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79"/>
  </p:notesMasterIdLst>
  <p:handoutMasterIdLst>
    <p:handoutMasterId r:id="rId80"/>
  </p:handoutMasterIdLst>
  <p:sldIdLst>
    <p:sldId id="256" r:id="rId2"/>
    <p:sldId id="287" r:id="rId3"/>
    <p:sldId id="283" r:id="rId4"/>
    <p:sldId id="632" r:id="rId5"/>
    <p:sldId id="288" r:id="rId6"/>
    <p:sldId id="289" r:id="rId7"/>
    <p:sldId id="290" r:id="rId8"/>
    <p:sldId id="291" r:id="rId9"/>
    <p:sldId id="630" r:id="rId10"/>
    <p:sldId id="293" r:id="rId11"/>
    <p:sldId id="294" r:id="rId12"/>
    <p:sldId id="295" r:id="rId13"/>
    <p:sldId id="633" r:id="rId14"/>
    <p:sldId id="296" r:id="rId15"/>
    <p:sldId id="297" r:id="rId16"/>
    <p:sldId id="539" r:id="rId17"/>
    <p:sldId id="298" r:id="rId18"/>
    <p:sldId id="635" r:id="rId19"/>
    <p:sldId id="418" r:id="rId20"/>
    <p:sldId id="637" r:id="rId21"/>
    <p:sldId id="638" r:id="rId22"/>
    <p:sldId id="639" r:id="rId23"/>
    <p:sldId id="640" r:id="rId24"/>
    <p:sldId id="641" r:id="rId25"/>
    <p:sldId id="642" r:id="rId26"/>
    <p:sldId id="299" r:id="rId27"/>
    <p:sldId id="636" r:id="rId28"/>
    <p:sldId id="561" r:id="rId29"/>
    <p:sldId id="644" r:id="rId30"/>
    <p:sldId id="643" r:id="rId31"/>
    <p:sldId id="645" r:id="rId32"/>
    <p:sldId id="563" r:id="rId33"/>
    <p:sldId id="564" r:id="rId34"/>
    <p:sldId id="565" r:id="rId35"/>
    <p:sldId id="566" r:id="rId36"/>
    <p:sldId id="567" r:id="rId37"/>
    <p:sldId id="674" r:id="rId38"/>
    <p:sldId id="647" r:id="rId39"/>
    <p:sldId id="648" r:id="rId40"/>
    <p:sldId id="627" r:id="rId41"/>
    <p:sldId id="568" r:id="rId42"/>
    <p:sldId id="581" r:id="rId43"/>
    <p:sldId id="582" r:id="rId44"/>
    <p:sldId id="650" r:id="rId45"/>
    <p:sldId id="649" r:id="rId46"/>
    <p:sldId id="651" r:id="rId47"/>
    <p:sldId id="671" r:id="rId48"/>
    <p:sldId id="652" r:id="rId49"/>
    <p:sldId id="585" r:id="rId50"/>
    <p:sldId id="586" r:id="rId51"/>
    <p:sldId id="653" r:id="rId52"/>
    <p:sldId id="655" r:id="rId53"/>
    <p:sldId id="656" r:id="rId54"/>
    <p:sldId id="657" r:id="rId55"/>
    <p:sldId id="658" r:id="rId56"/>
    <p:sldId id="659" r:id="rId57"/>
    <p:sldId id="662" r:id="rId58"/>
    <p:sldId id="660" r:id="rId59"/>
    <p:sldId id="452" r:id="rId60"/>
    <p:sldId id="453" r:id="rId61"/>
    <p:sldId id="454" r:id="rId62"/>
    <p:sldId id="455" r:id="rId63"/>
    <p:sldId id="619" r:id="rId64"/>
    <p:sldId id="456" r:id="rId65"/>
    <p:sldId id="663" r:id="rId66"/>
    <p:sldId id="665" r:id="rId67"/>
    <p:sldId id="620" r:id="rId68"/>
    <p:sldId id="584" r:id="rId69"/>
    <p:sldId id="664" r:id="rId70"/>
    <p:sldId id="669" r:id="rId71"/>
    <p:sldId id="623" r:id="rId72"/>
    <p:sldId id="670" r:id="rId73"/>
    <p:sldId id="666" r:id="rId74"/>
    <p:sldId id="626" r:id="rId75"/>
    <p:sldId id="667" r:id="rId76"/>
    <p:sldId id="668" r:id="rId77"/>
    <p:sldId id="673" r:id="rId7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53A"/>
    <a:srgbClr val="C9C601"/>
    <a:srgbClr val="737100"/>
    <a:srgbClr val="646300"/>
    <a:srgbClr val="FFFFFF"/>
    <a:srgbClr val="4D4D00"/>
    <a:srgbClr val="929000"/>
    <a:srgbClr val="4E8F00"/>
    <a:srgbClr val="A15760"/>
    <a:srgbClr val="939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25" autoAdjust="0"/>
    <p:restoredTop sz="86127" autoAdjust="0"/>
  </p:normalViewPr>
  <p:slideViewPr>
    <p:cSldViewPr snapToGrid="0">
      <p:cViewPr varScale="1">
        <p:scale>
          <a:sx n="131" d="100"/>
          <a:sy n="131" d="100"/>
        </p:scale>
        <p:origin x="906" y="12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823" cy="466855"/>
          </a:xfrm>
          <a:prstGeom prst="rect">
            <a:avLst/>
          </a:prstGeom>
        </p:spPr>
        <p:txBody>
          <a:bodyPr vert="horz" lIns="62015" tIns="31007" rIns="62015" bIns="31007" rtlCol="0"/>
          <a:lstStyle>
            <a:lvl1pPr algn="l">
              <a:defRPr sz="800"/>
            </a:lvl1pPr>
          </a:lstStyle>
          <a:p>
            <a:endParaRPr lang="en-US"/>
          </a:p>
        </p:txBody>
      </p:sp>
      <p:sp>
        <p:nvSpPr>
          <p:cNvPr id="3" name="Date Placeholder 2"/>
          <p:cNvSpPr>
            <a:spLocks noGrp="1"/>
          </p:cNvSpPr>
          <p:nvPr>
            <p:ph type="dt" sz="quarter" idx="1"/>
          </p:nvPr>
        </p:nvSpPr>
        <p:spPr>
          <a:xfrm>
            <a:off x="3978078" y="0"/>
            <a:ext cx="3043823" cy="466855"/>
          </a:xfrm>
          <a:prstGeom prst="rect">
            <a:avLst/>
          </a:prstGeom>
        </p:spPr>
        <p:txBody>
          <a:bodyPr vert="horz" lIns="62015" tIns="31007" rIns="62015" bIns="31007" rtlCol="0"/>
          <a:lstStyle>
            <a:lvl1pPr algn="r">
              <a:defRPr sz="800"/>
            </a:lvl1pPr>
          </a:lstStyle>
          <a:p>
            <a:fld id="{655B7ECB-0EFB-4F40-B0E7-4E2702063CBC}" type="datetimeFigureOut">
              <a:rPr lang="en-US" smtClean="0"/>
              <a:t>8/14/2019</a:t>
            </a:fld>
            <a:endParaRPr lang="en-US"/>
          </a:p>
        </p:txBody>
      </p:sp>
      <p:sp>
        <p:nvSpPr>
          <p:cNvPr id="4" name="Footer Placeholder 3"/>
          <p:cNvSpPr>
            <a:spLocks noGrp="1"/>
          </p:cNvSpPr>
          <p:nvPr>
            <p:ph type="ftr" sz="quarter" idx="2"/>
          </p:nvPr>
        </p:nvSpPr>
        <p:spPr>
          <a:xfrm>
            <a:off x="0" y="8842246"/>
            <a:ext cx="3043823" cy="466854"/>
          </a:xfrm>
          <a:prstGeom prst="rect">
            <a:avLst/>
          </a:prstGeom>
        </p:spPr>
        <p:txBody>
          <a:bodyPr vert="horz" lIns="62015" tIns="31007" rIns="62015" bIns="31007" rtlCol="0" anchor="b"/>
          <a:lstStyle>
            <a:lvl1pPr algn="l">
              <a:defRPr sz="800"/>
            </a:lvl1pPr>
          </a:lstStyle>
          <a:p>
            <a:endParaRPr lang="en-US"/>
          </a:p>
        </p:txBody>
      </p:sp>
      <p:sp>
        <p:nvSpPr>
          <p:cNvPr id="5" name="Slide Number Placeholder 4"/>
          <p:cNvSpPr>
            <a:spLocks noGrp="1"/>
          </p:cNvSpPr>
          <p:nvPr>
            <p:ph type="sldNum" sz="quarter" idx="3"/>
          </p:nvPr>
        </p:nvSpPr>
        <p:spPr>
          <a:xfrm>
            <a:off x="3978078" y="8842246"/>
            <a:ext cx="3043823" cy="466854"/>
          </a:xfrm>
          <a:prstGeom prst="rect">
            <a:avLst/>
          </a:prstGeom>
        </p:spPr>
        <p:txBody>
          <a:bodyPr vert="horz" lIns="62015" tIns="31007" rIns="62015" bIns="31007" rtlCol="0" anchor="b"/>
          <a:lstStyle>
            <a:lvl1pPr algn="r">
              <a:defRPr sz="800"/>
            </a:lvl1pPr>
          </a:lstStyle>
          <a:p>
            <a:fld id="{93B86E79-681E-4321-89C5-ACAE67F60598}" type="slidenum">
              <a:rPr lang="en-US" smtClean="0"/>
              <a:t>‹#›</a:t>
            </a:fld>
            <a:endParaRPr lang="en-US"/>
          </a:p>
        </p:txBody>
      </p:sp>
    </p:spTree>
    <p:extLst>
      <p:ext uri="{BB962C8B-B14F-4D97-AF65-F5344CB8AC3E}">
        <p14:creationId xmlns:p14="http://schemas.microsoft.com/office/powerpoint/2010/main" val="849362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823" cy="466855"/>
          </a:xfrm>
          <a:prstGeom prst="rect">
            <a:avLst/>
          </a:prstGeom>
        </p:spPr>
        <p:txBody>
          <a:bodyPr vert="horz" lIns="62015" tIns="31007" rIns="62015" bIns="31007" rtlCol="0"/>
          <a:lstStyle>
            <a:lvl1pPr algn="l">
              <a:defRPr sz="800"/>
            </a:lvl1pPr>
          </a:lstStyle>
          <a:p>
            <a:endParaRPr lang="en-US"/>
          </a:p>
        </p:txBody>
      </p:sp>
      <p:sp>
        <p:nvSpPr>
          <p:cNvPr id="3" name="Date Placeholder 2"/>
          <p:cNvSpPr>
            <a:spLocks noGrp="1"/>
          </p:cNvSpPr>
          <p:nvPr>
            <p:ph type="dt" idx="1"/>
          </p:nvPr>
        </p:nvSpPr>
        <p:spPr>
          <a:xfrm>
            <a:off x="3978078" y="0"/>
            <a:ext cx="3043823" cy="466855"/>
          </a:xfrm>
          <a:prstGeom prst="rect">
            <a:avLst/>
          </a:prstGeom>
        </p:spPr>
        <p:txBody>
          <a:bodyPr vert="horz" lIns="62015" tIns="31007" rIns="62015" bIns="31007" rtlCol="0"/>
          <a:lstStyle>
            <a:lvl1pPr algn="r">
              <a:defRPr sz="800"/>
            </a:lvl1pPr>
          </a:lstStyle>
          <a:p>
            <a:fld id="{7F0071DE-E6D2-4F32-9C6F-F16F2BB94E06}" type="datetimeFigureOut">
              <a:rPr lang="en-US" smtClean="0"/>
              <a:t>8/14/2019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62015" tIns="31007" rIns="62015" bIns="31007" rtlCol="0" anchor="ctr"/>
          <a:lstStyle/>
          <a:p>
            <a:endParaRPr lang="en-US"/>
          </a:p>
        </p:txBody>
      </p:sp>
      <p:sp>
        <p:nvSpPr>
          <p:cNvPr id="5" name="Notes Placeholder 4"/>
          <p:cNvSpPr>
            <a:spLocks noGrp="1"/>
          </p:cNvSpPr>
          <p:nvPr>
            <p:ph type="body" sz="quarter" idx="3"/>
          </p:nvPr>
        </p:nvSpPr>
        <p:spPr>
          <a:xfrm>
            <a:off x="702790" y="4479605"/>
            <a:ext cx="5617521" cy="3665858"/>
          </a:xfrm>
          <a:prstGeom prst="rect">
            <a:avLst/>
          </a:prstGeom>
        </p:spPr>
        <p:txBody>
          <a:bodyPr vert="horz" lIns="62015" tIns="31007" rIns="62015" bIns="3100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246"/>
            <a:ext cx="3043823" cy="466854"/>
          </a:xfrm>
          <a:prstGeom prst="rect">
            <a:avLst/>
          </a:prstGeom>
        </p:spPr>
        <p:txBody>
          <a:bodyPr vert="horz" lIns="62015" tIns="31007" rIns="62015" bIns="31007" rtlCol="0" anchor="b"/>
          <a:lstStyle>
            <a:lvl1pPr algn="l">
              <a:defRPr sz="800"/>
            </a:lvl1pPr>
          </a:lstStyle>
          <a:p>
            <a:endParaRPr lang="en-US"/>
          </a:p>
        </p:txBody>
      </p:sp>
      <p:sp>
        <p:nvSpPr>
          <p:cNvPr id="7" name="Slide Number Placeholder 6"/>
          <p:cNvSpPr>
            <a:spLocks noGrp="1"/>
          </p:cNvSpPr>
          <p:nvPr>
            <p:ph type="sldNum" sz="quarter" idx="5"/>
          </p:nvPr>
        </p:nvSpPr>
        <p:spPr>
          <a:xfrm>
            <a:off x="3978078" y="8842246"/>
            <a:ext cx="3043823" cy="466854"/>
          </a:xfrm>
          <a:prstGeom prst="rect">
            <a:avLst/>
          </a:prstGeom>
        </p:spPr>
        <p:txBody>
          <a:bodyPr vert="horz" lIns="62015" tIns="31007" rIns="62015" bIns="31007" rtlCol="0" anchor="b"/>
          <a:lstStyle>
            <a:lvl1pPr algn="r">
              <a:defRPr sz="800"/>
            </a:lvl1pPr>
          </a:lstStyle>
          <a:p>
            <a:fld id="{A92477C3-6DEB-4FCA-ABC5-7BC053A543CA}" type="slidenum">
              <a:rPr lang="en-US" smtClean="0"/>
              <a:t>‹#›</a:t>
            </a:fld>
            <a:endParaRPr lang="en-US"/>
          </a:p>
        </p:txBody>
      </p:sp>
    </p:spTree>
    <p:extLst>
      <p:ext uri="{BB962C8B-B14F-4D97-AF65-F5344CB8AC3E}">
        <p14:creationId xmlns:p14="http://schemas.microsoft.com/office/powerpoint/2010/main" val="348133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2</a:t>
            </a:fld>
            <a:endParaRPr lang="en-US"/>
          </a:p>
        </p:txBody>
      </p:sp>
    </p:spTree>
    <p:extLst>
      <p:ext uri="{BB962C8B-B14F-4D97-AF65-F5344CB8AC3E}">
        <p14:creationId xmlns:p14="http://schemas.microsoft.com/office/powerpoint/2010/main" val="38097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11</a:t>
            </a:fld>
            <a:endParaRPr lang="en-US"/>
          </a:p>
        </p:txBody>
      </p:sp>
    </p:spTree>
    <p:extLst>
      <p:ext uri="{BB962C8B-B14F-4D97-AF65-F5344CB8AC3E}">
        <p14:creationId xmlns:p14="http://schemas.microsoft.com/office/powerpoint/2010/main" val="130714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https://www.paramedics.org/wp-content/uploads/2017/01/research.jpg</a:t>
            </a:r>
          </a:p>
          <a:p>
            <a:r>
              <a:rPr lang="en-US" dirty="0" smtClean="0"/>
              <a:t>http://darylchow.com/Daryl_Chow/Blog/wordpress/blog/tag/intuition/</a:t>
            </a:r>
          </a:p>
          <a:p>
            <a:r>
              <a:rPr lang="en-US" dirty="0" smtClean="0"/>
              <a:t>https://plato.stanford.edu/entries/scientific-discovery/#DisBetConDisConJus</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12</a:t>
            </a:fld>
            <a:endParaRPr lang="en-US"/>
          </a:p>
        </p:txBody>
      </p:sp>
    </p:spTree>
    <p:extLst>
      <p:ext uri="{BB962C8B-B14F-4D97-AF65-F5344CB8AC3E}">
        <p14:creationId xmlns:p14="http://schemas.microsoft.com/office/powerpoint/2010/main" val="367183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13</a:t>
            </a:fld>
            <a:endParaRPr lang="en-US"/>
          </a:p>
        </p:txBody>
      </p:sp>
    </p:spTree>
    <p:extLst>
      <p:ext uri="{BB962C8B-B14F-4D97-AF65-F5344CB8AC3E}">
        <p14:creationId xmlns:p14="http://schemas.microsoft.com/office/powerpoint/2010/main" val="740060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14</a:t>
            </a:fld>
            <a:endParaRPr lang="en-US"/>
          </a:p>
        </p:txBody>
      </p:sp>
    </p:spTree>
    <p:extLst>
      <p:ext uri="{BB962C8B-B14F-4D97-AF65-F5344CB8AC3E}">
        <p14:creationId xmlns:p14="http://schemas.microsoft.com/office/powerpoint/2010/main" val="2871336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https://www.who.int/news-room/fact-sheets/detail/obesity-and-overweight</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15</a:t>
            </a:fld>
            <a:endParaRPr lang="en-US"/>
          </a:p>
        </p:txBody>
      </p:sp>
    </p:spTree>
    <p:extLst>
      <p:ext uri="{BB962C8B-B14F-4D97-AF65-F5344CB8AC3E}">
        <p14:creationId xmlns:p14="http://schemas.microsoft.com/office/powerpoint/2010/main" val="88307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https://www.telegraph.co.uk/travel/maps-and-graphics/the-most-obese-fattest-countries-in-the-world/</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16</a:t>
            </a:fld>
            <a:endParaRPr lang="en-US"/>
          </a:p>
        </p:txBody>
      </p:sp>
    </p:spTree>
    <p:extLst>
      <p:ext uri="{BB962C8B-B14F-4D97-AF65-F5344CB8AC3E}">
        <p14:creationId xmlns:p14="http://schemas.microsoft.com/office/powerpoint/2010/main" val="3406516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https://www.google.com/search?q=obese+adults+image&amp;tbm=isch&amp;source=univ&amp;client=firefox-b-1&amp;sa=X&amp;ved=2ahUKEwj5isbT8IzgAhVyKH0KHRo4C_sQsAR6BAgEEAE&amp;biw=1440&amp;bih=784#imgrc=GGROY5trU3efGM:</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17</a:t>
            </a:fld>
            <a:endParaRPr lang="en-US"/>
          </a:p>
        </p:txBody>
      </p:sp>
    </p:spTree>
    <p:extLst>
      <p:ext uri="{BB962C8B-B14F-4D97-AF65-F5344CB8AC3E}">
        <p14:creationId xmlns:p14="http://schemas.microsoft.com/office/powerpoint/2010/main" val="189629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18</a:t>
            </a:fld>
            <a:endParaRPr lang="en-US"/>
          </a:p>
        </p:txBody>
      </p:sp>
    </p:spTree>
    <p:extLst>
      <p:ext uri="{BB962C8B-B14F-4D97-AF65-F5344CB8AC3E}">
        <p14:creationId xmlns:p14="http://schemas.microsoft.com/office/powerpoint/2010/main" val="2485963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https://upload.wikimedia.org/wikipedia/commons/thumb/2/27/Snow-cholera-map-1.jpg/350px-Snow-cholera-map-1.jpg</a:t>
            </a:r>
          </a:p>
        </p:txBody>
      </p:sp>
      <p:sp>
        <p:nvSpPr>
          <p:cNvPr id="4" name="Slide Number Placeholder 3"/>
          <p:cNvSpPr>
            <a:spLocks noGrp="1"/>
          </p:cNvSpPr>
          <p:nvPr>
            <p:ph type="sldNum" sz="quarter" idx="10"/>
          </p:nvPr>
        </p:nvSpPr>
        <p:spPr/>
        <p:txBody>
          <a:bodyPr/>
          <a:lstStyle/>
          <a:p>
            <a:fld id="{8EBE69A1-55BB-46C0-843C-534CA60470A3}" type="slidenum">
              <a:rPr lang="en-US" smtClean="0"/>
              <a:t>19</a:t>
            </a:fld>
            <a:endParaRPr lang="en-US"/>
          </a:p>
        </p:txBody>
      </p:sp>
    </p:spTree>
    <p:extLst>
      <p:ext uri="{BB962C8B-B14F-4D97-AF65-F5344CB8AC3E}">
        <p14:creationId xmlns:p14="http://schemas.microsoft.com/office/powerpoint/2010/main" val="134725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https://upload.wikimedia.org/wikipedia/commons/thumb/2/27/Snow-cholera-map-1.jpg/350px-Snow-cholera-map-1.jpg</a:t>
            </a:r>
          </a:p>
        </p:txBody>
      </p:sp>
      <p:sp>
        <p:nvSpPr>
          <p:cNvPr id="4" name="Slide Number Placeholder 3"/>
          <p:cNvSpPr>
            <a:spLocks noGrp="1"/>
          </p:cNvSpPr>
          <p:nvPr>
            <p:ph type="sldNum" sz="quarter" idx="10"/>
          </p:nvPr>
        </p:nvSpPr>
        <p:spPr/>
        <p:txBody>
          <a:bodyPr/>
          <a:lstStyle/>
          <a:p>
            <a:fld id="{8EBE69A1-55BB-46C0-843C-534CA60470A3}" type="slidenum">
              <a:rPr lang="en-US" smtClean="0"/>
              <a:t>20</a:t>
            </a:fld>
            <a:endParaRPr lang="en-US"/>
          </a:p>
        </p:txBody>
      </p:sp>
    </p:spTree>
    <p:extLst>
      <p:ext uri="{BB962C8B-B14F-4D97-AF65-F5344CB8AC3E}">
        <p14:creationId xmlns:p14="http://schemas.microsoft.com/office/powerpoint/2010/main" val="198087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a:t>
            </a:fld>
            <a:endParaRPr lang="en-US"/>
          </a:p>
        </p:txBody>
      </p:sp>
    </p:spTree>
    <p:extLst>
      <p:ext uri="{BB962C8B-B14F-4D97-AF65-F5344CB8AC3E}">
        <p14:creationId xmlns:p14="http://schemas.microsoft.com/office/powerpoint/2010/main" val="2418514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E69A1-55BB-46C0-843C-534CA60470A3}" type="slidenum">
              <a:rPr lang="en-US" smtClean="0"/>
              <a:t>21</a:t>
            </a:fld>
            <a:endParaRPr lang="en-US"/>
          </a:p>
        </p:txBody>
      </p:sp>
    </p:spTree>
    <p:extLst>
      <p:ext uri="{BB962C8B-B14F-4D97-AF65-F5344CB8AC3E}">
        <p14:creationId xmlns:p14="http://schemas.microsoft.com/office/powerpoint/2010/main" val="600630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https://www.paramedics.org/wp-content/uploads/2017/01/research.jpg</a:t>
            </a:r>
          </a:p>
          <a:p>
            <a:r>
              <a:rPr lang="en-US" dirty="0" smtClean="0"/>
              <a:t>http://darylchow.com/Daryl_Chow/Blog/wordpress/blog/tag/intuition/</a:t>
            </a:r>
          </a:p>
          <a:p>
            <a:r>
              <a:rPr lang="en-US" dirty="0" smtClean="0"/>
              <a:t>https://plato.stanford.edu/entries/scientific-discovery/#DisBetConDisConJus</a:t>
            </a:r>
          </a:p>
          <a:p>
            <a:endParaRPr lang="en-US" dirty="0"/>
          </a:p>
        </p:txBody>
      </p:sp>
      <p:sp>
        <p:nvSpPr>
          <p:cNvPr id="4" name="Slide Number Placeholder 3"/>
          <p:cNvSpPr>
            <a:spLocks noGrp="1"/>
          </p:cNvSpPr>
          <p:nvPr>
            <p:ph type="sldNum" sz="quarter" idx="10"/>
          </p:nvPr>
        </p:nvSpPr>
        <p:spPr/>
        <p:txBody>
          <a:bodyPr/>
          <a:lstStyle/>
          <a:p>
            <a:fld id="{8EBE69A1-55BB-46C0-843C-534CA60470A3}" type="slidenum">
              <a:rPr lang="en-US" smtClean="0"/>
              <a:t>22</a:t>
            </a:fld>
            <a:endParaRPr lang="en-US"/>
          </a:p>
        </p:txBody>
      </p:sp>
    </p:spTree>
    <p:extLst>
      <p:ext uri="{BB962C8B-B14F-4D97-AF65-F5344CB8AC3E}">
        <p14:creationId xmlns:p14="http://schemas.microsoft.com/office/powerpoint/2010/main" val="55436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E69A1-55BB-46C0-843C-534CA60470A3}" type="slidenum">
              <a:rPr lang="en-US" smtClean="0"/>
              <a:t>23</a:t>
            </a:fld>
            <a:endParaRPr lang="en-US"/>
          </a:p>
        </p:txBody>
      </p:sp>
    </p:spTree>
    <p:extLst>
      <p:ext uri="{BB962C8B-B14F-4D97-AF65-F5344CB8AC3E}">
        <p14:creationId xmlns:p14="http://schemas.microsoft.com/office/powerpoint/2010/main" val="3972177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E69A1-55BB-46C0-843C-534CA60470A3}" type="slidenum">
              <a:rPr lang="en-US" smtClean="0"/>
              <a:t>24</a:t>
            </a:fld>
            <a:endParaRPr lang="en-US"/>
          </a:p>
        </p:txBody>
      </p:sp>
    </p:spTree>
    <p:extLst>
      <p:ext uri="{BB962C8B-B14F-4D97-AF65-F5344CB8AC3E}">
        <p14:creationId xmlns:p14="http://schemas.microsoft.com/office/powerpoint/2010/main" val="190647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E69A1-55BB-46C0-843C-534CA60470A3}" type="slidenum">
              <a:rPr lang="en-US" smtClean="0"/>
              <a:t>25</a:t>
            </a:fld>
            <a:endParaRPr lang="en-US"/>
          </a:p>
        </p:txBody>
      </p:sp>
    </p:spTree>
    <p:extLst>
      <p:ext uri="{BB962C8B-B14F-4D97-AF65-F5344CB8AC3E}">
        <p14:creationId xmlns:p14="http://schemas.microsoft.com/office/powerpoint/2010/main" val="1322484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http://homelessresourcenetwork.org/index.php/homelessness101/homelessness-causes/</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26</a:t>
            </a:fld>
            <a:endParaRPr lang="en-US"/>
          </a:p>
        </p:txBody>
      </p:sp>
    </p:spTree>
    <p:extLst>
      <p:ext uri="{BB962C8B-B14F-4D97-AF65-F5344CB8AC3E}">
        <p14:creationId xmlns:p14="http://schemas.microsoft.com/office/powerpoint/2010/main" val="4167472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27</a:t>
            </a:fld>
            <a:endParaRPr lang="en-US"/>
          </a:p>
        </p:txBody>
      </p:sp>
    </p:spTree>
    <p:extLst>
      <p:ext uri="{BB962C8B-B14F-4D97-AF65-F5344CB8AC3E}">
        <p14:creationId xmlns:p14="http://schemas.microsoft.com/office/powerpoint/2010/main" val="2867647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28</a:t>
            </a:fld>
            <a:endParaRPr lang="en-US"/>
          </a:p>
        </p:txBody>
      </p:sp>
    </p:spTree>
    <p:extLst>
      <p:ext uri="{BB962C8B-B14F-4D97-AF65-F5344CB8AC3E}">
        <p14:creationId xmlns:p14="http://schemas.microsoft.com/office/powerpoint/2010/main" val="3401301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Assignment 5: Determine Your Approach to Solving the Problem</a:t>
            </a:r>
            <a:endParaRPr lang="en-US" sz="800" dirty="0"/>
          </a:p>
          <a:p>
            <a:r>
              <a:rPr lang="en-US" sz="800" dirty="0"/>
              <a:t> </a:t>
            </a:r>
          </a:p>
          <a:p>
            <a:r>
              <a:rPr lang="en-US" sz="800" b="1" dirty="0"/>
              <a:t>[SLIDE 12]:</a:t>
            </a:r>
            <a:r>
              <a:rPr lang="en-US" sz="800" dirty="0"/>
              <a:t> Before we turn to solving the problem, let’s get in the right mindset by asking an aspirational question: What would the world look like, ideally, if our problem were solved? </a:t>
            </a:r>
          </a:p>
          <a:p>
            <a:r>
              <a:rPr lang="en-US" sz="800" dirty="0"/>
              <a:t> </a:t>
            </a:r>
          </a:p>
          <a:p>
            <a:r>
              <a:rPr lang="en-US" sz="800" dirty="0"/>
              <a:t>For Fred, the ideal world might be: No one suffers a loss of dignity, privacy, or personal security by virtue of being homeless.</a:t>
            </a:r>
          </a:p>
          <a:p>
            <a:r>
              <a:rPr lang="en-US" sz="800" dirty="0"/>
              <a:t> </a:t>
            </a:r>
          </a:p>
          <a:p>
            <a:r>
              <a:rPr lang="en-US" sz="800" dirty="0"/>
              <a:t>For Peggy, the ideal world might be: Residents do not suffer a loss of quality of life or reduction of property values, nor fear for their safety, and merchants do not suffer lost revenues because of the presence of homeless people.</a:t>
            </a:r>
          </a:p>
          <a:p>
            <a:r>
              <a:rPr lang="en-US" sz="800" dirty="0"/>
              <a:t> </a:t>
            </a:r>
          </a:p>
          <a:p>
            <a:r>
              <a:rPr lang="en-US" sz="800" dirty="0"/>
              <a:t>Both of their aspirations would be met if there were no homeless people in their city.</a:t>
            </a:r>
          </a:p>
          <a:p>
            <a:r>
              <a:rPr lang="en-US" sz="800" dirty="0"/>
              <a:t> </a:t>
            </a:r>
          </a:p>
          <a:p>
            <a:r>
              <a:rPr lang="en-US" sz="800" dirty="0"/>
              <a:t>Of course, it’s seldom possible for a solution to social, environmental, or health problems to actually achieve the ideal. But having this aspiration in mind can help you develop a realistic but ambitious intended outcome and strategy for achieving it, even if it falls far short of your ideal. </a:t>
            </a:r>
          </a:p>
          <a:p>
            <a:r>
              <a:rPr lang="en-US" sz="800" dirty="0"/>
              <a:t> </a:t>
            </a:r>
          </a:p>
          <a:p>
            <a:r>
              <a:rPr lang="en-US" sz="800" dirty="0"/>
              <a:t> Now that we’ve identified some of the major causes of the problem, we can look at a range of potential solutions. As already mentioned in the course, three basic approaches to achieving social change are research, direct services, and advocacy. What would these approaches look like when applied to the problem of homelessness?</a:t>
            </a:r>
          </a:p>
          <a:p>
            <a:r>
              <a:rPr lang="en-US" sz="800" dirty="0"/>
              <a:t> </a:t>
            </a:r>
          </a:p>
          <a:p>
            <a:r>
              <a:rPr lang="en-US" sz="800" dirty="0"/>
              <a:t>The Gordons might reasonably conclude that there’s sufficient knowledge about the causes of homelessness and its solutions that, rather than support further research, they want to take action.</a:t>
            </a:r>
          </a:p>
          <a:p>
            <a:r>
              <a:rPr lang="en-US" sz="800" dirty="0"/>
              <a:t> </a:t>
            </a:r>
          </a:p>
          <a:p>
            <a:r>
              <a:rPr lang="en-US" sz="800" b="1" dirty="0"/>
              <a:t>[SLIDE 13]</a:t>
            </a:r>
            <a:r>
              <a:rPr lang="en-US" sz="800" dirty="0"/>
              <a:t> One possibility would be to provide healthcare and other services to homeless people on the street. One advantage is that it offers immediate care. But this particular approach accepts the status quo of people living on the streets – in other words, it is unlikely to </a:t>
            </a:r>
            <a:r>
              <a:rPr lang="en-US" sz="800" i="1" dirty="0"/>
              <a:t>change</a:t>
            </a:r>
            <a:r>
              <a:rPr lang="en-US" sz="800" dirty="0"/>
              <a:t> the number of people who are without homes. Although it would begin to address the Fred’s concerns, it wouldn’t address Peggy’s at all.</a:t>
            </a:r>
          </a:p>
          <a:p>
            <a:r>
              <a:rPr lang="en-US" sz="800" dirty="0"/>
              <a:t> </a:t>
            </a:r>
          </a:p>
          <a:p>
            <a:r>
              <a:rPr lang="en-US" sz="800" dirty="0"/>
              <a:t>Another example of direct services would be to provide free housing with support services—what is called permanent supportive housing. Although it is much more expensive than on-the-street care, it has the potential to reduce homelessness—a definite advantage. And it addresses both philanthropists’ concerns.</a:t>
            </a:r>
          </a:p>
          <a:p>
            <a:r>
              <a:rPr lang="en-US" sz="800" dirty="0"/>
              <a:t> </a:t>
            </a:r>
          </a:p>
          <a:p>
            <a:r>
              <a:rPr lang="en-US" sz="800" dirty="0"/>
              <a:t>Yet another approach is to help individuals and families who are at risk of becoming homeless avoid actually becoming homeless. This also involves service delivery in the form of defending families against eviction. Perhaps it also addresses both philanthropists’ concerns. But it imposes a cost on landlords by requiring them to keep on tenants who may not pay their rent on time, and may lead to opposition on the landlords’ part—and perhaps on Peggy’s as well. </a:t>
            </a:r>
          </a:p>
          <a:p>
            <a:r>
              <a:rPr lang="en-US" sz="800" dirty="0"/>
              <a:t> </a:t>
            </a:r>
          </a:p>
          <a:p>
            <a:r>
              <a:rPr lang="en-US" sz="800" dirty="0"/>
              <a:t>A very different approach would be to ameliorate the conditions that lead to homelessness, perhaps by </a:t>
            </a:r>
            <a:r>
              <a:rPr lang="en-US" sz="800" u="sng" dirty="0"/>
              <a:t>advocating</a:t>
            </a:r>
            <a:r>
              <a:rPr lang="en-US" sz="800" dirty="0"/>
              <a:t> that governments require employers to pay a living wage or that governments provide a basic minimum income. Advocating policy change, if successful, can improve the lives of many individuals, but it can be a risky strategy since policy advocacy often fails to achieve its objectives.</a:t>
            </a:r>
          </a:p>
          <a:p>
            <a:r>
              <a:rPr lang="en-US" sz="800" dirty="0"/>
              <a:t> </a:t>
            </a:r>
          </a:p>
          <a:p>
            <a:r>
              <a:rPr lang="en-US" sz="800" dirty="0"/>
              <a:t>Now please do assignment #5. You'll identify several plausible approaches to solving the problem that you developed in assignment #3. </a:t>
            </a:r>
          </a:p>
          <a:p>
            <a:endParaRPr lang="en-US" sz="800" dirty="0"/>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29</a:t>
            </a:fld>
            <a:endParaRPr lang="en-US"/>
          </a:p>
        </p:txBody>
      </p:sp>
    </p:spTree>
    <p:extLst>
      <p:ext uri="{BB962C8B-B14F-4D97-AF65-F5344CB8AC3E}">
        <p14:creationId xmlns:p14="http://schemas.microsoft.com/office/powerpoint/2010/main" val="3837403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30</a:t>
            </a:fld>
            <a:endParaRPr lang="en-US"/>
          </a:p>
        </p:txBody>
      </p:sp>
    </p:spTree>
    <p:extLst>
      <p:ext uri="{BB962C8B-B14F-4D97-AF65-F5344CB8AC3E}">
        <p14:creationId xmlns:p14="http://schemas.microsoft.com/office/powerpoint/2010/main" val="216622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4</a:t>
            </a:fld>
            <a:endParaRPr lang="en-US"/>
          </a:p>
        </p:txBody>
      </p:sp>
    </p:spTree>
    <p:extLst>
      <p:ext uri="{BB962C8B-B14F-4D97-AF65-F5344CB8AC3E}">
        <p14:creationId xmlns:p14="http://schemas.microsoft.com/office/powerpoint/2010/main" val="2890365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Mazara</a:t>
            </a:r>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31</a:t>
            </a:fld>
            <a:endParaRPr lang="en-US"/>
          </a:p>
        </p:txBody>
      </p:sp>
    </p:spTree>
    <p:extLst>
      <p:ext uri="{BB962C8B-B14F-4D97-AF65-F5344CB8AC3E}">
        <p14:creationId xmlns:p14="http://schemas.microsoft.com/office/powerpoint/2010/main" val="1142331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http://ironpostmedia.com/wp-content/uploads/2016/01/brainstorm.jpg</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32</a:t>
            </a:fld>
            <a:endParaRPr lang="en-US"/>
          </a:p>
        </p:txBody>
      </p:sp>
    </p:spTree>
    <p:extLst>
      <p:ext uri="{BB962C8B-B14F-4D97-AF65-F5344CB8AC3E}">
        <p14:creationId xmlns:p14="http://schemas.microsoft.com/office/powerpoint/2010/main" val="3167691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33</a:t>
            </a:fld>
            <a:endParaRPr lang="en-US"/>
          </a:p>
        </p:txBody>
      </p:sp>
    </p:spTree>
    <p:extLst>
      <p:ext uri="{BB962C8B-B14F-4D97-AF65-F5344CB8AC3E}">
        <p14:creationId xmlns:p14="http://schemas.microsoft.com/office/powerpoint/2010/main" val="2419509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34</a:t>
            </a:fld>
            <a:endParaRPr lang="en-US"/>
          </a:p>
        </p:txBody>
      </p:sp>
    </p:spTree>
    <p:extLst>
      <p:ext uri="{BB962C8B-B14F-4D97-AF65-F5344CB8AC3E}">
        <p14:creationId xmlns:p14="http://schemas.microsoft.com/office/powerpoint/2010/main" val="3640836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35</a:t>
            </a:fld>
            <a:endParaRPr lang="en-US"/>
          </a:p>
        </p:txBody>
      </p:sp>
    </p:spTree>
    <p:extLst>
      <p:ext uri="{BB962C8B-B14F-4D97-AF65-F5344CB8AC3E}">
        <p14:creationId xmlns:p14="http://schemas.microsoft.com/office/powerpoint/2010/main" val="792860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36</a:t>
            </a:fld>
            <a:endParaRPr lang="en-US"/>
          </a:p>
        </p:txBody>
      </p:sp>
    </p:spTree>
    <p:extLst>
      <p:ext uri="{BB962C8B-B14F-4D97-AF65-F5344CB8AC3E}">
        <p14:creationId xmlns:p14="http://schemas.microsoft.com/office/powerpoint/2010/main" val="2094815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Assignment 7: Design a Theory of Change</a:t>
            </a:r>
            <a:endParaRPr lang="en-US" sz="800" dirty="0"/>
          </a:p>
          <a:p>
            <a:r>
              <a:rPr lang="en-US" sz="800" dirty="0"/>
              <a:t> </a:t>
            </a:r>
          </a:p>
          <a:p>
            <a:r>
              <a:rPr lang="en-US" sz="800" dirty="0"/>
              <a:t> Returning to our philanthropist couple: Fred and Peggy Gordon considered their various choices. After considerable research about approaches that have worked elsewhere, they decide that the most promising approach would involve a “housing-first” permanent supportive housing program.  </a:t>
            </a:r>
          </a:p>
          <a:p>
            <a:r>
              <a:rPr lang="en-US" sz="800" dirty="0"/>
              <a:t> </a:t>
            </a:r>
          </a:p>
          <a:p>
            <a:r>
              <a:rPr lang="en-US" sz="800" dirty="0"/>
              <a:t>[SLIDE 15]  Let’s take a look at the theory of change chart here:</a:t>
            </a:r>
          </a:p>
          <a:p>
            <a:r>
              <a:rPr lang="en-US" sz="800" dirty="0"/>
              <a:t> </a:t>
            </a:r>
          </a:p>
          <a:p>
            <a:r>
              <a:rPr lang="en-US" sz="800" dirty="0"/>
              <a:t>At the far right side is the ultimate outcome: previously homeless people become stable residents.</a:t>
            </a:r>
          </a:p>
          <a:p>
            <a:r>
              <a:rPr lang="en-US" sz="800" dirty="0"/>
              <a:t> </a:t>
            </a:r>
          </a:p>
          <a:p>
            <a:r>
              <a:rPr lang="en-US" sz="800" b="1" dirty="0"/>
              <a:t>[SLIDE 16] </a:t>
            </a:r>
            <a:r>
              <a:rPr lang="en-US" sz="800" dirty="0"/>
              <a:t>At the far left side are the major activities that we perform: providing housing and wrap-around support services</a:t>
            </a:r>
          </a:p>
          <a:p>
            <a:r>
              <a:rPr lang="en-US" sz="800" dirty="0"/>
              <a:t> </a:t>
            </a:r>
          </a:p>
          <a:p>
            <a:r>
              <a:rPr lang="en-US" sz="800" b="1" dirty="0"/>
              <a:t>[SLIDE 17]</a:t>
            </a:r>
            <a:r>
              <a:rPr lang="en-US" sz="800" dirty="0"/>
              <a:t> But there are two major steps between these two: To achieve our goal, homeless people must live in the housing and must take advantage of the services offered—these are our major intermediate outcomes.</a:t>
            </a:r>
          </a:p>
          <a:p>
            <a:r>
              <a:rPr lang="en-US" sz="800" dirty="0"/>
              <a:t> </a:t>
            </a:r>
          </a:p>
          <a:p>
            <a:r>
              <a:rPr lang="en-US" sz="800" b="1" dirty="0"/>
              <a:t>[SLIDE 18]</a:t>
            </a:r>
            <a:r>
              <a:rPr lang="en-US" sz="800" dirty="0"/>
              <a:t> So the theory of change embodies the basic steps—the chain of causation—leading from the organization’s activities to the ultimate outcome. </a:t>
            </a:r>
          </a:p>
          <a:p>
            <a:r>
              <a:rPr lang="en-US" sz="800" dirty="0"/>
              <a:t> </a:t>
            </a:r>
          </a:p>
          <a:p>
            <a:r>
              <a:rPr lang="en-US" sz="800" dirty="0"/>
              <a:t>But whether one thing leads to another is a question of fact. Simply offering a service does not guarantee that anyone will use it.</a:t>
            </a:r>
          </a:p>
          <a:p>
            <a:r>
              <a:rPr lang="en-US" sz="800" dirty="0"/>
              <a:t>	</a:t>
            </a:r>
          </a:p>
          <a:p>
            <a:r>
              <a:rPr lang="en-US" sz="800" dirty="0"/>
              <a:t>Our theory of change raises three questions:</a:t>
            </a:r>
          </a:p>
          <a:p>
            <a:r>
              <a:rPr lang="en-US" sz="800" dirty="0"/>
              <a:t> </a:t>
            </a:r>
          </a:p>
          <a:p>
            <a:r>
              <a:rPr lang="en-US" sz="800" dirty="0"/>
              <a:t>First, will the homeless people move into the housing provided by our organization?</a:t>
            </a:r>
          </a:p>
          <a:p>
            <a:r>
              <a:rPr lang="en-US" sz="800" dirty="0"/>
              <a:t> </a:t>
            </a:r>
          </a:p>
          <a:p>
            <a:r>
              <a:rPr lang="en-US" sz="800" dirty="0"/>
              <a:t>Second, if they move into the housing, will they accept the services offered? </a:t>
            </a:r>
          </a:p>
          <a:p>
            <a:r>
              <a:rPr lang="en-US" sz="800" dirty="0"/>
              <a:t> </a:t>
            </a:r>
          </a:p>
          <a:p>
            <a:r>
              <a:rPr lang="en-US" sz="800" dirty="0"/>
              <a:t>And third, if they move into the housing and accept the services offered, will this be sufficient to keep them in stable housing? Perhaps, for example, some have mental health problems so severe that they’ll soon be back on the street.</a:t>
            </a:r>
          </a:p>
          <a:p>
            <a:r>
              <a:rPr lang="en-US" sz="800" dirty="0"/>
              <a:t> </a:t>
            </a:r>
          </a:p>
          <a:p>
            <a:r>
              <a:rPr lang="en-US" sz="800" b="1" dirty="0"/>
              <a:t>[SLIDE 19]</a:t>
            </a:r>
            <a:r>
              <a:rPr lang="en-US" sz="800" dirty="0"/>
              <a:t> So we add questions about these causal links on the next diagram. </a:t>
            </a:r>
          </a:p>
          <a:p>
            <a:r>
              <a:rPr lang="en-US" sz="800" dirty="0"/>
              <a:t> </a:t>
            </a:r>
          </a:p>
          <a:p>
            <a:r>
              <a:rPr lang="en-US" sz="800" dirty="0"/>
              <a:t>How do you establish the validity of these causal links and assess the theory of change before it has even implemented the program? There are two methods.</a:t>
            </a:r>
          </a:p>
          <a:p>
            <a:r>
              <a:rPr lang="en-US" sz="800" dirty="0"/>
              <a:t> </a:t>
            </a:r>
          </a:p>
          <a:p>
            <a:r>
              <a:rPr lang="en-US" sz="800" dirty="0"/>
              <a:t>First, learn about the successes and failures of those who have gone before you. There have been many experiments with permanent supportive housing and many lessons learned. A quick search online will provide a good starting place. </a:t>
            </a:r>
          </a:p>
          <a:p>
            <a:r>
              <a:rPr lang="en-US" sz="800" dirty="0"/>
              <a:t> </a:t>
            </a:r>
          </a:p>
          <a:p>
            <a:r>
              <a:rPr lang="en-US" sz="800" b="1" dirty="0"/>
              <a:t>[SLIDE 20]</a:t>
            </a:r>
            <a:r>
              <a:rPr lang="en-US" sz="800" dirty="0"/>
              <a:t> But don’t stop there. Go into the streets and observe and talk to the beneficiaries to learn how attractive the program will be to them. Businesses constantly survey would-be customers to learn whether new products will sell. And we would be wise to do likewise for our target population of homeless people.  This is not easily done. If you lack the skills or inclination to do this yourself, retain someone with the requisite skills.</a:t>
            </a:r>
          </a:p>
          <a:p>
            <a:r>
              <a:rPr lang="en-US" sz="800" dirty="0"/>
              <a:t> </a:t>
            </a:r>
          </a:p>
          <a:p>
            <a:r>
              <a:rPr lang="en-US" sz="800" dirty="0"/>
              <a:t>In assignment #7, please sketch a theory of change for achieving the ultimate outcome identified in assignment #6.</a:t>
            </a:r>
          </a:p>
        </p:txBody>
      </p:sp>
      <p:sp>
        <p:nvSpPr>
          <p:cNvPr id="4" name="Slide Number Placeholder 3"/>
          <p:cNvSpPr>
            <a:spLocks noGrp="1"/>
          </p:cNvSpPr>
          <p:nvPr>
            <p:ph type="sldNum" sz="quarter" idx="5"/>
          </p:nvPr>
        </p:nvSpPr>
        <p:spPr/>
        <p:txBody>
          <a:bodyPr/>
          <a:lstStyle/>
          <a:p>
            <a:fld id="{A92477C3-6DEB-4FCA-ABC5-7BC053A543CA}" type="slidenum">
              <a:rPr lang="en-US" smtClean="0"/>
              <a:t>37</a:t>
            </a:fld>
            <a:endParaRPr lang="en-US"/>
          </a:p>
        </p:txBody>
      </p:sp>
    </p:spTree>
    <p:extLst>
      <p:ext uri="{BB962C8B-B14F-4D97-AF65-F5344CB8AC3E}">
        <p14:creationId xmlns:p14="http://schemas.microsoft.com/office/powerpoint/2010/main" val="1934956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5"/>
          </p:nvPr>
        </p:nvSpPr>
        <p:spPr/>
        <p:txBody>
          <a:bodyPr/>
          <a:lstStyle/>
          <a:p>
            <a:fld id="{A92477C3-6DEB-4FCA-ABC5-7BC053A543CA}" type="slidenum">
              <a:rPr lang="en-US" smtClean="0"/>
              <a:t>38</a:t>
            </a:fld>
            <a:endParaRPr lang="en-US"/>
          </a:p>
        </p:txBody>
      </p:sp>
    </p:spTree>
    <p:extLst>
      <p:ext uri="{BB962C8B-B14F-4D97-AF65-F5344CB8AC3E}">
        <p14:creationId xmlns:p14="http://schemas.microsoft.com/office/powerpoint/2010/main" val="543840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5"/>
          </p:nvPr>
        </p:nvSpPr>
        <p:spPr/>
        <p:txBody>
          <a:bodyPr/>
          <a:lstStyle/>
          <a:p>
            <a:fld id="{A92477C3-6DEB-4FCA-ABC5-7BC053A543CA}" type="slidenum">
              <a:rPr lang="en-US" smtClean="0"/>
              <a:t>39</a:t>
            </a:fld>
            <a:endParaRPr lang="en-US"/>
          </a:p>
        </p:txBody>
      </p:sp>
    </p:spTree>
    <p:extLst>
      <p:ext uri="{BB962C8B-B14F-4D97-AF65-F5344CB8AC3E}">
        <p14:creationId xmlns:p14="http://schemas.microsoft.com/office/powerpoint/2010/main" val="1646392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246063" y="212725"/>
            <a:ext cx="6530975" cy="4899025"/>
          </a:xfrm>
          <a:ln/>
        </p:spPr>
      </p:sp>
      <p:sp>
        <p:nvSpPr>
          <p:cNvPr id="66563" name="Notes Placeholder 2"/>
          <p:cNvSpPr>
            <a:spLocks noGrp="1"/>
          </p:cNvSpPr>
          <p:nvPr>
            <p:ph type="body" idx="1"/>
          </p:nvPr>
        </p:nvSpPr>
        <p:spPr>
          <a:noFill/>
          <a:ln/>
        </p:spPr>
        <p:txBody>
          <a:bodyPr/>
          <a:lstStyle/>
          <a:p>
            <a:r>
              <a:rPr lang="en-US" dirty="0">
                <a:latin typeface="Century Gothic" pitchFamily="34" charset="0"/>
                <a:ea typeface="ＭＳ Ｐゴシック"/>
                <a:cs typeface="ＭＳ Ｐゴシック"/>
              </a:rPr>
              <a:t>Miracles.</a:t>
            </a:r>
          </a:p>
          <a:p>
            <a:r>
              <a:rPr lang="en-US" dirty="0">
                <a:latin typeface="Century Gothic" pitchFamily="34" charset="0"/>
                <a:ea typeface="ＭＳ Ｐゴシック"/>
                <a:cs typeface="ＭＳ Ｐゴシック"/>
              </a:rPr>
              <a:t>This is actually the default for many philanthropies.  </a:t>
            </a:r>
          </a:p>
          <a:p>
            <a:r>
              <a:rPr lang="en-US" dirty="0">
                <a:latin typeface="Century Gothic" pitchFamily="34" charset="0"/>
                <a:ea typeface="ＭＳ Ｐゴシック"/>
                <a:cs typeface="ＭＳ Ｐゴシック"/>
              </a:rPr>
              <a:t>We think it’s a safer bet to rely on science.</a:t>
            </a:r>
          </a:p>
        </p:txBody>
      </p:sp>
      <p:sp>
        <p:nvSpPr>
          <p:cNvPr id="4" name="Slide Number Placeholder 3"/>
          <p:cNvSpPr>
            <a:spLocks noGrp="1"/>
          </p:cNvSpPr>
          <p:nvPr>
            <p:ph type="sldNum" sz="quarter" idx="5"/>
          </p:nvPr>
        </p:nvSpPr>
        <p:spPr>
          <a:xfrm>
            <a:off x="3978139" y="8842030"/>
            <a:ext cx="3043344" cy="465455"/>
          </a:xfrm>
          <a:prstGeom prst="rect">
            <a:avLst/>
          </a:prstGeom>
        </p:spPr>
        <p:txBody>
          <a:bodyPr lIns="93619" tIns="46811" rIns="93619" bIns="46811"/>
          <a:lstStyle/>
          <a:p>
            <a:pPr>
              <a:defRPr/>
            </a:pPr>
            <a:fld id="{74F76EE7-E57E-4C4B-9EDE-4DAEDC94AD3C}" type="slidenum">
              <a:rPr lang="en-US" smtClean="0"/>
              <a:pPr>
                <a:defRPr/>
              </a:pPr>
              <a:t>40</a:t>
            </a:fld>
            <a:endParaRPr lang="en-US" dirty="0"/>
          </a:p>
        </p:txBody>
      </p:sp>
    </p:spTree>
    <p:extLst>
      <p:ext uri="{BB962C8B-B14F-4D97-AF65-F5344CB8AC3E}">
        <p14:creationId xmlns:p14="http://schemas.microsoft.com/office/powerpoint/2010/main" val="130248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a:t>
            </a:fld>
            <a:endParaRPr lang="en-US"/>
          </a:p>
        </p:txBody>
      </p:sp>
    </p:spTree>
    <p:extLst>
      <p:ext uri="{BB962C8B-B14F-4D97-AF65-F5344CB8AC3E}">
        <p14:creationId xmlns:p14="http://schemas.microsoft.com/office/powerpoint/2010/main" val="1075056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Assignment 7: Design a Theory of Change</a:t>
            </a:r>
            <a:endParaRPr lang="en-US" sz="800" dirty="0"/>
          </a:p>
          <a:p>
            <a:r>
              <a:rPr lang="en-US" sz="800" dirty="0"/>
              <a:t> </a:t>
            </a:r>
          </a:p>
          <a:p>
            <a:r>
              <a:rPr lang="en-US" sz="800" dirty="0"/>
              <a:t> Returning to our philanthropist couple: Fred and Peggy Gordon considered their various choices. After considerable research about approaches that have worked elsewhere, they decide that the most promising approach would involve a “housing-first” permanent supportive housing program.  </a:t>
            </a:r>
          </a:p>
          <a:p>
            <a:r>
              <a:rPr lang="en-US" sz="800" dirty="0"/>
              <a:t> </a:t>
            </a:r>
          </a:p>
          <a:p>
            <a:r>
              <a:rPr lang="en-US" sz="800" dirty="0"/>
              <a:t>[SLIDE 15]  Let’s take a look at the theory of change chart here:</a:t>
            </a:r>
          </a:p>
          <a:p>
            <a:r>
              <a:rPr lang="en-US" sz="800" dirty="0"/>
              <a:t> </a:t>
            </a:r>
          </a:p>
          <a:p>
            <a:r>
              <a:rPr lang="en-US" sz="800" dirty="0"/>
              <a:t>At the far right side is the ultimate outcome: previously homeless people become stable residents.</a:t>
            </a:r>
          </a:p>
          <a:p>
            <a:r>
              <a:rPr lang="en-US" sz="800" dirty="0"/>
              <a:t> </a:t>
            </a:r>
          </a:p>
          <a:p>
            <a:r>
              <a:rPr lang="en-US" sz="800" b="1" dirty="0"/>
              <a:t>[SLIDE 16] </a:t>
            </a:r>
            <a:r>
              <a:rPr lang="en-US" sz="800" dirty="0"/>
              <a:t>At the far left side are the major activities that we perform: providing housing and wrap-around support services</a:t>
            </a:r>
          </a:p>
          <a:p>
            <a:r>
              <a:rPr lang="en-US" sz="800" dirty="0"/>
              <a:t> </a:t>
            </a:r>
          </a:p>
          <a:p>
            <a:r>
              <a:rPr lang="en-US" sz="800" b="1" dirty="0"/>
              <a:t>[SLIDE 17]</a:t>
            </a:r>
            <a:r>
              <a:rPr lang="en-US" sz="800" dirty="0"/>
              <a:t> But there are two major steps between these two: To achieve our goal, homeless people must live in the housing and must take advantage of the services offered—these are our major intermediate outcomes.</a:t>
            </a:r>
          </a:p>
          <a:p>
            <a:r>
              <a:rPr lang="en-US" sz="800" dirty="0"/>
              <a:t> </a:t>
            </a:r>
          </a:p>
          <a:p>
            <a:r>
              <a:rPr lang="en-US" sz="800" b="1" dirty="0"/>
              <a:t>[SLIDE 18]</a:t>
            </a:r>
            <a:r>
              <a:rPr lang="en-US" sz="800" dirty="0"/>
              <a:t> So the theory of change embodies the basic steps—the chain of causation—leading from the organization’s activities to the ultimate outcome. </a:t>
            </a:r>
          </a:p>
          <a:p>
            <a:r>
              <a:rPr lang="en-US" sz="800" dirty="0"/>
              <a:t> </a:t>
            </a:r>
          </a:p>
          <a:p>
            <a:r>
              <a:rPr lang="en-US" sz="800" dirty="0"/>
              <a:t>But whether one thing leads to another is a question of fact. Simply offering a service does not guarantee that anyone will use it.</a:t>
            </a:r>
          </a:p>
          <a:p>
            <a:r>
              <a:rPr lang="en-US" sz="800" dirty="0"/>
              <a:t>	</a:t>
            </a:r>
          </a:p>
          <a:p>
            <a:r>
              <a:rPr lang="en-US" sz="800" dirty="0"/>
              <a:t>Our theory of change raises three questions:</a:t>
            </a:r>
          </a:p>
          <a:p>
            <a:r>
              <a:rPr lang="en-US" sz="800" dirty="0"/>
              <a:t> </a:t>
            </a:r>
          </a:p>
          <a:p>
            <a:r>
              <a:rPr lang="en-US" sz="800" dirty="0"/>
              <a:t>First, will the homeless people move into the housing provided by our organization?</a:t>
            </a:r>
          </a:p>
          <a:p>
            <a:r>
              <a:rPr lang="en-US" sz="800" dirty="0"/>
              <a:t> </a:t>
            </a:r>
          </a:p>
          <a:p>
            <a:r>
              <a:rPr lang="en-US" sz="800" dirty="0"/>
              <a:t>Second, if they move into the housing, will they accept the services offered? </a:t>
            </a:r>
          </a:p>
          <a:p>
            <a:r>
              <a:rPr lang="en-US" sz="800" dirty="0"/>
              <a:t> </a:t>
            </a:r>
          </a:p>
          <a:p>
            <a:r>
              <a:rPr lang="en-US" sz="800" dirty="0"/>
              <a:t>And third, if they move into the housing and accept the services offered, will this be sufficient to keep them in stable housing? Perhaps, for example, some have mental health problems so severe that they’ll soon be back on the street.</a:t>
            </a:r>
          </a:p>
          <a:p>
            <a:r>
              <a:rPr lang="en-US" sz="800" dirty="0"/>
              <a:t> </a:t>
            </a:r>
          </a:p>
          <a:p>
            <a:r>
              <a:rPr lang="en-US" sz="800" b="1" dirty="0"/>
              <a:t>[SLIDE 19]</a:t>
            </a:r>
            <a:r>
              <a:rPr lang="en-US" sz="800" dirty="0"/>
              <a:t> So we add questions about these causal links on the next diagram. </a:t>
            </a:r>
          </a:p>
          <a:p>
            <a:r>
              <a:rPr lang="en-US" sz="800" dirty="0"/>
              <a:t> </a:t>
            </a:r>
          </a:p>
          <a:p>
            <a:r>
              <a:rPr lang="en-US" sz="800" dirty="0"/>
              <a:t>How do you establish the validity of these causal links and assess the theory of change before it has even implemented the program? There are two methods.</a:t>
            </a:r>
          </a:p>
          <a:p>
            <a:r>
              <a:rPr lang="en-US" sz="800" dirty="0"/>
              <a:t> </a:t>
            </a:r>
          </a:p>
          <a:p>
            <a:r>
              <a:rPr lang="en-US" sz="800" dirty="0"/>
              <a:t>First, learn about the successes and failures of those who have gone before you. There have been many experiments with permanent supportive housing and many lessons learned. A quick search online will provide a good starting place. </a:t>
            </a:r>
          </a:p>
          <a:p>
            <a:r>
              <a:rPr lang="en-US" sz="800" dirty="0"/>
              <a:t> </a:t>
            </a:r>
          </a:p>
          <a:p>
            <a:r>
              <a:rPr lang="en-US" sz="800" b="1" dirty="0"/>
              <a:t>[SLIDE 20]</a:t>
            </a:r>
            <a:r>
              <a:rPr lang="en-US" sz="800" dirty="0"/>
              <a:t> But don’t stop there. Go into the streets and observe and talk to the beneficiaries to learn how attractive the program will be to them. Businesses constantly survey would-be customers to learn whether new products will sell. And we would be wise to do likewise for our target population of homeless people.  This is not easily done. If you lack the skills or inclination to do this yourself, retain someone with the requisite skills.</a:t>
            </a:r>
          </a:p>
          <a:p>
            <a:r>
              <a:rPr lang="en-US" sz="800" dirty="0"/>
              <a:t> </a:t>
            </a:r>
          </a:p>
          <a:p>
            <a:r>
              <a:rPr lang="en-US" sz="800" dirty="0"/>
              <a:t>In assignment #7, please sketch a theory of change for achieving the ultimate outcome identified in assignment #6.</a:t>
            </a:r>
          </a:p>
        </p:txBody>
      </p:sp>
      <p:sp>
        <p:nvSpPr>
          <p:cNvPr id="4" name="Slide Number Placeholder 3"/>
          <p:cNvSpPr>
            <a:spLocks noGrp="1"/>
          </p:cNvSpPr>
          <p:nvPr>
            <p:ph type="sldNum" sz="quarter" idx="5"/>
          </p:nvPr>
        </p:nvSpPr>
        <p:spPr/>
        <p:txBody>
          <a:bodyPr/>
          <a:lstStyle/>
          <a:p>
            <a:fld id="{A92477C3-6DEB-4FCA-ABC5-7BC053A543CA}" type="slidenum">
              <a:rPr lang="en-US" smtClean="0"/>
              <a:t>41</a:t>
            </a:fld>
            <a:endParaRPr lang="en-US"/>
          </a:p>
        </p:txBody>
      </p:sp>
    </p:spTree>
    <p:extLst>
      <p:ext uri="{BB962C8B-B14F-4D97-AF65-F5344CB8AC3E}">
        <p14:creationId xmlns:p14="http://schemas.microsoft.com/office/powerpoint/2010/main" val="1722078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 for notes</a:t>
            </a:r>
          </a:p>
        </p:txBody>
      </p:sp>
      <p:sp>
        <p:nvSpPr>
          <p:cNvPr id="4" name="Slide Number Placeholder 3"/>
          <p:cNvSpPr>
            <a:spLocks noGrp="1"/>
          </p:cNvSpPr>
          <p:nvPr>
            <p:ph type="sldNum" sz="quarter" idx="5"/>
          </p:nvPr>
        </p:nvSpPr>
        <p:spPr/>
        <p:txBody>
          <a:bodyPr/>
          <a:lstStyle/>
          <a:p>
            <a:fld id="{A92477C3-6DEB-4FCA-ABC5-7BC053A543CA}" type="slidenum">
              <a:rPr lang="en-US" smtClean="0"/>
              <a:t>43</a:t>
            </a:fld>
            <a:endParaRPr lang="en-US"/>
          </a:p>
        </p:txBody>
      </p:sp>
    </p:spTree>
    <p:extLst>
      <p:ext uri="{BB962C8B-B14F-4D97-AF65-F5344CB8AC3E}">
        <p14:creationId xmlns:p14="http://schemas.microsoft.com/office/powerpoint/2010/main" val="1082628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https://image.shutterstock.com/image-photo/close-girls-hand-placing-last-260nw-374562307.jpg</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44</a:t>
            </a:fld>
            <a:endParaRPr lang="en-US"/>
          </a:p>
        </p:txBody>
      </p:sp>
    </p:spTree>
    <p:extLst>
      <p:ext uri="{BB962C8B-B14F-4D97-AF65-F5344CB8AC3E}">
        <p14:creationId xmlns:p14="http://schemas.microsoft.com/office/powerpoint/2010/main" val="4185638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 for notes</a:t>
            </a:r>
          </a:p>
        </p:txBody>
      </p:sp>
      <p:sp>
        <p:nvSpPr>
          <p:cNvPr id="4" name="Slide Number Placeholder 3"/>
          <p:cNvSpPr>
            <a:spLocks noGrp="1"/>
          </p:cNvSpPr>
          <p:nvPr>
            <p:ph type="sldNum" sz="quarter" idx="5"/>
          </p:nvPr>
        </p:nvSpPr>
        <p:spPr/>
        <p:txBody>
          <a:bodyPr/>
          <a:lstStyle/>
          <a:p>
            <a:fld id="{A92477C3-6DEB-4FCA-ABC5-7BC053A543CA}" type="slidenum">
              <a:rPr lang="en-US" smtClean="0"/>
              <a:t>45</a:t>
            </a:fld>
            <a:endParaRPr lang="en-US"/>
          </a:p>
        </p:txBody>
      </p:sp>
    </p:spTree>
    <p:extLst>
      <p:ext uri="{BB962C8B-B14F-4D97-AF65-F5344CB8AC3E}">
        <p14:creationId xmlns:p14="http://schemas.microsoft.com/office/powerpoint/2010/main" val="3987458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615" indent="-117615" defTabSz="627278">
              <a:buFont typeface="Arial" panose="020B0604020202020204" pitchFamily="34" charset="0"/>
              <a:buChar char="•"/>
              <a:defRPr/>
            </a:pPr>
            <a:r>
              <a:rPr lang="en-US" dirty="0" smtClean="0"/>
              <a:t>Define feedback: </a:t>
            </a:r>
            <a:r>
              <a:rPr lang="en-US" dirty="0" smtClean="0">
                <a:solidFill>
                  <a:schemeClr val="accent1"/>
                </a:solidFill>
              </a:rPr>
              <a:t>:</a:t>
            </a:r>
          </a:p>
          <a:p>
            <a:pPr marL="431253" lvl="1" indent="-117615" defTabSz="627278">
              <a:buFont typeface="Arial" panose="020B0604020202020204" pitchFamily="34" charset="0"/>
              <a:buChar char="•"/>
              <a:defRPr/>
            </a:pPr>
            <a:r>
              <a:rPr lang="en-US" dirty="0" smtClean="0"/>
              <a:t>Laser</a:t>
            </a:r>
            <a:r>
              <a:rPr lang="en-US" baseline="0" dirty="0" smtClean="0"/>
              <a:t> focused on nonprofit customers----you might also say citizens, program participants of all stripes.</a:t>
            </a:r>
          </a:p>
          <a:p>
            <a:pPr marL="117615" indent="-117615" defTabSz="627278">
              <a:buFont typeface="Arial" panose="020B0604020202020204" pitchFamily="34" charset="0"/>
              <a:buChar char="•"/>
              <a:defRPr/>
            </a:pPr>
            <a:r>
              <a:rPr lang="en-US" baseline="0" dirty="0" smtClean="0"/>
              <a:t>Asking for: </a:t>
            </a:r>
          </a:p>
          <a:p>
            <a:pPr marL="431253" lvl="1" indent="-117615" defTabSz="627278">
              <a:buFont typeface="Arial" panose="020B0604020202020204" pitchFamily="34" charset="0"/>
              <a:buChar char="•"/>
              <a:defRPr/>
            </a:pPr>
            <a:r>
              <a:rPr lang="en-US" dirty="0" smtClean="0">
                <a:solidFill>
                  <a:schemeClr val="accent1"/>
                </a:solidFill>
              </a:rPr>
              <a:t>Perspectives, preferences, experiences, insights, and ideas for improvement that individuals have about programs, services, products nonprofits are providing</a:t>
            </a:r>
          </a:p>
          <a:p>
            <a:pPr marL="117615" indent="-117615" defTabSz="627278">
              <a:buFont typeface="Arial" panose="020B0604020202020204" pitchFamily="34" charset="0"/>
              <a:buChar char="•"/>
              <a:defRPr/>
            </a:pPr>
            <a:r>
              <a:rPr lang="en-US" dirty="0" smtClean="0">
                <a:solidFill>
                  <a:schemeClr val="accent1"/>
                </a:solidFill>
              </a:rPr>
              <a:t>These are people whose voices tend to be least heard</a:t>
            </a:r>
          </a:p>
          <a:p>
            <a:pPr marL="117615" indent="-117615" defTabSz="627278">
              <a:buFont typeface="Arial" panose="020B0604020202020204" pitchFamily="34" charset="0"/>
              <a:buChar char="•"/>
              <a:defRPr/>
            </a:pPr>
            <a:r>
              <a:rPr lang="en-US" dirty="0" smtClean="0">
                <a:solidFill>
                  <a:schemeClr val="accent1"/>
                </a:solidFill>
              </a:rPr>
              <a:t>In the social sector, we tend to listen to the experts, researchers, colleagues in the business of providing services</a:t>
            </a:r>
          </a:p>
          <a:p>
            <a:pPr marL="431253" lvl="1" indent="-117615" defTabSz="627278">
              <a:buFont typeface="Arial" panose="020B0604020202020204" pitchFamily="34" charset="0"/>
              <a:buChar char="•"/>
              <a:defRPr/>
            </a:pPr>
            <a:r>
              <a:rPr lang="en-US" dirty="0" smtClean="0">
                <a:solidFill>
                  <a:schemeClr val="accent1"/>
                </a:solidFill>
              </a:rPr>
              <a:t>We haven’t done as good a job as we could at lifting up voices of people who should matter most</a:t>
            </a:r>
          </a:p>
          <a:p>
            <a:pPr marL="431253" lvl="1" indent="-117615" defTabSz="627278">
              <a:buFont typeface="Arial" panose="020B0604020202020204" pitchFamily="34" charset="0"/>
              <a:buChar char="•"/>
              <a:defRPr/>
            </a:pPr>
            <a:endParaRPr lang="en-US" dirty="0" smtClean="0">
              <a:solidFill>
                <a:schemeClr val="accent1"/>
              </a:solidFill>
            </a:endParaRPr>
          </a:p>
          <a:p>
            <a:pPr marL="117615" indent="-117615" defTabSz="627278">
              <a:buFont typeface="Arial" panose="020B0604020202020204" pitchFamily="34" charset="0"/>
              <a:buChar char="•"/>
              <a:defRPr/>
            </a:pPr>
            <a:r>
              <a:rPr lang="en-US" dirty="0" smtClean="0">
                <a:solidFill>
                  <a:schemeClr val="accent1"/>
                </a:solidFill>
              </a:rPr>
              <a:t>Is related to equity in a few ways:</a:t>
            </a:r>
          </a:p>
          <a:p>
            <a:pPr marL="431253" lvl="1" indent="-117615" defTabSz="627278">
              <a:buFont typeface="Arial" panose="020B0604020202020204" pitchFamily="34" charset="0"/>
              <a:buChar char="•"/>
              <a:defRPr/>
            </a:pPr>
            <a:r>
              <a:rPr lang="en-US" dirty="0" smtClean="0">
                <a:solidFill>
                  <a:schemeClr val="accent1"/>
                </a:solidFill>
              </a:rPr>
              <a:t>Who: people voices least heard</a:t>
            </a:r>
          </a:p>
          <a:p>
            <a:pPr marL="431253" lvl="1" indent="-117615" defTabSz="627278">
              <a:buFont typeface="Arial" panose="020B0604020202020204" pitchFamily="34" charset="0"/>
              <a:buChar char="•"/>
              <a:defRPr/>
            </a:pPr>
            <a:r>
              <a:rPr lang="en-US" dirty="0" smtClean="0">
                <a:solidFill>
                  <a:schemeClr val="accent1"/>
                </a:solidFill>
              </a:rPr>
              <a:t>How: do it in a way that is accessible, respectful, inclusive, and also rigorous</a:t>
            </a:r>
          </a:p>
          <a:p>
            <a:pPr marL="744892" lvl="2" indent="-117615" defTabSz="627278">
              <a:buFont typeface="Arial" panose="020B0604020202020204" pitchFamily="34" charset="0"/>
              <a:buChar char="•"/>
              <a:defRPr/>
            </a:pPr>
            <a:r>
              <a:rPr lang="en-US" baseline="0" dirty="0" smtClean="0">
                <a:solidFill>
                  <a:schemeClr val="accent1"/>
                </a:solidFill>
              </a:rPr>
              <a:t>Rigor: questions are well crafted, and some source of comparison.</a:t>
            </a:r>
          </a:p>
          <a:p>
            <a:pPr marL="744892" lvl="2" indent="-117615" defTabSz="627278">
              <a:buFont typeface="Arial" panose="020B0604020202020204" pitchFamily="34" charset="0"/>
              <a:buChar char="•"/>
              <a:defRPr/>
            </a:pPr>
            <a:r>
              <a:rPr lang="en-US" baseline="0" dirty="0" smtClean="0">
                <a:solidFill>
                  <a:schemeClr val="accent1"/>
                </a:solidFill>
              </a:rPr>
              <a:t>Sometimes we think we need to make a tradeoff between some ways of listening and rigor---but don’t need to!</a:t>
            </a:r>
          </a:p>
          <a:p>
            <a:pPr marL="431253" lvl="1" indent="-117615" defTabSz="627278">
              <a:buFont typeface="Arial" panose="020B0604020202020204" pitchFamily="34" charset="0"/>
              <a:buChar char="•"/>
              <a:defRPr/>
            </a:pPr>
            <a:r>
              <a:rPr lang="en-US" baseline="0" dirty="0" smtClean="0">
                <a:solidFill>
                  <a:schemeClr val="accent1"/>
                </a:solidFill>
              </a:rPr>
              <a:t>What: the result, what changed</a:t>
            </a:r>
          </a:p>
          <a:p>
            <a:pPr marL="744892" lvl="2" indent="-117615" defTabSz="627278">
              <a:buFont typeface="Arial" panose="020B0604020202020204" pitchFamily="34" charset="0"/>
              <a:buChar char="•"/>
              <a:defRPr/>
            </a:pPr>
            <a:r>
              <a:rPr lang="en-US" baseline="0" dirty="0" smtClean="0">
                <a:solidFill>
                  <a:schemeClr val="accent1"/>
                </a:solidFill>
              </a:rPr>
              <a:t>People are better off in ways they define for themselves. </a:t>
            </a:r>
          </a:p>
          <a:p>
            <a:pPr marL="744892" lvl="2" indent="-117615" defTabSz="627278">
              <a:buFont typeface="Arial" panose="020B0604020202020204" pitchFamily="34" charset="0"/>
              <a:buChar char="•"/>
              <a:defRPr/>
            </a:pPr>
            <a:r>
              <a:rPr lang="en-US" baseline="0" dirty="0" smtClean="0">
                <a:solidFill>
                  <a:schemeClr val="accent1"/>
                </a:solidFill>
              </a:rPr>
              <a:t>They share what they think makes for a better experience for them---you listen and respond</a:t>
            </a:r>
          </a:p>
          <a:p>
            <a:pPr marL="744892" lvl="2" indent="-117615" defTabSz="627278">
              <a:buFont typeface="Arial" panose="020B0604020202020204" pitchFamily="34" charset="0"/>
              <a:buChar char="•"/>
              <a:defRPr/>
            </a:pPr>
            <a:r>
              <a:rPr lang="en-US" baseline="0" dirty="0" smtClean="0">
                <a:solidFill>
                  <a:schemeClr val="accent1"/>
                </a:solidFill>
              </a:rPr>
              <a:t>So powerful to treat people with dignity</a:t>
            </a:r>
          </a:p>
          <a:p>
            <a:pPr marL="431253" lvl="1" indent="-117615" defTabSz="627278">
              <a:buFont typeface="Arial" panose="020B0604020202020204" pitchFamily="34" charset="0"/>
              <a:buChar char="•"/>
              <a:defRPr/>
            </a:pPr>
            <a:endParaRPr lang="en-US" dirty="0" smtClean="0"/>
          </a:p>
          <a:p>
            <a:pPr defTabSz="627278">
              <a:defRPr/>
            </a:pPr>
            <a:endParaRPr lang="en-US" dirty="0" smtClean="0"/>
          </a:p>
          <a:p>
            <a:pPr defTabSz="627278">
              <a:defRPr/>
            </a:pPr>
            <a:endParaRPr lang="en-US" dirty="0" smtClean="0"/>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46</a:t>
            </a:fld>
            <a:endParaRPr lang="en-US"/>
          </a:p>
        </p:txBody>
      </p:sp>
    </p:spTree>
    <p:extLst>
      <p:ext uri="{BB962C8B-B14F-4D97-AF65-F5344CB8AC3E}">
        <p14:creationId xmlns:p14="http://schemas.microsoft.com/office/powerpoint/2010/main" val="727725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solidFill>
                  <a:schemeClr val="dk1"/>
                </a:solidFill>
                <a:latin typeface="+mn-lt"/>
                <a:ea typeface="Calibri"/>
                <a:cs typeface="Calibri"/>
                <a:sym typeface="Calibri"/>
              </a:rPr>
              <a:t>Step in green left to right: </a:t>
            </a:r>
          </a:p>
          <a:p>
            <a:pPr>
              <a:spcBef>
                <a:spcPts val="243"/>
              </a:spcBef>
              <a:buSzPct val="25000"/>
            </a:pPr>
            <a:r>
              <a:rPr lang="en-US" dirty="0" smtClean="0">
                <a:solidFill>
                  <a:schemeClr val="dk1"/>
                </a:solidFill>
                <a:latin typeface="+mn-lt"/>
                <a:ea typeface="Calibri"/>
                <a:cs typeface="Calibri"/>
                <a:sym typeface="Calibri"/>
              </a:rPr>
              <a:t>Truly ultimate goal self-sufficiency [is there a better term that truly ultimate? Some people use “impact,” but we reserve that term for beating the counterfactual.]</a:t>
            </a:r>
          </a:p>
          <a:p>
            <a:pPr>
              <a:spcBef>
                <a:spcPts val="243"/>
              </a:spcBef>
              <a:buSzPct val="25000"/>
            </a:pPr>
            <a:r>
              <a:rPr lang="en-US" dirty="0" smtClean="0">
                <a:solidFill>
                  <a:schemeClr val="dk1"/>
                </a:solidFill>
                <a:latin typeface="+mn-lt"/>
                <a:ea typeface="Calibri"/>
                <a:cs typeface="Calibri"/>
                <a:sym typeface="Calibri"/>
              </a:rPr>
              <a:t>Ultimate goal for AA’s strategy” get jobs</a:t>
            </a:r>
          </a:p>
          <a:p>
            <a:pPr>
              <a:spcBef>
                <a:spcPts val="243"/>
              </a:spcBef>
              <a:buSzPct val="25000"/>
            </a:pPr>
            <a:r>
              <a:rPr lang="en-US" dirty="0" smtClean="0">
                <a:solidFill>
                  <a:schemeClr val="dk1"/>
                </a:solidFill>
                <a:latin typeface="+mn-lt"/>
                <a:ea typeface="Calibri"/>
                <a:cs typeface="Calibri"/>
                <a:sym typeface="Calibri"/>
              </a:rPr>
              <a:t>Beneficiary behavior</a:t>
            </a:r>
          </a:p>
          <a:p>
            <a:pPr>
              <a:spcBef>
                <a:spcPts val="243"/>
              </a:spcBef>
              <a:buSzPct val="25000"/>
            </a:pPr>
            <a:endParaRPr lang="en-US" dirty="0" smtClean="0">
              <a:solidFill>
                <a:schemeClr val="dk1"/>
              </a:solidFill>
              <a:latin typeface="+mn-lt"/>
              <a:ea typeface="Calibri"/>
              <a:cs typeface="Calibri"/>
              <a:sym typeface="Calibri"/>
            </a:endParaRPr>
          </a:p>
          <a:p>
            <a:pPr>
              <a:spcBef>
                <a:spcPts val="243"/>
              </a:spcBef>
              <a:buSzPct val="25000"/>
            </a:pPr>
            <a:r>
              <a:rPr lang="en-US" dirty="0" smtClean="0">
                <a:solidFill>
                  <a:schemeClr val="dk1"/>
                </a:solidFill>
                <a:latin typeface="+mn-lt"/>
                <a:ea typeface="Calibri"/>
                <a:cs typeface="Calibri"/>
                <a:sym typeface="Calibri"/>
              </a:rPr>
              <a:t>Then step in red. I combined barriers. Otherwise too tedious and repetitious.</a:t>
            </a:r>
          </a:p>
          <a:p>
            <a:pPr>
              <a:spcBef>
                <a:spcPts val="243"/>
              </a:spcBef>
              <a:buSzPct val="25000"/>
            </a:pPr>
            <a:endParaRPr lang="en-US" dirty="0" smtClean="0">
              <a:solidFill>
                <a:schemeClr val="dk1"/>
              </a:solidFill>
              <a:latin typeface="+mn-lt"/>
              <a:ea typeface="Calibri"/>
              <a:cs typeface="Calibri"/>
              <a:sym typeface="Calibri"/>
            </a:endParaRPr>
          </a:p>
          <a:p>
            <a:pPr>
              <a:spcBef>
                <a:spcPts val="243"/>
              </a:spcBef>
              <a:buSzPct val="25000"/>
            </a:pPr>
            <a:endParaRPr lang="en-US" dirty="0" smtClean="0">
              <a:solidFill>
                <a:schemeClr val="dk1"/>
              </a:solidFill>
              <a:latin typeface="+mn-lt"/>
              <a:ea typeface="Calibri"/>
              <a:cs typeface="Calibri"/>
              <a:sym typeface="Calibri"/>
            </a:endParaRPr>
          </a:p>
          <a:p>
            <a:pPr>
              <a:spcBef>
                <a:spcPts val="243"/>
              </a:spcBef>
              <a:buSzPct val="25000"/>
            </a:pPr>
            <a:endParaRPr lang="en-US" dirty="0" smtClean="0">
              <a:solidFill>
                <a:schemeClr val="dk1"/>
              </a:solidFill>
              <a:latin typeface="+mn-lt"/>
              <a:ea typeface="Calibri"/>
              <a:cs typeface="Calibri"/>
              <a:sym typeface="Calibri"/>
            </a:endParaRPr>
          </a:p>
          <a:p>
            <a:pPr>
              <a:spcBef>
                <a:spcPts val="243"/>
              </a:spcBef>
              <a:buSzPct val="25000"/>
            </a:pPr>
            <a:endParaRPr lang="en-US" dirty="0">
              <a:solidFill>
                <a:schemeClr val="dk1"/>
              </a:solidFill>
              <a:latin typeface="+mn-lt"/>
              <a:ea typeface="Calibri"/>
              <a:cs typeface="Calibri"/>
              <a:sym typeface="Calibri"/>
            </a:endParaRPr>
          </a:p>
          <a:p>
            <a:pPr>
              <a:spcBef>
                <a:spcPts val="243"/>
              </a:spcBef>
              <a:buSzPct val="25000"/>
            </a:pPr>
            <a:endParaRPr lang="en-US"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47</a:t>
            </a:fld>
            <a:endParaRPr lang="en-US"/>
          </a:p>
        </p:txBody>
      </p:sp>
    </p:spTree>
    <p:extLst>
      <p:ext uri="{BB962C8B-B14F-4D97-AF65-F5344CB8AC3E}">
        <p14:creationId xmlns:p14="http://schemas.microsoft.com/office/powerpoint/2010/main" val="1567922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defRPr/>
            </a:pPr>
            <a:r>
              <a:rPr lang="en-US" dirty="0"/>
              <a:t>Texas sharpshooter: fooling</a:t>
            </a:r>
            <a:r>
              <a:rPr lang="en-US" baseline="0" dirty="0"/>
              <a:t> yourself that you had a strategy</a:t>
            </a:r>
            <a:endParaRPr lang="en-US" dirty="0"/>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48</a:t>
            </a:fld>
            <a:endParaRPr lang="en-US"/>
          </a:p>
        </p:txBody>
      </p:sp>
    </p:spTree>
    <p:extLst>
      <p:ext uri="{BB962C8B-B14F-4D97-AF65-F5344CB8AC3E}">
        <p14:creationId xmlns:p14="http://schemas.microsoft.com/office/powerpoint/2010/main" val="3642264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49</a:t>
            </a:fld>
            <a:endParaRPr lang="en-US"/>
          </a:p>
        </p:txBody>
      </p:sp>
    </p:spTree>
    <p:extLst>
      <p:ext uri="{BB962C8B-B14F-4D97-AF65-F5344CB8AC3E}">
        <p14:creationId xmlns:p14="http://schemas.microsoft.com/office/powerpoint/2010/main" val="1901736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sz="800" dirty="0"/>
              <a:t>Article implies the presence of a confounding variable</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50</a:t>
            </a:fld>
            <a:endParaRPr lang="en-US"/>
          </a:p>
        </p:txBody>
      </p:sp>
    </p:spTree>
    <p:extLst>
      <p:ext uri="{BB962C8B-B14F-4D97-AF65-F5344CB8AC3E}">
        <p14:creationId xmlns:p14="http://schemas.microsoft.com/office/powerpoint/2010/main" val="26996889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51</a:t>
            </a:fld>
            <a:endParaRPr lang="en-US"/>
          </a:p>
        </p:txBody>
      </p:sp>
    </p:spTree>
    <p:extLst>
      <p:ext uri="{BB962C8B-B14F-4D97-AF65-F5344CB8AC3E}">
        <p14:creationId xmlns:p14="http://schemas.microsoft.com/office/powerpoint/2010/main" val="132491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6</a:t>
            </a:fld>
            <a:endParaRPr lang="en-US"/>
          </a:p>
        </p:txBody>
      </p:sp>
    </p:spTree>
    <p:extLst>
      <p:ext uri="{BB962C8B-B14F-4D97-AF65-F5344CB8AC3E}">
        <p14:creationId xmlns:p14="http://schemas.microsoft.com/office/powerpoint/2010/main" val="1984807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52</a:t>
            </a:fld>
            <a:endParaRPr lang="en-US"/>
          </a:p>
        </p:txBody>
      </p:sp>
    </p:spTree>
    <p:extLst>
      <p:ext uri="{BB962C8B-B14F-4D97-AF65-F5344CB8AC3E}">
        <p14:creationId xmlns:p14="http://schemas.microsoft.com/office/powerpoint/2010/main" val="3006902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newtelegraphonline.com/</a:t>
            </a:r>
            <a:r>
              <a:rPr lang="en-US" dirty="0" err="1" smtClean="0"/>
              <a:t>wp</a:t>
            </a:r>
            <a:r>
              <a:rPr lang="en-US" dirty="0" smtClean="0"/>
              <a:t>-content/uploads/2014/04/mosquito-nets.png</a:t>
            </a:r>
          </a:p>
          <a:p>
            <a:r>
              <a:rPr lang="en-US" dirty="0" smtClean="0"/>
              <a:t>http://malariamuseum.com/wp-content/uploads/2010/01/fishing-in-cambodia11.jpg</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53</a:t>
            </a:fld>
            <a:endParaRPr lang="en-US"/>
          </a:p>
        </p:txBody>
      </p:sp>
    </p:spTree>
    <p:extLst>
      <p:ext uri="{BB962C8B-B14F-4D97-AF65-F5344CB8AC3E}">
        <p14:creationId xmlns:p14="http://schemas.microsoft.com/office/powerpoint/2010/main" val="1968722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54</a:t>
            </a:fld>
            <a:endParaRPr lang="en-US"/>
          </a:p>
        </p:txBody>
      </p:sp>
    </p:spTree>
    <p:extLst>
      <p:ext uri="{BB962C8B-B14F-4D97-AF65-F5344CB8AC3E}">
        <p14:creationId xmlns:p14="http://schemas.microsoft.com/office/powerpoint/2010/main" val="1781583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http://www.mamalisa.com/images/the_real_mg/if_wishes_were_horses.gif</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55</a:t>
            </a:fld>
            <a:endParaRPr lang="en-US"/>
          </a:p>
        </p:txBody>
      </p:sp>
    </p:spTree>
    <p:extLst>
      <p:ext uri="{BB962C8B-B14F-4D97-AF65-F5344CB8AC3E}">
        <p14:creationId xmlns:p14="http://schemas.microsoft.com/office/powerpoint/2010/main" val="2508532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56</a:t>
            </a:fld>
            <a:endParaRPr lang="en-US"/>
          </a:p>
        </p:txBody>
      </p:sp>
    </p:spTree>
    <p:extLst>
      <p:ext uri="{BB962C8B-B14F-4D97-AF65-F5344CB8AC3E}">
        <p14:creationId xmlns:p14="http://schemas.microsoft.com/office/powerpoint/2010/main" val="941219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imgres?imgurl=http://stmedia.startribune.com/images/ows_138178242593180.jpg&amp;imgrefurl=http://www.startribune.com/feeling-sick-know-your-bacteria-vs-virus-facts/288316961/&amp;h=1388&amp;w=1555&amp;tbnid=DEoqCwGYwazndM:&amp;docid=vCQwtwxwQlDDsM&amp;ei=83iyVqfeFIS2jwPmhYDQBQ&amp;tbm=isch&amp;ved=0ahUKEwjno7ywzNzKAhUE22MKHeYCAFoQMwgkKAcwBw</a:t>
            </a:r>
          </a:p>
          <a:p>
            <a:endParaRPr lang="en-US" dirty="0" smtClean="0"/>
          </a:p>
          <a:p>
            <a:r>
              <a:rPr lang="en-US" dirty="0" smtClean="0"/>
              <a:t>http://www.exhibithealth.com/wp-content/uploads/2013/02/man-feeling-good.jpg</a:t>
            </a:r>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57</a:t>
            </a:fld>
            <a:endParaRPr lang="en-US"/>
          </a:p>
        </p:txBody>
      </p:sp>
    </p:spTree>
    <p:extLst>
      <p:ext uri="{BB962C8B-B14F-4D97-AF65-F5344CB8AC3E}">
        <p14:creationId xmlns:p14="http://schemas.microsoft.com/office/powerpoint/2010/main" val="398980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58</a:t>
            </a:fld>
            <a:endParaRPr lang="en-US"/>
          </a:p>
        </p:txBody>
      </p:sp>
    </p:spTree>
    <p:extLst>
      <p:ext uri="{BB962C8B-B14F-4D97-AF65-F5344CB8AC3E}">
        <p14:creationId xmlns:p14="http://schemas.microsoft.com/office/powerpoint/2010/main" val="1194728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60</a:t>
            </a:fld>
            <a:endParaRPr lang="en-US"/>
          </a:p>
        </p:txBody>
      </p:sp>
    </p:spTree>
    <p:extLst>
      <p:ext uri="{BB962C8B-B14F-4D97-AF65-F5344CB8AC3E}">
        <p14:creationId xmlns:p14="http://schemas.microsoft.com/office/powerpoint/2010/main" val="39530492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http://cache4.asset-cache.net/xr/526763192.jpg?v=1&amp;c=IWSAsset&amp;k=3&amp;d=77BFBA49EF878921CC759DF4EBAC47D0EFBA579BBD916D850771093EFA8DF919A4D52CC52F248300A55A1E4F32AD3138</a:t>
            </a:r>
          </a:p>
          <a:p>
            <a:endParaRPr lang="en-US" dirty="0"/>
          </a:p>
        </p:txBody>
      </p:sp>
      <p:sp>
        <p:nvSpPr>
          <p:cNvPr id="4" name="Slide Number Placeholder 3"/>
          <p:cNvSpPr>
            <a:spLocks noGrp="1"/>
          </p:cNvSpPr>
          <p:nvPr>
            <p:ph type="sldNum" sz="quarter" idx="10"/>
          </p:nvPr>
        </p:nvSpPr>
        <p:spPr/>
        <p:txBody>
          <a:bodyPr/>
          <a:lstStyle/>
          <a:p>
            <a:fld id="{A92477C3-6DEB-4FCA-ABC5-7BC053A543CA}" type="slidenum">
              <a:rPr lang="en-US" smtClean="0"/>
              <a:t>65</a:t>
            </a:fld>
            <a:endParaRPr lang="en-US"/>
          </a:p>
        </p:txBody>
      </p:sp>
    </p:spTree>
    <p:extLst>
      <p:ext uri="{BB962C8B-B14F-4D97-AF65-F5344CB8AC3E}">
        <p14:creationId xmlns:p14="http://schemas.microsoft.com/office/powerpoint/2010/main" val="42232757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68</a:t>
            </a:fld>
            <a:endParaRPr lang="en-US"/>
          </a:p>
        </p:txBody>
      </p:sp>
    </p:spTree>
    <p:extLst>
      <p:ext uri="{BB962C8B-B14F-4D97-AF65-F5344CB8AC3E}">
        <p14:creationId xmlns:p14="http://schemas.microsoft.com/office/powerpoint/2010/main" val="184531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7</a:t>
            </a:fld>
            <a:endParaRPr lang="en-US"/>
          </a:p>
        </p:txBody>
      </p:sp>
    </p:spTree>
    <p:extLst>
      <p:ext uri="{BB962C8B-B14F-4D97-AF65-F5344CB8AC3E}">
        <p14:creationId xmlns:p14="http://schemas.microsoft.com/office/powerpoint/2010/main" val="1499036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a:t>http://mindfulbalance.files.wordpress.com/2012/01/looking-backwards.jpg</a:t>
            </a:r>
          </a:p>
        </p:txBody>
      </p:sp>
      <p:sp>
        <p:nvSpPr>
          <p:cNvPr id="4" name="Slide Number Placeholder 3"/>
          <p:cNvSpPr>
            <a:spLocks noGrp="1"/>
          </p:cNvSpPr>
          <p:nvPr>
            <p:ph type="sldNum" sz="quarter" idx="10"/>
          </p:nvPr>
        </p:nvSpPr>
        <p:spPr/>
        <p:txBody>
          <a:bodyPr/>
          <a:lstStyle/>
          <a:p>
            <a:fld id="{23CDA359-CE96-4634-80C0-EA741471819E}" type="slidenum">
              <a:rPr lang="en-US" smtClean="0"/>
              <a:t>71</a:t>
            </a:fld>
            <a:endParaRPr lang="en-US"/>
          </a:p>
        </p:txBody>
      </p:sp>
    </p:spTree>
    <p:extLst>
      <p:ext uri="{BB962C8B-B14F-4D97-AF65-F5344CB8AC3E}">
        <p14:creationId xmlns:p14="http://schemas.microsoft.com/office/powerpoint/2010/main" val="2509520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https://www.google.com/url?sa=i&amp;rct=j&amp;q=&amp;esrc=s&amp;source=images&amp;cd=&amp;cad=rja&amp;uact=8&amp;ved=&amp;url=http%3A%2F%2Fwww.patheos.com%2Fblogs%2Fgetreligion%2F2014%2F03%2Fboo-no-ghosts-in-wsj-coverage-of-rural-urban-divide%2F&amp;psig=AFQjCNFLIT_WvPNo4tMBck3_7eAXyKpbaQ&amp;ust=1460741919366434http://www.nimbleuser.com/media/189943/2015-2016_535x321.jpg</a:t>
            </a:r>
          </a:p>
          <a:p>
            <a:r>
              <a:rPr lang="en-US" dirty="0" smtClean="0"/>
              <a:t>https://s-media-cache-ak0.pinimg.com/736x/1a/70/d0/1a70d0af0ae64a6d22eb5886786a9abc.jpg</a:t>
            </a:r>
          </a:p>
          <a:p>
            <a:endParaRPr lang="en-US" dirty="0"/>
          </a:p>
        </p:txBody>
      </p:sp>
      <p:sp>
        <p:nvSpPr>
          <p:cNvPr id="4" name="Slide Number Placeholder 3"/>
          <p:cNvSpPr>
            <a:spLocks noGrp="1"/>
          </p:cNvSpPr>
          <p:nvPr>
            <p:ph type="sldNum" sz="quarter" idx="10"/>
          </p:nvPr>
        </p:nvSpPr>
        <p:spPr/>
        <p:txBody>
          <a:bodyPr/>
          <a:lstStyle/>
          <a:p>
            <a:fld id="{23CDA359-CE96-4634-80C0-EA741471819E}" type="slidenum">
              <a:rPr lang="en-US" smtClean="0"/>
              <a:t>72</a:t>
            </a:fld>
            <a:endParaRPr lang="en-US"/>
          </a:p>
        </p:txBody>
      </p:sp>
    </p:spTree>
    <p:extLst>
      <p:ext uri="{BB962C8B-B14F-4D97-AF65-F5344CB8AC3E}">
        <p14:creationId xmlns:p14="http://schemas.microsoft.com/office/powerpoint/2010/main" val="2197476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http://www.optionality.net/heraclitus/heraclitus2.jpg</a:t>
            </a:r>
          </a:p>
          <a:p>
            <a:endParaRPr lang="en-US" dirty="0"/>
          </a:p>
        </p:txBody>
      </p:sp>
      <p:sp>
        <p:nvSpPr>
          <p:cNvPr id="4" name="Slide Number Placeholder 3"/>
          <p:cNvSpPr>
            <a:spLocks noGrp="1"/>
          </p:cNvSpPr>
          <p:nvPr>
            <p:ph type="sldNum" sz="quarter" idx="10"/>
          </p:nvPr>
        </p:nvSpPr>
        <p:spPr/>
        <p:txBody>
          <a:bodyPr/>
          <a:lstStyle/>
          <a:p>
            <a:fld id="{A92477C3-6DEB-4FCA-ABC5-7BC053A543CA}" type="slidenum">
              <a:rPr lang="en-US" smtClean="0"/>
              <a:t>73</a:t>
            </a:fld>
            <a:endParaRPr lang="en-US"/>
          </a:p>
        </p:txBody>
      </p:sp>
    </p:spTree>
    <p:extLst>
      <p:ext uri="{BB962C8B-B14F-4D97-AF65-F5344CB8AC3E}">
        <p14:creationId xmlns:p14="http://schemas.microsoft.com/office/powerpoint/2010/main" val="3786879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s://www.google.com/search?client=firefox-b-1-d&amp;tbm=isch&amp;q=gears+image&amp;chips=q:gears+image,g_1:toy:qGOrHtlUdt0%3D&amp;usg=AI4_-kRWgUGu7YUh7_swNyvXlo7nhE3dZg&amp;sa=X&amp;ved=0ahUKEwjO0ObW9tXhAhXpsFQKHVOlCTcQ4lYIOSgJ&amp;biw=1440&amp;bih=784&amp;dpr=1.33#imgdii=5B1Tlt6vuafRgM:&amp;imgrc=kQRuzn6OIY-hyM:</a:t>
            </a:r>
          </a:p>
          <a:p>
            <a:endParaRPr lang="en-US" dirty="0"/>
          </a:p>
        </p:txBody>
      </p:sp>
      <p:sp>
        <p:nvSpPr>
          <p:cNvPr id="4" name="Slide Number Placeholder 3"/>
          <p:cNvSpPr>
            <a:spLocks noGrp="1"/>
          </p:cNvSpPr>
          <p:nvPr>
            <p:ph type="sldNum" sz="quarter" idx="10"/>
          </p:nvPr>
        </p:nvSpPr>
        <p:spPr/>
        <p:txBody>
          <a:bodyPr/>
          <a:lstStyle/>
          <a:p>
            <a:fld id="{A92477C3-6DEB-4FCA-ABC5-7BC053A543CA}" type="slidenum">
              <a:rPr lang="en-US" smtClean="0"/>
              <a:t>75</a:t>
            </a:fld>
            <a:endParaRPr lang="en-US"/>
          </a:p>
        </p:txBody>
      </p:sp>
    </p:spTree>
    <p:extLst>
      <p:ext uri="{BB962C8B-B14F-4D97-AF65-F5344CB8AC3E}">
        <p14:creationId xmlns:p14="http://schemas.microsoft.com/office/powerpoint/2010/main" val="507554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0146"/>
            <a:r>
              <a:rPr lang="en-US" dirty="0" smtClean="0"/>
              <a:t>https://www.google.com/search?client=firefox-b-1-d&amp;tbm=isch&amp;q=gears+image&amp;chips=q:gears+image,g_1:toy:qGOrHtlUdt0%3D&amp;usg=AI4_-kRWgUGu7YUh7_swNyvXlo7nhE3dZg&amp;sa=X&amp;ved=0ahUKEwjO0ObW9tXhAhXpsFQKHVOlCTcQ4lYIOSgJ&amp;biw=1440&amp;bih=784&amp;dpr=1.33#imgdii=5B1Tlt6vuafRgM:&amp;imgrc=kQRuzn6OIY-hyM:</a:t>
            </a:r>
          </a:p>
          <a:p>
            <a:endParaRPr lang="en-US" dirty="0"/>
          </a:p>
        </p:txBody>
      </p:sp>
      <p:sp>
        <p:nvSpPr>
          <p:cNvPr id="4" name="Slide Number Placeholder 3"/>
          <p:cNvSpPr>
            <a:spLocks noGrp="1"/>
          </p:cNvSpPr>
          <p:nvPr>
            <p:ph type="sldNum" sz="quarter" idx="10"/>
          </p:nvPr>
        </p:nvSpPr>
        <p:spPr/>
        <p:txBody>
          <a:bodyPr/>
          <a:lstStyle/>
          <a:p>
            <a:fld id="{A92477C3-6DEB-4FCA-ABC5-7BC053A543CA}" type="slidenum">
              <a:rPr lang="en-US" smtClean="0"/>
              <a:t>77</a:t>
            </a:fld>
            <a:endParaRPr lang="en-US"/>
          </a:p>
        </p:txBody>
      </p:sp>
    </p:spTree>
    <p:extLst>
      <p:ext uri="{BB962C8B-B14F-4D97-AF65-F5344CB8AC3E}">
        <p14:creationId xmlns:p14="http://schemas.microsoft.com/office/powerpoint/2010/main" val="325761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8</a:t>
            </a:fld>
            <a:endParaRPr lang="en-US"/>
          </a:p>
        </p:txBody>
      </p:sp>
    </p:spTree>
    <p:extLst>
      <p:ext uri="{BB962C8B-B14F-4D97-AF65-F5344CB8AC3E}">
        <p14:creationId xmlns:p14="http://schemas.microsoft.com/office/powerpoint/2010/main" val="51822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that any of us think of a problem is affected by our preconceptions and personal experiences. And this is true of the Gordons’ understanding of  the problem of homelessness in their city.</a:t>
            </a:r>
          </a:p>
          <a:p>
            <a:r>
              <a:rPr lang="en-US" dirty="0" smtClean="0"/>
              <a:t> </a:t>
            </a:r>
          </a:p>
          <a:p>
            <a:r>
              <a:rPr lang="en-US" dirty="0" smtClean="0"/>
              <a:t>For instance  Fred and Peggy encounter different groups of homeless people in the street as each travels to work.</a:t>
            </a:r>
          </a:p>
          <a:p>
            <a:r>
              <a:rPr lang="en-US" dirty="0" smtClean="0"/>
              <a:t> </a:t>
            </a:r>
          </a:p>
          <a:p>
            <a:r>
              <a:rPr lang="en-US" dirty="0" smtClean="0"/>
              <a:t>Fred sees  a homeless mother and child begging for money. </a:t>
            </a:r>
          </a:p>
          <a:p>
            <a:r>
              <a:rPr lang="en-US" dirty="0" smtClean="0"/>
              <a:t> </a:t>
            </a:r>
          </a:p>
          <a:p>
            <a:r>
              <a:rPr lang="en-US" dirty="0" smtClean="0"/>
              <a:t>Peggy sees  a cluster of people who are homeless crowding the street in front of her office, living in a makeshift settlement that seems unhygienic to her. These are the people they have in mind when they define the problem that your organization is trying to solve. </a:t>
            </a:r>
          </a:p>
          <a:p>
            <a:endParaRPr lang="en-US" dirty="0" smtClean="0"/>
          </a:p>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9</a:t>
            </a:fld>
            <a:endParaRPr lang="en-US"/>
          </a:p>
        </p:txBody>
      </p:sp>
    </p:spTree>
    <p:extLst>
      <p:ext uri="{BB962C8B-B14F-4D97-AF65-F5344CB8AC3E}">
        <p14:creationId xmlns:p14="http://schemas.microsoft.com/office/powerpoint/2010/main" val="99812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2477C3-6DEB-4FCA-ABC5-7BC053A543CA}" type="slidenum">
              <a:rPr lang="en-US" smtClean="0"/>
              <a:t>10</a:t>
            </a:fld>
            <a:endParaRPr lang="en-US"/>
          </a:p>
        </p:txBody>
      </p:sp>
    </p:spTree>
    <p:extLst>
      <p:ext uri="{BB962C8B-B14F-4D97-AF65-F5344CB8AC3E}">
        <p14:creationId xmlns:p14="http://schemas.microsoft.com/office/powerpoint/2010/main" val="3976822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000">
                <a:solidFill>
                  <a:schemeClr val="tx1">
                    <a:lumMod val="50000"/>
                    <a:lumOff val="50000"/>
                  </a:schemeClr>
                </a:solidFill>
                <a:latin typeface="Georgia" panose="02040502050405020303" pitchFamily="18" charset="0"/>
                <a:cs typeface="Arial" panose="020B0604020202020204" pitchFamily="34" charset="0"/>
              </a:defRPr>
            </a:lvl1pPr>
            <a:lvl2pPr>
              <a:defRPr sz="2000">
                <a:solidFill>
                  <a:schemeClr val="tx1">
                    <a:lumMod val="50000"/>
                    <a:lumOff val="50000"/>
                  </a:schemeClr>
                </a:solidFill>
                <a:latin typeface="Georgia" panose="02040502050405020303" pitchFamily="18" charset="0"/>
                <a:cs typeface="Arial" panose="020B0604020202020204" pitchFamily="34" charset="0"/>
              </a:defRPr>
            </a:lvl2pPr>
            <a:lvl3pPr>
              <a:defRPr sz="2000">
                <a:solidFill>
                  <a:schemeClr val="tx1">
                    <a:lumMod val="50000"/>
                    <a:lumOff val="50000"/>
                  </a:schemeClr>
                </a:solidFill>
                <a:latin typeface="Georgia" panose="02040502050405020303" pitchFamily="18" charset="0"/>
                <a:cs typeface="Arial" panose="020B0604020202020204" pitchFamily="34" charset="0"/>
              </a:defRPr>
            </a:lvl3pPr>
            <a:lvl4pPr>
              <a:defRPr sz="2000">
                <a:solidFill>
                  <a:schemeClr val="tx1">
                    <a:lumMod val="50000"/>
                    <a:lumOff val="50000"/>
                  </a:schemeClr>
                </a:solidFill>
                <a:latin typeface="Georgia" panose="02040502050405020303" pitchFamily="18" charset="0"/>
                <a:cs typeface="Arial" panose="020B0604020202020204" pitchFamily="34" charset="0"/>
              </a:defRPr>
            </a:lvl4pPr>
            <a:lvl5pPr>
              <a:defRPr sz="2000">
                <a:solidFill>
                  <a:schemeClr val="tx1">
                    <a:lumMod val="50000"/>
                    <a:lumOff val="50000"/>
                  </a:schemeClr>
                </a:solidFill>
                <a:latin typeface="Georgia" panose="020405020504050203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457950" y="6311899"/>
            <a:ext cx="2057400" cy="365125"/>
          </a:xfrm>
        </p:spPr>
        <p:txBody>
          <a:bodyPr/>
          <a:lstStyle/>
          <a:p>
            <a:fld id="{1AD8E4E9-6FDD-45E3-9172-AF418D436367}"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5350" y="6260386"/>
            <a:ext cx="461414" cy="457200"/>
          </a:xfrm>
          <a:prstGeom prst="rect">
            <a:avLst/>
          </a:prstGeom>
        </p:spPr>
      </p:pic>
    </p:spTree>
    <p:extLst>
      <p:ext uri="{BB962C8B-B14F-4D97-AF65-F5344CB8AC3E}">
        <p14:creationId xmlns:p14="http://schemas.microsoft.com/office/powerpoint/2010/main" val="791224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95790" y="2348015"/>
            <a:ext cx="6858000" cy="1394500"/>
          </a:xfrm>
        </p:spPr>
        <p:txBody>
          <a:bodyPr anchor="b">
            <a:normAutofit/>
          </a:bodyPr>
          <a:lstStyle>
            <a:lvl1pPr algn="l">
              <a:defRPr sz="4800">
                <a:solidFill>
                  <a:srgbClr val="E5053A"/>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495790" y="5548145"/>
            <a:ext cx="6858000" cy="487566"/>
          </a:xfrm>
        </p:spPr>
        <p:txBody>
          <a:bodyPr>
            <a:normAutofit/>
          </a:bodyPr>
          <a:lstStyle>
            <a:lvl1pPr marL="0" indent="0" algn="l">
              <a:buNone/>
              <a:defRPr sz="1400" b="1" cap="all" spc="200" baseline="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3"/>
          </p:nvPr>
        </p:nvSpPr>
        <p:spPr>
          <a:xfrm>
            <a:off x="1495790" y="3751806"/>
            <a:ext cx="6858000" cy="1475700"/>
          </a:xfrm>
        </p:spPr>
        <p:txBody>
          <a:bodyPr>
            <a:normAutofit/>
          </a:bodyPr>
          <a:lstStyle>
            <a:lvl1pPr marL="0" indent="0">
              <a:buNone/>
              <a:defRPr sz="4800">
                <a:solidFill>
                  <a:schemeClr val="tx1">
                    <a:lumMod val="50000"/>
                    <a:lumOff val="50000"/>
                  </a:schemeClr>
                </a:solidFill>
                <a:latin typeface="Georgia" panose="02040502050405020303" pitchFamily="18" charset="0"/>
              </a:defRPr>
            </a:lvl1pPr>
          </a:lstStyle>
          <a:p>
            <a:pPr lvl="0"/>
            <a:r>
              <a:rPr lang="en-US"/>
              <a:t>Click to edit Master text styles</a:t>
            </a:r>
          </a:p>
        </p:txBody>
      </p:sp>
      <p:cxnSp>
        <p:nvCxnSpPr>
          <p:cNvPr id="5" name="Straight Connector 4"/>
          <p:cNvCxnSpPr/>
          <p:nvPr userDrawn="1"/>
        </p:nvCxnSpPr>
        <p:spPr>
          <a:xfrm>
            <a:off x="1648369" y="5230827"/>
            <a:ext cx="27613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011" y="677341"/>
            <a:ext cx="3248073" cy="1006903"/>
          </a:xfrm>
          <a:prstGeom prst="rect">
            <a:avLst/>
          </a:prstGeom>
        </p:spPr>
      </p:pic>
    </p:spTree>
    <p:extLst>
      <p:ext uri="{BB962C8B-B14F-4D97-AF65-F5344CB8AC3E}">
        <p14:creationId xmlns:p14="http://schemas.microsoft.com/office/powerpoint/2010/main" val="322576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Slide Layout">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672773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8E4E9-6FDD-45E3-9172-AF418D436367}" type="slidenum">
              <a:rPr lang="en-US" smtClean="0"/>
              <a:t>‹#›</a:t>
            </a:fld>
            <a:endParaRPr lang="en-US"/>
          </a:p>
        </p:txBody>
      </p:sp>
    </p:spTree>
    <p:extLst>
      <p:ext uri="{BB962C8B-B14F-4D97-AF65-F5344CB8AC3E}">
        <p14:creationId xmlns:p14="http://schemas.microsoft.com/office/powerpoint/2010/main" val="2425585494"/>
      </p:ext>
    </p:extLst>
  </p:cSld>
  <p:clrMap bg1="lt1" tx1="dk1" bg2="lt2" tx2="dk2" accent1="accent1" accent2="accent2" accent3="accent3" accent4="accent4" accent5="accent5" accent6="accent6" hlink="hlink" folHlink="folHlink"/>
  <p:sldLayoutIdLst>
    <p:sldLayoutId id="2147483665" r:id="rId1"/>
    <p:sldLayoutId id="2147483675" r:id="rId2"/>
    <p:sldLayoutId id="2147483677" r:id="rId3"/>
  </p:sldLayoutIdLst>
  <p:hf hdr="0" ftr="0" dt="0"/>
  <p:txStyles>
    <p:title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50000"/>
              <a:lumOff val="50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a:xfrm>
            <a:off x="1528448" y="2739899"/>
            <a:ext cx="7248160" cy="1394500"/>
          </a:xfrm>
        </p:spPr>
        <p:txBody>
          <a:bodyPr>
            <a:normAutofit/>
          </a:bodyPr>
          <a:lstStyle/>
          <a:p>
            <a:r>
              <a:rPr lang="en-US" sz="4000" dirty="0"/>
              <a:t>Program Strategy &amp; Evaluation</a:t>
            </a:r>
          </a:p>
        </p:txBody>
      </p:sp>
      <p:sp>
        <p:nvSpPr>
          <p:cNvPr id="18" name="Subtitle 17"/>
          <p:cNvSpPr>
            <a:spLocks noGrp="1"/>
          </p:cNvSpPr>
          <p:nvPr>
            <p:ph type="subTitle" idx="1"/>
          </p:nvPr>
        </p:nvSpPr>
        <p:spPr>
          <a:xfrm>
            <a:off x="1544777" y="5623259"/>
            <a:ext cx="6858000" cy="487566"/>
          </a:xfrm>
        </p:spPr>
        <p:txBody>
          <a:bodyPr/>
          <a:lstStyle/>
          <a:p>
            <a:r>
              <a:rPr lang="en-US" dirty="0" smtClean="0"/>
              <a:t>June </a:t>
            </a:r>
            <a:r>
              <a:rPr lang="en-US" dirty="0"/>
              <a:t>2019</a:t>
            </a:r>
          </a:p>
        </p:txBody>
      </p:sp>
      <p:sp>
        <p:nvSpPr>
          <p:cNvPr id="19" name="Text Placeholder 18"/>
          <p:cNvSpPr>
            <a:spLocks noGrp="1"/>
          </p:cNvSpPr>
          <p:nvPr>
            <p:ph type="body" sz="quarter" idx="13"/>
          </p:nvPr>
        </p:nvSpPr>
        <p:spPr>
          <a:xfrm>
            <a:off x="1528448" y="4143690"/>
            <a:ext cx="6858000" cy="1475700"/>
          </a:xfrm>
        </p:spPr>
        <p:txBody>
          <a:bodyPr>
            <a:normAutofit/>
          </a:bodyPr>
          <a:lstStyle/>
          <a:p>
            <a:r>
              <a:rPr lang="en-US" sz="3200" i="1" dirty="0"/>
              <a:t>Paul Brest and</a:t>
            </a:r>
          </a:p>
          <a:p>
            <a:r>
              <a:rPr lang="en-US" sz="3200" i="1" dirty="0" smtClean="0"/>
              <a:t>Erinn Andrews</a:t>
            </a:r>
            <a:endParaRPr lang="en-US" sz="3200" i="1" dirty="0"/>
          </a:p>
        </p:txBody>
      </p:sp>
    </p:spTree>
    <p:extLst>
      <p:ext uri="{BB962C8B-B14F-4D97-AF65-F5344CB8AC3E}">
        <p14:creationId xmlns:p14="http://schemas.microsoft.com/office/powerpoint/2010/main" val="1840206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2292"/>
            <a:ext cx="7886700" cy="762216"/>
          </a:xfrm>
        </p:spPr>
        <p:txBody>
          <a:bodyPr>
            <a:normAutofit/>
          </a:bodyPr>
          <a:lstStyle/>
          <a:p>
            <a:r>
              <a:rPr lang="en-US" sz="3600" dirty="0"/>
              <a:t>Get to the heart of the problem: </a:t>
            </a:r>
            <a:r>
              <a:rPr lang="en-US" sz="3600" dirty="0" smtClean="0"/>
              <a:t>Fred</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10</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95325" y="1324508"/>
            <a:ext cx="7753350" cy="4093428"/>
          </a:xfrm>
          <a:prstGeom prst="rect">
            <a:avLst/>
          </a:prstGeom>
        </p:spPr>
        <p:txBody>
          <a:bodyPr wrap="square">
            <a:spAutoFit/>
          </a:bodyPr>
          <a:lstStyle/>
          <a:p>
            <a:r>
              <a:rPr lang="en-US" sz="2000" dirty="0">
                <a:latin typeface="Georgia" panose="02040502050405020303" pitchFamily="18" charset="0"/>
              </a:rPr>
              <a:t>Q. Why is homelessness a problem?</a:t>
            </a:r>
          </a:p>
          <a:p>
            <a:r>
              <a:rPr lang="en-US" sz="2000" dirty="0">
                <a:latin typeface="Georgia" panose="02040502050405020303" pitchFamily="18" charset="0"/>
              </a:rPr>
              <a:t>A. Homeless families need shelter.</a:t>
            </a:r>
          </a:p>
          <a:p>
            <a:pPr marL="514350" indent="-514350">
              <a:buAutoNum type="alphaUcPeriod"/>
            </a:pPr>
            <a:endParaRPr lang="en-US" sz="2000" dirty="0">
              <a:latin typeface="Georgia" panose="02040502050405020303" pitchFamily="18" charset="0"/>
            </a:endParaRPr>
          </a:p>
          <a:p>
            <a:r>
              <a:rPr lang="en-US" sz="2000" dirty="0">
                <a:latin typeface="Georgia" panose="02040502050405020303" pitchFamily="18" charset="0"/>
              </a:rPr>
              <a:t>Q. That sounds more like a particular solution. We’ll come to solutions later. But first, why is homelessness a problem?</a:t>
            </a:r>
          </a:p>
          <a:p>
            <a:r>
              <a:rPr lang="en-US" sz="2000" dirty="0">
                <a:latin typeface="Georgia" panose="02040502050405020303" pitchFamily="18" charset="0"/>
              </a:rPr>
              <a:t>A. Because no one should have to live on the streets.</a:t>
            </a:r>
          </a:p>
          <a:p>
            <a:pPr marL="514350" indent="-514350">
              <a:buAutoNum type="alphaUcPeriod"/>
            </a:pPr>
            <a:endParaRPr lang="en-US" sz="2000" dirty="0">
              <a:latin typeface="Georgia" panose="02040502050405020303" pitchFamily="18" charset="0"/>
            </a:endParaRPr>
          </a:p>
          <a:p>
            <a:r>
              <a:rPr lang="en-US" sz="2000" dirty="0">
                <a:latin typeface="Georgia" panose="02040502050405020303" pitchFamily="18" charset="0"/>
              </a:rPr>
              <a:t>Q. Why is living on the streets a problem?</a:t>
            </a:r>
          </a:p>
          <a:p>
            <a:r>
              <a:rPr lang="en-US" sz="2000" dirty="0">
                <a:latin typeface="Georgia" panose="02040502050405020303" pitchFamily="18" charset="0"/>
              </a:rPr>
              <a:t>A. People are exposed to the elements—cold, rain, snow, heat</a:t>
            </a:r>
          </a:p>
          <a:p>
            <a:pPr marL="514350" indent="-514350">
              <a:buAutoNum type="alphaUcPeriod"/>
            </a:pPr>
            <a:endParaRPr lang="en-US" sz="2000" dirty="0">
              <a:latin typeface="Georgia" panose="02040502050405020303" pitchFamily="18" charset="0"/>
            </a:endParaRPr>
          </a:p>
          <a:p>
            <a:r>
              <a:rPr lang="en-US" sz="2000" dirty="0">
                <a:latin typeface="Georgia" panose="02040502050405020303" pitchFamily="18" charset="0"/>
              </a:rPr>
              <a:t>Q. And why is that a problem?</a:t>
            </a:r>
          </a:p>
          <a:p>
            <a:r>
              <a:rPr lang="en-US" sz="2000" dirty="0">
                <a:latin typeface="Georgia" panose="02040502050405020303" pitchFamily="18" charset="0"/>
              </a:rPr>
              <a:t>A. Being homeless deprives people of dignity, privacy, and personal security.</a:t>
            </a:r>
          </a:p>
        </p:txBody>
      </p:sp>
    </p:spTree>
    <p:extLst>
      <p:ext uri="{BB962C8B-B14F-4D97-AF65-F5344CB8AC3E}">
        <p14:creationId xmlns:p14="http://schemas.microsoft.com/office/powerpoint/2010/main" val="4037239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2292"/>
            <a:ext cx="7886700" cy="762216"/>
          </a:xfrm>
        </p:spPr>
        <p:txBody>
          <a:bodyPr>
            <a:normAutofit/>
          </a:bodyPr>
          <a:lstStyle/>
          <a:p>
            <a:r>
              <a:rPr lang="en-US" sz="3600" dirty="0"/>
              <a:t>Get to the heart of the problem: </a:t>
            </a:r>
            <a:r>
              <a:rPr lang="en-US" sz="3600" dirty="0" smtClean="0"/>
              <a:t>Peggy</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11</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95325" y="1324508"/>
            <a:ext cx="7753350" cy="5509200"/>
          </a:xfrm>
          <a:prstGeom prst="rect">
            <a:avLst/>
          </a:prstGeom>
        </p:spPr>
        <p:txBody>
          <a:bodyPr wrap="square">
            <a:spAutoFit/>
          </a:bodyPr>
          <a:lstStyle/>
          <a:p>
            <a:r>
              <a:rPr lang="en-US" sz="1600" dirty="0">
                <a:latin typeface="Georgia" panose="02040502050405020303" pitchFamily="18" charset="0"/>
              </a:rPr>
              <a:t>Q. What is the problem with homelessness in your city?</a:t>
            </a:r>
          </a:p>
          <a:p>
            <a:r>
              <a:rPr lang="en-US" sz="1600" dirty="0">
                <a:latin typeface="Georgia" panose="02040502050405020303" pitchFamily="18" charset="0"/>
              </a:rPr>
              <a:t>A. We need to move homeless people out of town.</a:t>
            </a:r>
          </a:p>
          <a:p>
            <a:pPr marL="457200" indent="-457200">
              <a:buAutoNum type="alphaUcPeriod"/>
            </a:pPr>
            <a:endParaRPr lang="en-US" sz="1600" dirty="0">
              <a:latin typeface="Georgia" panose="02040502050405020303" pitchFamily="18" charset="0"/>
            </a:endParaRPr>
          </a:p>
          <a:p>
            <a:r>
              <a:rPr lang="en-US" sz="1600" dirty="0">
                <a:latin typeface="Georgia" panose="02040502050405020303" pitchFamily="18" charset="0"/>
              </a:rPr>
              <a:t>Q. That sounds more like a particular solution. We’ll come to solutions later. But first, why is homelessness a problem?</a:t>
            </a:r>
          </a:p>
          <a:p>
            <a:r>
              <a:rPr lang="en-US" sz="1600" dirty="0">
                <a:latin typeface="Georgia" panose="02040502050405020303" pitchFamily="18" charset="0"/>
              </a:rPr>
              <a:t>A. Homeless people congregate in some residential and business neighborhoods.</a:t>
            </a:r>
          </a:p>
          <a:p>
            <a:r>
              <a:rPr lang="en-US" sz="1600" dirty="0">
                <a:latin typeface="Georgia" panose="02040502050405020303" pitchFamily="18" charset="0"/>
              </a:rPr>
              <a:t> </a:t>
            </a:r>
          </a:p>
          <a:p>
            <a:r>
              <a:rPr lang="en-US" sz="1600" dirty="0">
                <a:latin typeface="Georgia" panose="02040502050405020303" pitchFamily="18" charset="0"/>
              </a:rPr>
              <a:t>Q. Why is this a problem?</a:t>
            </a:r>
          </a:p>
          <a:p>
            <a:r>
              <a:rPr lang="en-US" sz="1600" dirty="0">
                <a:latin typeface="Georgia" panose="02040502050405020303" pitchFamily="18" charset="0"/>
              </a:rPr>
              <a:t>A. You should see the homeless encampment blocking the sidewalks just down the street from my office!</a:t>
            </a:r>
          </a:p>
          <a:p>
            <a:pPr marL="457200" indent="-457200">
              <a:buAutoNum type="alphaUcPeriod"/>
            </a:pPr>
            <a:endParaRPr lang="en-US" sz="1600" dirty="0">
              <a:latin typeface="Georgia" panose="02040502050405020303" pitchFamily="18" charset="0"/>
            </a:endParaRPr>
          </a:p>
          <a:p>
            <a:r>
              <a:rPr lang="en-US" sz="1600" dirty="0">
                <a:latin typeface="Georgia" panose="02040502050405020303" pitchFamily="18" charset="0"/>
              </a:rPr>
              <a:t>Q. And why is that a problem?</a:t>
            </a:r>
          </a:p>
          <a:p>
            <a:r>
              <a:rPr lang="en-US" sz="1600" dirty="0">
                <a:latin typeface="Georgia" panose="02040502050405020303" pitchFamily="18" charset="0"/>
              </a:rPr>
              <a:t>A. They disturb and frighten people and make it uncomfortable for residents and business patrons to walk on the streets. They reduce residents’ quality of life, lower property values, and reduce merchants’ revenues. People won’t want to do business in the city, and it will lead to the city’s decay. Plus, the homeless people abuse drugs and some engage in criminal behavior. Also, many of these people have diseases, which they may pass on to other residents.</a:t>
            </a:r>
          </a:p>
          <a:p>
            <a:pPr marL="457200" indent="-457200">
              <a:buAutoNum type="alphaUcPeriod"/>
            </a:pPr>
            <a:endParaRPr lang="en-US" sz="1600" dirty="0">
              <a:latin typeface="Georgia" panose="02040502050405020303" pitchFamily="18" charset="0"/>
            </a:endParaRPr>
          </a:p>
          <a:p>
            <a:r>
              <a:rPr lang="en-US" sz="1600" dirty="0">
                <a:latin typeface="Georgia" panose="02040502050405020303" pitchFamily="18" charset="0"/>
              </a:rPr>
              <a:t>Q. That sounds like you are making some big factual assumptions. How certain are you that they actually cause those problems?</a:t>
            </a:r>
          </a:p>
          <a:p>
            <a:r>
              <a:rPr lang="en-US" sz="1600" dirty="0">
                <a:latin typeface="Georgia" panose="02040502050405020303" pitchFamily="18" charset="0"/>
              </a:rPr>
              <a:t>A: Well, that’s what I’ve heard.</a:t>
            </a:r>
          </a:p>
        </p:txBody>
      </p:sp>
    </p:spTree>
    <p:extLst>
      <p:ext uri="{BB962C8B-B14F-4D97-AF65-F5344CB8AC3E}">
        <p14:creationId xmlns:p14="http://schemas.microsoft.com/office/powerpoint/2010/main" val="1325968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AD8E4E9-6FDD-45E3-9172-AF418D436367}" type="slidenum">
              <a:rPr lang="en-US" smtClean="0"/>
              <a:pPr/>
              <a:t>12</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250" y="2185794"/>
            <a:ext cx="3459189" cy="3811418"/>
          </a:xfrm>
          <a:prstGeom prst="rect">
            <a:avLst/>
          </a:prstGeom>
        </p:spPr>
      </p:pic>
      <p:pic>
        <p:nvPicPr>
          <p:cNvPr id="9" name="Picture 8"/>
          <p:cNvPicPr>
            <a:picLocks noChangeAspect="1"/>
          </p:cNvPicPr>
          <p:nvPr/>
        </p:nvPicPr>
        <p:blipFill>
          <a:blip r:embed="rId4"/>
          <a:stretch>
            <a:fillRect/>
          </a:stretch>
        </p:blipFill>
        <p:spPr>
          <a:xfrm>
            <a:off x="205889" y="238031"/>
            <a:ext cx="5223361" cy="4287919"/>
          </a:xfrm>
          <a:prstGeom prst="rect">
            <a:avLst/>
          </a:prstGeom>
        </p:spPr>
      </p:pic>
    </p:spTree>
    <p:extLst>
      <p:ext uri="{BB962C8B-B14F-4D97-AF65-F5344CB8AC3E}">
        <p14:creationId xmlns:p14="http://schemas.microsoft.com/office/powerpoint/2010/main" val="1979775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2292"/>
            <a:ext cx="7886700" cy="762216"/>
          </a:xfrm>
        </p:spPr>
        <p:txBody>
          <a:bodyPr>
            <a:noAutofit/>
          </a:bodyPr>
          <a:lstStyle/>
          <a:p>
            <a:r>
              <a:rPr lang="en-US" sz="3600" dirty="0"/>
              <a:t>Tentative problem statements &amp; beneficiaries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13</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95325" y="1324508"/>
            <a:ext cx="7753350" cy="497957"/>
          </a:xfrm>
          <a:prstGeom prst="rect">
            <a:avLst/>
          </a:prstGeom>
        </p:spPr>
        <p:txBody>
          <a:bodyPr wrap="square">
            <a:spAutoFit/>
          </a:bodyPr>
          <a:lstStyle/>
          <a:p>
            <a:pPr>
              <a:lnSpc>
                <a:spcPct val="150000"/>
              </a:lnSpc>
            </a:pPr>
            <a:endParaRPr lang="en-US" sz="2000" dirty="0">
              <a:latin typeface="Georgia" panose="02040502050405020303" pitchFamily="18" charset="0"/>
            </a:endParaRPr>
          </a:p>
        </p:txBody>
      </p:sp>
      <p:sp>
        <p:nvSpPr>
          <p:cNvPr id="3" name="TextBox 2">
            <a:extLst>
              <a:ext uri="{FF2B5EF4-FFF2-40B4-BE49-F238E27FC236}">
                <a16:creationId xmlns:a16="http://schemas.microsoft.com/office/drawing/2014/main" xmlns="" id="{B26FDBDC-C1B5-5A42-A5FF-4EEB7F09ADE7}"/>
              </a:ext>
            </a:extLst>
          </p:cNvPr>
          <p:cNvSpPr txBox="1"/>
          <p:nvPr/>
        </p:nvSpPr>
        <p:spPr>
          <a:xfrm>
            <a:off x="711338" y="1711813"/>
            <a:ext cx="7208773" cy="707886"/>
          </a:xfrm>
          <a:prstGeom prst="rect">
            <a:avLst/>
          </a:prstGeom>
          <a:noFill/>
        </p:spPr>
        <p:txBody>
          <a:bodyPr wrap="square" rtlCol="0">
            <a:spAutoFit/>
          </a:bodyPr>
          <a:lstStyle/>
          <a:p>
            <a:pPr lvl="0"/>
            <a:r>
              <a:rPr lang="en-US" sz="2000" b="1" dirty="0">
                <a:latin typeface="Georgia" panose="02040502050405020303" pitchFamily="18" charset="0"/>
              </a:rPr>
              <a:t>Fred</a:t>
            </a:r>
            <a:r>
              <a:rPr lang="en-US" sz="2000" dirty="0">
                <a:latin typeface="Georgia" panose="02040502050405020303" pitchFamily="18" charset="0"/>
              </a:rPr>
              <a:t>: “Homelessness deprives individuals and families of dignity, privacy, and personal security.” </a:t>
            </a:r>
          </a:p>
        </p:txBody>
      </p:sp>
      <p:graphicFrame>
        <p:nvGraphicFramePr>
          <p:cNvPr id="4" name="Table 3">
            <a:extLst>
              <a:ext uri="{FF2B5EF4-FFF2-40B4-BE49-F238E27FC236}">
                <a16:creationId xmlns:a16="http://schemas.microsoft.com/office/drawing/2014/main" xmlns="" id="{500EB0EA-EE09-FB4F-8C4D-142579BF4BA8}"/>
              </a:ext>
            </a:extLst>
          </p:cNvPr>
          <p:cNvGraphicFramePr>
            <a:graphicFrameLocks noGrp="1"/>
          </p:cNvGraphicFramePr>
          <p:nvPr>
            <p:extLst>
              <p:ext uri="{D42A27DB-BD31-4B8C-83A1-F6EECF244321}">
                <p14:modId xmlns:p14="http://schemas.microsoft.com/office/powerpoint/2010/main" val="239784895"/>
              </p:ext>
            </p:extLst>
          </p:nvPr>
        </p:nvGraphicFramePr>
        <p:xfrm>
          <a:off x="695324" y="3266609"/>
          <a:ext cx="7415005" cy="1726810"/>
        </p:xfrm>
        <a:graphic>
          <a:graphicData uri="http://schemas.openxmlformats.org/drawingml/2006/table">
            <a:tbl>
              <a:tblPr firstRow="1" bandRow="1">
                <a:tableStyleId>{5C22544A-7EE6-4342-B048-85BDC9FD1C3A}</a:tableStyleId>
              </a:tblPr>
              <a:tblGrid>
                <a:gridCol w="4094248">
                  <a:extLst>
                    <a:ext uri="{9D8B030D-6E8A-4147-A177-3AD203B41FA5}">
                      <a16:colId xmlns:a16="http://schemas.microsoft.com/office/drawing/2014/main" xmlns="" val="3472732422"/>
                    </a:ext>
                  </a:extLst>
                </a:gridCol>
                <a:gridCol w="3320757">
                  <a:extLst>
                    <a:ext uri="{9D8B030D-6E8A-4147-A177-3AD203B41FA5}">
                      <a16:colId xmlns:a16="http://schemas.microsoft.com/office/drawing/2014/main" xmlns="" val="2783618836"/>
                    </a:ext>
                  </a:extLst>
                </a:gridCol>
              </a:tblGrid>
              <a:tr h="517547">
                <a:tc>
                  <a:txBody>
                    <a:bodyPr/>
                    <a:lstStyle/>
                    <a:p>
                      <a:pPr algn="ctr">
                        <a:lnSpc>
                          <a:spcPct val="150000"/>
                        </a:lnSpc>
                      </a:pPr>
                      <a:r>
                        <a:rPr lang="en-US" sz="1800" dirty="0">
                          <a:solidFill>
                            <a:schemeClr val="bg1"/>
                          </a:solidFill>
                          <a:latin typeface="Georgia" panose="02040502050405020303" pitchFamily="18" charset="0"/>
                        </a:rPr>
                        <a:t>POTENTIAL BENEFICIARIES</a:t>
                      </a:r>
                    </a:p>
                  </a:txBody>
                  <a:tcPr>
                    <a:solidFill>
                      <a:schemeClr val="bg2">
                        <a:lumMod val="50000"/>
                      </a:schemeClr>
                    </a:solidFill>
                  </a:tcPr>
                </a:tc>
                <a:tc>
                  <a:txBody>
                    <a:bodyPr/>
                    <a:lstStyle/>
                    <a:p>
                      <a:pPr algn="ctr">
                        <a:lnSpc>
                          <a:spcPct val="150000"/>
                        </a:lnSpc>
                      </a:pPr>
                      <a:r>
                        <a:rPr lang="en-US" sz="1800" dirty="0">
                          <a:solidFill>
                            <a:schemeClr val="bg1"/>
                          </a:solidFill>
                          <a:latin typeface="Georgia" panose="02040502050405020303" pitchFamily="18" charset="0"/>
                        </a:rPr>
                        <a:t>THEIR NEEDS</a:t>
                      </a:r>
                    </a:p>
                  </a:txBody>
                  <a:tcPr>
                    <a:solidFill>
                      <a:schemeClr val="bg2">
                        <a:lumMod val="50000"/>
                      </a:schemeClr>
                    </a:solidFill>
                  </a:tcPr>
                </a:tc>
                <a:extLst>
                  <a:ext uri="{0D108BD9-81ED-4DB2-BD59-A6C34878D82A}">
                    <a16:rowId xmlns:a16="http://schemas.microsoft.com/office/drawing/2014/main" xmlns="" val="1402984134"/>
                  </a:ext>
                </a:extLst>
              </a:tr>
              <a:tr h="1209263">
                <a:tc>
                  <a:txBody>
                    <a:bodyPr/>
                    <a:lstStyle/>
                    <a:p>
                      <a:pPr>
                        <a:lnSpc>
                          <a:spcPct val="150000"/>
                        </a:lnSpc>
                      </a:pPr>
                      <a:r>
                        <a:rPr lang="en-US" sz="1800" dirty="0" smtClean="0">
                          <a:latin typeface="Georgia" panose="02040502050405020303" pitchFamily="18" charset="0"/>
                        </a:rPr>
                        <a:t>Homeless</a:t>
                      </a:r>
                      <a:r>
                        <a:rPr lang="en-US" sz="1800" baseline="0" dirty="0" smtClean="0">
                          <a:latin typeface="Georgia" panose="02040502050405020303" pitchFamily="18" charset="0"/>
                        </a:rPr>
                        <a:t> individuals and families</a:t>
                      </a:r>
                      <a:endParaRPr lang="en-US" sz="1800" dirty="0">
                        <a:latin typeface="Georgia" panose="02040502050405020303" pitchFamily="18" charset="0"/>
                      </a:endParaRPr>
                    </a:p>
                  </a:txBody>
                  <a:tcPr/>
                </a:tc>
                <a:tc>
                  <a:txBody>
                    <a:bodyPr/>
                    <a:lstStyle/>
                    <a:p>
                      <a:pPr>
                        <a:lnSpc>
                          <a:spcPct val="150000"/>
                        </a:lnSpc>
                      </a:pPr>
                      <a:r>
                        <a:rPr lang="en-US" sz="1800" dirty="0" smtClean="0">
                          <a:latin typeface="Georgia" panose="02040502050405020303" pitchFamily="18" charset="0"/>
                        </a:rPr>
                        <a:t>Shelter, health care, jobs, schools, stability</a:t>
                      </a:r>
                      <a:endParaRPr lang="en-US" sz="1800" dirty="0">
                        <a:latin typeface="Georgia" panose="02040502050405020303" pitchFamily="18" charset="0"/>
                      </a:endParaRPr>
                    </a:p>
                  </a:txBody>
                  <a:tcPr/>
                </a:tc>
                <a:extLst>
                  <a:ext uri="{0D108BD9-81ED-4DB2-BD59-A6C34878D82A}">
                    <a16:rowId xmlns:a16="http://schemas.microsoft.com/office/drawing/2014/main" xmlns="" val="1013882046"/>
                  </a:ext>
                </a:extLst>
              </a:tr>
            </a:tbl>
          </a:graphicData>
        </a:graphic>
      </p:graphicFrame>
    </p:spTree>
    <p:extLst>
      <p:ext uri="{BB962C8B-B14F-4D97-AF65-F5344CB8AC3E}">
        <p14:creationId xmlns:p14="http://schemas.microsoft.com/office/powerpoint/2010/main" val="2271392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2292"/>
            <a:ext cx="7886700" cy="762216"/>
          </a:xfrm>
        </p:spPr>
        <p:txBody>
          <a:bodyPr>
            <a:noAutofit/>
          </a:bodyPr>
          <a:lstStyle/>
          <a:p>
            <a:r>
              <a:rPr lang="en-US" sz="3600" dirty="0"/>
              <a:t>Tentative problem statements &amp; beneficiaries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14</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95325" y="1324508"/>
            <a:ext cx="7753350" cy="497957"/>
          </a:xfrm>
          <a:prstGeom prst="rect">
            <a:avLst/>
          </a:prstGeom>
        </p:spPr>
        <p:txBody>
          <a:bodyPr wrap="square">
            <a:spAutoFit/>
          </a:bodyPr>
          <a:lstStyle/>
          <a:p>
            <a:pPr>
              <a:lnSpc>
                <a:spcPct val="150000"/>
              </a:lnSpc>
            </a:pPr>
            <a:endParaRPr lang="en-US" sz="2000" dirty="0">
              <a:latin typeface="Georgia" panose="02040502050405020303" pitchFamily="18" charset="0"/>
            </a:endParaRPr>
          </a:p>
        </p:txBody>
      </p:sp>
      <p:sp>
        <p:nvSpPr>
          <p:cNvPr id="3" name="TextBox 2">
            <a:extLst>
              <a:ext uri="{FF2B5EF4-FFF2-40B4-BE49-F238E27FC236}">
                <a16:creationId xmlns:a16="http://schemas.microsoft.com/office/drawing/2014/main" xmlns="" id="{B26FDBDC-C1B5-5A42-A5FF-4EEB7F09ADE7}"/>
              </a:ext>
            </a:extLst>
          </p:cNvPr>
          <p:cNvSpPr txBox="1"/>
          <p:nvPr/>
        </p:nvSpPr>
        <p:spPr>
          <a:xfrm>
            <a:off x="628650" y="1817956"/>
            <a:ext cx="7263325" cy="707886"/>
          </a:xfrm>
          <a:prstGeom prst="rect">
            <a:avLst/>
          </a:prstGeom>
          <a:noFill/>
        </p:spPr>
        <p:txBody>
          <a:bodyPr wrap="square" rtlCol="0">
            <a:spAutoFit/>
          </a:bodyPr>
          <a:lstStyle/>
          <a:p>
            <a:pPr lvl="0"/>
            <a:r>
              <a:rPr lang="en-US" sz="2000" b="1" dirty="0">
                <a:latin typeface="Georgia" panose="02040502050405020303" pitchFamily="18" charset="0"/>
              </a:rPr>
              <a:t>Peggy</a:t>
            </a:r>
            <a:r>
              <a:rPr lang="en-US" sz="2000" dirty="0">
                <a:latin typeface="Georgia" panose="02040502050405020303" pitchFamily="18" charset="0"/>
              </a:rPr>
              <a:t>: “Homeless people adversely affect the economy and the quality of life for other individuals in the city.”</a:t>
            </a:r>
          </a:p>
        </p:txBody>
      </p:sp>
      <p:graphicFrame>
        <p:nvGraphicFramePr>
          <p:cNvPr id="4" name="Table 3">
            <a:extLst>
              <a:ext uri="{FF2B5EF4-FFF2-40B4-BE49-F238E27FC236}">
                <a16:creationId xmlns:a16="http://schemas.microsoft.com/office/drawing/2014/main" xmlns="" id="{500EB0EA-EE09-FB4F-8C4D-142579BF4BA8}"/>
              </a:ext>
            </a:extLst>
          </p:cNvPr>
          <p:cNvGraphicFramePr>
            <a:graphicFrameLocks noGrp="1"/>
          </p:cNvGraphicFramePr>
          <p:nvPr>
            <p:extLst>
              <p:ext uri="{D42A27DB-BD31-4B8C-83A1-F6EECF244321}">
                <p14:modId xmlns:p14="http://schemas.microsoft.com/office/powerpoint/2010/main" val="3395748440"/>
              </p:ext>
            </p:extLst>
          </p:nvPr>
        </p:nvGraphicFramePr>
        <p:xfrm>
          <a:off x="695324" y="3303855"/>
          <a:ext cx="7645593" cy="2165158"/>
        </p:xfrm>
        <a:graphic>
          <a:graphicData uri="http://schemas.openxmlformats.org/drawingml/2006/table">
            <a:tbl>
              <a:tblPr firstRow="1" bandRow="1">
                <a:tableStyleId>{5C22544A-7EE6-4342-B048-85BDC9FD1C3A}</a:tableStyleId>
              </a:tblPr>
              <a:tblGrid>
                <a:gridCol w="3864513">
                  <a:extLst>
                    <a:ext uri="{9D8B030D-6E8A-4147-A177-3AD203B41FA5}">
                      <a16:colId xmlns:a16="http://schemas.microsoft.com/office/drawing/2014/main" xmlns="" val="3472732422"/>
                    </a:ext>
                  </a:extLst>
                </a:gridCol>
                <a:gridCol w="3781080">
                  <a:extLst>
                    <a:ext uri="{9D8B030D-6E8A-4147-A177-3AD203B41FA5}">
                      <a16:colId xmlns:a16="http://schemas.microsoft.com/office/drawing/2014/main" xmlns="" val="2783618836"/>
                    </a:ext>
                  </a:extLst>
                </a:gridCol>
              </a:tblGrid>
              <a:tr h="839278">
                <a:tc>
                  <a:txBody>
                    <a:bodyPr/>
                    <a:lstStyle/>
                    <a:p>
                      <a:pPr algn="ctr">
                        <a:lnSpc>
                          <a:spcPct val="150000"/>
                        </a:lnSpc>
                      </a:pPr>
                      <a:r>
                        <a:rPr lang="en-US" sz="1800" dirty="0">
                          <a:solidFill>
                            <a:schemeClr val="bg1"/>
                          </a:solidFill>
                          <a:latin typeface="Georgia" panose="02040502050405020303" pitchFamily="18" charset="0"/>
                        </a:rPr>
                        <a:t>POTENTIAL BENEFICIARIES</a:t>
                      </a:r>
                    </a:p>
                  </a:txBody>
                  <a:tcPr>
                    <a:solidFill>
                      <a:schemeClr val="bg2">
                        <a:lumMod val="50000"/>
                      </a:schemeClr>
                    </a:solidFill>
                  </a:tcPr>
                </a:tc>
                <a:tc>
                  <a:txBody>
                    <a:bodyPr/>
                    <a:lstStyle/>
                    <a:p>
                      <a:pPr algn="ctr">
                        <a:lnSpc>
                          <a:spcPct val="150000"/>
                        </a:lnSpc>
                      </a:pPr>
                      <a:r>
                        <a:rPr lang="en-US" sz="1800" dirty="0">
                          <a:solidFill>
                            <a:schemeClr val="bg1"/>
                          </a:solidFill>
                          <a:latin typeface="Georgia" panose="02040502050405020303" pitchFamily="18" charset="0"/>
                        </a:rPr>
                        <a:t>THEIR NEEDS</a:t>
                      </a:r>
                    </a:p>
                  </a:txBody>
                  <a:tcPr>
                    <a:solidFill>
                      <a:schemeClr val="bg2">
                        <a:lumMod val="50000"/>
                      </a:schemeClr>
                    </a:solidFill>
                  </a:tcPr>
                </a:tc>
                <a:extLst>
                  <a:ext uri="{0D108BD9-81ED-4DB2-BD59-A6C34878D82A}">
                    <a16:rowId xmlns:a16="http://schemas.microsoft.com/office/drawing/2014/main" xmlns="" val="1402984134"/>
                  </a:ext>
                </a:extLst>
              </a:tr>
              <a:tr h="967431">
                <a:tc>
                  <a:txBody>
                    <a:bodyPr/>
                    <a:lstStyle/>
                    <a:p>
                      <a:pPr>
                        <a:lnSpc>
                          <a:spcPct val="150000"/>
                        </a:lnSpc>
                      </a:pPr>
                      <a:r>
                        <a:rPr lang="en-US" sz="1800" dirty="0" smtClean="0">
                          <a:latin typeface="Georgia" panose="02040502050405020303" pitchFamily="18" charset="0"/>
                        </a:rPr>
                        <a:t>Residents, businesses, and communities adversely</a:t>
                      </a:r>
                      <a:r>
                        <a:rPr lang="en-US" sz="1800" baseline="0" dirty="0" smtClean="0">
                          <a:latin typeface="Georgia" panose="02040502050405020303" pitchFamily="18" charset="0"/>
                        </a:rPr>
                        <a:t> affected by the homeless</a:t>
                      </a:r>
                      <a:r>
                        <a:rPr lang="en-US" sz="1800" dirty="0" smtClean="0">
                          <a:latin typeface="Georgia" panose="02040502050405020303" pitchFamily="18" charset="0"/>
                        </a:rPr>
                        <a:t>.</a:t>
                      </a:r>
                      <a:endParaRPr lang="en-US" sz="1800" dirty="0">
                        <a:latin typeface="Georgia" panose="02040502050405020303" pitchFamily="18" charset="0"/>
                      </a:endParaRPr>
                    </a:p>
                  </a:txBody>
                  <a:tcPr/>
                </a:tc>
                <a:tc>
                  <a:txBody>
                    <a:bodyPr/>
                    <a:lstStyle/>
                    <a:p>
                      <a:pPr>
                        <a:lnSpc>
                          <a:spcPct val="150000"/>
                        </a:lnSpc>
                      </a:pPr>
                      <a:r>
                        <a:rPr lang="en-US" sz="1800" dirty="0" smtClean="0">
                          <a:latin typeface="Georgia" panose="02040502050405020303" pitchFamily="18" charset="0"/>
                        </a:rPr>
                        <a:t>Personal safety</a:t>
                      </a:r>
                      <a:r>
                        <a:rPr lang="en-US" sz="1800" baseline="0" dirty="0" smtClean="0">
                          <a:latin typeface="Georgia" panose="02040502050405020303" pitchFamily="18" charset="0"/>
                        </a:rPr>
                        <a:t> and security, quality of life, cost to taxpayers</a:t>
                      </a:r>
                      <a:r>
                        <a:rPr lang="en-US" sz="1800" dirty="0" smtClean="0">
                          <a:latin typeface="Georgia" panose="02040502050405020303" pitchFamily="18" charset="0"/>
                        </a:rPr>
                        <a:t>.</a:t>
                      </a:r>
                      <a:endParaRPr lang="en-US" sz="1800" dirty="0">
                        <a:latin typeface="Georgia" panose="02040502050405020303" pitchFamily="18" charset="0"/>
                      </a:endParaRPr>
                    </a:p>
                  </a:txBody>
                  <a:tcPr/>
                </a:tc>
                <a:extLst>
                  <a:ext uri="{0D108BD9-81ED-4DB2-BD59-A6C34878D82A}">
                    <a16:rowId xmlns:a16="http://schemas.microsoft.com/office/drawing/2014/main" xmlns="" val="1013882046"/>
                  </a:ext>
                </a:extLst>
              </a:tr>
            </a:tbl>
          </a:graphicData>
        </a:graphic>
      </p:graphicFrame>
    </p:spTree>
    <p:extLst>
      <p:ext uri="{BB962C8B-B14F-4D97-AF65-F5344CB8AC3E}">
        <p14:creationId xmlns:p14="http://schemas.microsoft.com/office/powerpoint/2010/main" val="937132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866"/>
            <a:ext cx="7886700" cy="762216"/>
          </a:xfrm>
        </p:spPr>
        <p:txBody>
          <a:bodyPr>
            <a:normAutofit/>
          </a:bodyPr>
          <a:lstStyle/>
          <a:p>
            <a:r>
              <a:rPr lang="en-US" sz="3600" dirty="0"/>
              <a:t>Our Group Problem</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15</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88" y="1670412"/>
            <a:ext cx="8191500" cy="471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world health organiza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274411"/>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387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45" y="108012"/>
            <a:ext cx="7448843" cy="6537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1AD8E4E9-6FDD-45E3-9172-AF418D436367}" type="slidenum">
              <a:rPr lang="en-US" smtClean="0"/>
              <a:pPr/>
              <a:t>16</a:t>
            </a:fld>
            <a:endParaRPr lang="en-US" dirty="0"/>
          </a:p>
        </p:txBody>
      </p:sp>
    </p:spTree>
    <p:extLst>
      <p:ext uri="{BB962C8B-B14F-4D97-AF65-F5344CB8AC3E}">
        <p14:creationId xmlns:p14="http://schemas.microsoft.com/office/powerpoint/2010/main" val="3598646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866"/>
            <a:ext cx="7886700" cy="923128"/>
          </a:xfrm>
        </p:spPr>
        <p:txBody>
          <a:bodyPr>
            <a:noAutofit/>
          </a:bodyPr>
          <a:lstStyle/>
          <a:p>
            <a:r>
              <a:rPr lang="en-US" sz="3600" dirty="0"/>
              <a:t>Our Group Problem: </a:t>
            </a:r>
            <a:br>
              <a:rPr lang="en-US" sz="3600" dirty="0"/>
            </a:br>
            <a:r>
              <a:rPr lang="en-US" sz="3600" i="1" dirty="0" smtClean="0"/>
              <a:t>Obesity Among Young Adults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17</a:t>
            </a:fld>
            <a:endParaRPr lang="en-US" dirty="0"/>
          </a:p>
        </p:txBody>
      </p:sp>
      <p:pic>
        <p:nvPicPr>
          <p:cNvPr id="9" name="Picture 8">
            <a:extLst>
              <a:ext uri="{FF2B5EF4-FFF2-40B4-BE49-F238E27FC236}">
                <a16:creationId xmlns:a16="http://schemas.microsoft.com/office/drawing/2014/main" xmlns="" id="{8E0686A2-6999-174C-8A83-1804363AB971}"/>
              </a:ext>
            </a:extLst>
          </p:cNvPr>
          <p:cNvPicPr>
            <a:picLocks noChangeAspect="1"/>
          </p:cNvPicPr>
          <p:nvPr/>
        </p:nvPicPr>
        <p:blipFill>
          <a:blip r:embed="rId3"/>
          <a:stretch>
            <a:fillRect/>
          </a:stretch>
        </p:blipFill>
        <p:spPr>
          <a:xfrm>
            <a:off x="471535" y="3181957"/>
            <a:ext cx="8043815" cy="3192541"/>
          </a:xfrm>
          <a:prstGeom prst="rect">
            <a:avLst/>
          </a:prstGeom>
        </p:spPr>
      </p:pic>
      <p:pic>
        <p:nvPicPr>
          <p:cNvPr id="7" name="Picture 2" descr="Image result for obese adults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106" y="1495215"/>
            <a:ext cx="2747843" cy="16500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333" y="210568"/>
            <a:ext cx="2016826" cy="309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58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AD8E4E9-6FDD-45E3-9172-AF418D436367}" type="slidenum">
              <a:rPr lang="en-US" smtClean="0"/>
              <a:pPr/>
              <a:t>18</a:t>
            </a:fld>
            <a:endParaRPr lang="en-US" dirty="0"/>
          </a:p>
        </p:txBody>
      </p:sp>
      <p:sp>
        <p:nvSpPr>
          <p:cNvPr id="4" name="Title 1"/>
          <p:cNvSpPr>
            <a:spLocks noGrp="1"/>
          </p:cNvSpPr>
          <p:nvPr>
            <p:ph type="title"/>
          </p:nvPr>
        </p:nvSpPr>
        <p:spPr>
          <a:xfrm>
            <a:off x="555171" y="370866"/>
            <a:ext cx="8058150" cy="923128"/>
          </a:xfrm>
        </p:spPr>
        <p:txBody>
          <a:bodyPr>
            <a:noAutofit/>
          </a:bodyPr>
          <a:lstStyle/>
          <a:p>
            <a:r>
              <a:rPr lang="en-US" sz="3600" dirty="0" smtClean="0"/>
              <a:t>What are the plausible causes of homelessness?</a:t>
            </a:r>
            <a:endParaRPr lang="en-US" sz="3600" i="1" dirty="0"/>
          </a:p>
        </p:txBody>
      </p:sp>
      <p:pic>
        <p:nvPicPr>
          <p:cNvPr id="5" name="Picture 8" descr="Image result for question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7672" y="2001396"/>
            <a:ext cx="801717" cy="1020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question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22" y="2665874"/>
            <a:ext cx="801717" cy="10203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question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509" y="3419836"/>
            <a:ext cx="801717" cy="10203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question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21" y="4367701"/>
            <a:ext cx="801717" cy="1020367"/>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rot="996026">
            <a:off x="2156231" y="2721179"/>
            <a:ext cx="2155874" cy="577116"/>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653284">
            <a:off x="2036376" y="3150841"/>
            <a:ext cx="2155874" cy="57711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1398949">
            <a:off x="1929453" y="3621542"/>
            <a:ext cx="2155874" cy="57711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0482225">
            <a:off x="2045089" y="4121045"/>
            <a:ext cx="2155874" cy="5771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424" y="4006116"/>
            <a:ext cx="3412411" cy="248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http://www.endfamilyhomelessness.net/wp-content/uploads/2015/01/homeless-family-20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0078" y="943139"/>
            <a:ext cx="2044169" cy="282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1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768" y="1389384"/>
            <a:ext cx="7886700" cy="1205057"/>
          </a:xfrm>
        </p:spPr>
        <p:txBody>
          <a:bodyPr>
            <a:normAutofit/>
          </a:bodyPr>
          <a:lstStyle/>
          <a:p>
            <a:r>
              <a:rPr lang="en-US" sz="3200" b="1" dirty="0">
                <a:solidFill>
                  <a:schemeClr val="tx1"/>
                </a:solidFill>
              </a:rPr>
              <a:t>1854 Broad Street cholera outbreak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64" y="2703308"/>
            <a:ext cx="3874254" cy="3608591"/>
          </a:xfrm>
          <a:prstGeom prst="rect">
            <a:avLst/>
          </a:prstGeom>
        </p:spPr>
      </p:pic>
      <p:sp>
        <p:nvSpPr>
          <p:cNvPr id="4" name="TextBox 3"/>
          <p:cNvSpPr txBox="1"/>
          <p:nvPr/>
        </p:nvSpPr>
        <p:spPr>
          <a:xfrm>
            <a:off x="691978" y="524191"/>
            <a:ext cx="7291132" cy="646331"/>
          </a:xfrm>
          <a:prstGeom prst="rect">
            <a:avLst/>
          </a:prstGeom>
          <a:solidFill>
            <a:schemeClr val="bg1"/>
          </a:solidFill>
        </p:spPr>
        <p:txBody>
          <a:bodyPr wrap="square" rtlCol="0">
            <a:spAutoFit/>
          </a:bodyPr>
          <a:lstStyle/>
          <a:p>
            <a:r>
              <a:rPr lang="en-US" sz="3600" dirty="0">
                <a:solidFill>
                  <a:srgbClr val="E5053A"/>
                </a:solidFill>
                <a:latin typeface="Georgia" panose="02040502050405020303" pitchFamily="18" charset="0"/>
                <a:ea typeface="+mj-ea"/>
                <a:cs typeface="Arial" panose="020B0604020202020204" pitchFamily="34" charset="0"/>
              </a:rPr>
              <a:t>Why ask about </a:t>
            </a:r>
            <a:r>
              <a:rPr lang="en-US" sz="3600" dirty="0" smtClean="0">
                <a:solidFill>
                  <a:srgbClr val="E5053A"/>
                </a:solidFill>
                <a:latin typeface="Georgia" panose="02040502050405020303" pitchFamily="18" charset="0"/>
                <a:ea typeface="+mj-ea"/>
                <a:cs typeface="Arial" panose="020B0604020202020204" pitchFamily="34" charset="0"/>
              </a:rPr>
              <a:t>causes early on?</a:t>
            </a:r>
            <a:endParaRPr lang="en-US" sz="3600" dirty="0">
              <a:solidFill>
                <a:srgbClr val="E5053A"/>
              </a:solidFill>
              <a:latin typeface="Georgia" panose="02040502050405020303" pitchFamily="18" charset="0"/>
              <a:ea typeface="+mj-ea"/>
              <a:cs typeface="Arial" panose="020B0604020202020204" pitchFamily="34" charset="0"/>
            </a:endParaRPr>
          </a:p>
        </p:txBody>
      </p:sp>
      <p:sp>
        <p:nvSpPr>
          <p:cNvPr id="3" name="Slide Number Placeholder 2"/>
          <p:cNvSpPr>
            <a:spLocks noGrp="1"/>
          </p:cNvSpPr>
          <p:nvPr>
            <p:ph type="sldNum" sz="quarter" idx="12"/>
          </p:nvPr>
        </p:nvSpPr>
        <p:spPr/>
        <p:txBody>
          <a:bodyPr/>
          <a:lstStyle/>
          <a:p>
            <a:fld id="{1AD8E4E9-6FDD-45E3-9172-AF418D436367}" type="slidenum">
              <a:rPr lang="en-US" smtClean="0"/>
              <a:pPr/>
              <a:t>19</a:t>
            </a:fld>
            <a:endParaRPr lang="en-US" dirty="0"/>
          </a:p>
        </p:txBody>
      </p:sp>
    </p:spTree>
    <p:extLst>
      <p:ext uri="{BB962C8B-B14F-4D97-AF65-F5344CB8AC3E}">
        <p14:creationId xmlns:p14="http://schemas.microsoft.com/office/powerpoint/2010/main" val="267497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34959F1-0518-AB46-BE44-FEE67BBD2DE6}"/>
              </a:ext>
            </a:extLst>
          </p:cNvPr>
          <p:cNvSpPr>
            <a:spLocks noGrp="1"/>
          </p:cNvSpPr>
          <p:nvPr>
            <p:ph type="sldNum" sz="quarter" idx="12"/>
          </p:nvPr>
        </p:nvSpPr>
        <p:spPr/>
        <p:txBody>
          <a:bodyPr/>
          <a:lstStyle/>
          <a:p>
            <a:fld id="{1AD8E4E9-6FDD-45E3-9172-AF418D436367}" type="slidenum">
              <a:rPr lang="en-US" smtClean="0"/>
              <a:pPr/>
              <a:t>2</a:t>
            </a:fld>
            <a:endParaRPr lang="en-US" dirty="0"/>
          </a:p>
        </p:txBody>
      </p:sp>
      <p:pic>
        <p:nvPicPr>
          <p:cNvPr id="15" name="Picture 2" descr="http://www.rootcause.org/images/Workforce-Development/131029_resources_header_research_WorkforceDevelopment.png">
            <a:extLst>
              <a:ext uri="{FF2B5EF4-FFF2-40B4-BE49-F238E27FC236}">
                <a16:creationId xmlns:a16="http://schemas.microsoft.com/office/drawing/2014/main" xmlns="" id="{C698D1BE-7776-634D-8972-7F9ED3064F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89" y="1433923"/>
            <a:ext cx="2839545" cy="17414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recycling program image">
            <a:extLst>
              <a:ext uri="{FF2B5EF4-FFF2-40B4-BE49-F238E27FC236}">
                <a16:creationId xmlns:a16="http://schemas.microsoft.com/office/drawing/2014/main" xmlns="" id="{8FE71C06-8DAA-6D49-8782-2530963C9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084" y="1433923"/>
            <a:ext cx="2554089" cy="17414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blogs.ubc.ca/gulsana/files/2013/03/london-charge2.jpg">
            <a:extLst>
              <a:ext uri="{FF2B5EF4-FFF2-40B4-BE49-F238E27FC236}">
                <a16:creationId xmlns:a16="http://schemas.microsoft.com/office/drawing/2014/main" xmlns="" id="{42E8592B-51D5-DC4B-9052-AF3DC52518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090" y="3682652"/>
            <a:ext cx="2839545" cy="19267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blog.sfgate.com/hleon/files/2012/06/no-smoking-sign_370x278.jpg">
            <a:extLst>
              <a:ext uri="{FF2B5EF4-FFF2-40B4-BE49-F238E27FC236}">
                <a16:creationId xmlns:a16="http://schemas.microsoft.com/office/drawing/2014/main" xmlns="" id="{3132C990-DE2E-0A4D-9B0A-ABE55CF1D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3084" y="3682652"/>
            <a:ext cx="2601539" cy="19267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8D64C818-6F3F-674F-84CE-93D13E4357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2073" y="3682652"/>
            <a:ext cx="2307840" cy="1926756"/>
          </a:xfrm>
          <a:prstGeom prst="rect">
            <a:avLst/>
          </a:prstGeom>
        </p:spPr>
      </p:pic>
      <p:pic>
        <p:nvPicPr>
          <p:cNvPr id="9" name="Picture 4" descr="http://www.vanguard.edu/studentlife/wp-content/uploads/2013/04/Gun-Control-Debate-Poster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4772" y="1158131"/>
            <a:ext cx="1714199" cy="201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027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54896" y="621160"/>
            <a:ext cx="7239000" cy="623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pPr defTabSz="457200"/>
            <a:r>
              <a:rPr lang="en-US" sz="3600" dirty="0" smtClean="0"/>
              <a:t>Putative Cause: Miasma</a:t>
            </a:r>
            <a:endParaRPr lang="en-US" sz="3600" dirty="0"/>
          </a:p>
        </p:txBody>
      </p:sp>
      <p:pic>
        <p:nvPicPr>
          <p:cNvPr id="7" name="Picture 2" descr="http://ichef.bbci.co.uk/news/660/media/images/82231000/jpg/_82231483_airpollutionlondon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96" y="1627910"/>
            <a:ext cx="7239000" cy="394854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1AD8E4E9-6FDD-45E3-9172-AF418D436367}" type="slidenum">
              <a:rPr lang="en-US" smtClean="0"/>
              <a:pPr/>
              <a:t>20</a:t>
            </a:fld>
            <a:endParaRPr lang="en-US" dirty="0"/>
          </a:p>
        </p:txBody>
      </p:sp>
    </p:spTree>
    <p:extLst>
      <p:ext uri="{BB962C8B-B14F-4D97-AF65-F5344CB8AC3E}">
        <p14:creationId xmlns:p14="http://schemas.microsoft.com/office/powerpoint/2010/main" val="3226161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3.bp.blogspot.com/-PII1pgZVIkk/VEacjrMHvfI/AAAAAAAAGtQ/iIyRQ0-lfos/s1600/CHOLER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692" y="1887764"/>
            <a:ext cx="4264479" cy="432374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3400" y="655798"/>
            <a:ext cx="8220986" cy="9698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pPr defTabSz="457200"/>
            <a:r>
              <a:rPr lang="en-US" sz="3600" dirty="0" smtClean="0"/>
              <a:t>Strategy (Theory of Change) Responsive to Cause</a:t>
            </a:r>
            <a:endParaRPr lang="en-US" sz="3600" dirty="0"/>
          </a:p>
        </p:txBody>
      </p:sp>
      <p:sp>
        <p:nvSpPr>
          <p:cNvPr id="2" name="Slide Number Placeholder 1"/>
          <p:cNvSpPr>
            <a:spLocks noGrp="1"/>
          </p:cNvSpPr>
          <p:nvPr>
            <p:ph type="sldNum" sz="quarter" idx="12"/>
          </p:nvPr>
        </p:nvSpPr>
        <p:spPr/>
        <p:txBody>
          <a:bodyPr/>
          <a:lstStyle/>
          <a:p>
            <a:fld id="{1AD8E4E9-6FDD-45E3-9172-AF418D436367}" type="slidenum">
              <a:rPr lang="en-US" smtClean="0"/>
              <a:pPr/>
              <a:t>21</a:t>
            </a:fld>
            <a:endParaRPr lang="en-US" dirty="0"/>
          </a:p>
        </p:txBody>
      </p:sp>
      <p:sp>
        <p:nvSpPr>
          <p:cNvPr id="6" name="Oval 5"/>
          <p:cNvSpPr/>
          <p:nvPr/>
        </p:nvSpPr>
        <p:spPr>
          <a:xfrm>
            <a:off x="2500307" y="2974852"/>
            <a:ext cx="3952875" cy="530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
        <p:nvSpPr>
          <p:cNvPr id="7" name="Oval 6"/>
          <p:cNvSpPr/>
          <p:nvPr/>
        </p:nvSpPr>
        <p:spPr>
          <a:xfrm>
            <a:off x="2418665" y="3913249"/>
            <a:ext cx="3952875" cy="1108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spTree>
    <p:extLst>
      <p:ext uri="{BB962C8B-B14F-4D97-AF65-F5344CB8AC3E}">
        <p14:creationId xmlns:p14="http://schemas.microsoft.com/office/powerpoint/2010/main" val="107316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190" y="3342417"/>
            <a:ext cx="2193332" cy="2658333"/>
          </a:xfrm>
          <a:prstGeom prst="rect">
            <a:avLst/>
          </a:prstGeom>
        </p:spPr>
      </p:pic>
      <p:pic>
        <p:nvPicPr>
          <p:cNvPr id="7" name="Picture 6"/>
          <p:cNvPicPr>
            <a:picLocks noChangeAspect="1"/>
          </p:cNvPicPr>
          <p:nvPr/>
        </p:nvPicPr>
        <p:blipFill>
          <a:blip r:embed="rId4"/>
          <a:stretch>
            <a:fillRect/>
          </a:stretch>
        </p:blipFill>
        <p:spPr>
          <a:xfrm>
            <a:off x="4972051" y="1012109"/>
            <a:ext cx="2927783" cy="2378261"/>
          </a:xfrm>
          <a:prstGeom prst="rect">
            <a:avLst/>
          </a:prstGeom>
        </p:spPr>
      </p:pic>
      <p:pic>
        <p:nvPicPr>
          <p:cNvPr id="8" name="Picture 2" descr="Image result for research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9478" y="1805186"/>
            <a:ext cx="3170366" cy="317036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D8E4E9-6FDD-45E3-9172-AF418D436367}" type="slidenum">
              <a:rPr lang="en-US" smtClean="0"/>
              <a:pPr/>
              <a:t>22</a:t>
            </a:fld>
            <a:endParaRPr lang="en-US" dirty="0"/>
          </a:p>
        </p:txBody>
      </p:sp>
    </p:spTree>
    <p:extLst>
      <p:ext uri="{BB962C8B-B14F-4D97-AF65-F5344CB8AC3E}">
        <p14:creationId xmlns:p14="http://schemas.microsoft.com/office/powerpoint/2010/main" val="1324986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14400" y="462241"/>
            <a:ext cx="7239000" cy="827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r>
              <a:rPr lang="en-US" sz="3600" dirty="0" smtClean="0"/>
              <a:t>London Cholera Epidemic </a:t>
            </a:r>
            <a:r>
              <a:rPr lang="en-US" sz="3600" dirty="0" err="1" smtClean="0"/>
              <a:t>Redux</a:t>
            </a:r>
            <a:endParaRPr lang="en-US" sz="3600" dirty="0"/>
          </a:p>
        </p:txBody>
      </p:sp>
      <p:pic>
        <p:nvPicPr>
          <p:cNvPr id="9" name="Picture 4" descr="https://upload.wikimedia.org/wikipedia/commons/2/27/Snow-cholera-ma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413" y="1718756"/>
            <a:ext cx="4817131" cy="4086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John Sn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130" y="2375345"/>
            <a:ext cx="2257983" cy="332844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D8E4E9-6FDD-45E3-9172-AF418D436367}" type="slidenum">
              <a:rPr lang="en-US" smtClean="0"/>
              <a:pPr/>
              <a:t>23</a:t>
            </a:fld>
            <a:endParaRPr lang="en-US" dirty="0"/>
          </a:p>
        </p:txBody>
      </p:sp>
    </p:spTree>
    <p:extLst>
      <p:ext uri="{BB962C8B-B14F-4D97-AF65-F5344CB8AC3E}">
        <p14:creationId xmlns:p14="http://schemas.microsoft.com/office/powerpoint/2010/main" val="2839051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4065" y="1277993"/>
            <a:ext cx="7848594" cy="707886"/>
          </a:xfrm>
          <a:prstGeom prst="rect">
            <a:avLst/>
          </a:prstGeom>
        </p:spPr>
        <p:txBody>
          <a:bodyPr wrap="square">
            <a:spAutoFit/>
          </a:bodyPr>
          <a:lstStyle/>
          <a:p>
            <a:r>
              <a:rPr lang="en-US" sz="2000" dirty="0">
                <a:latin typeface="Georgia" panose="02040502050405020303" pitchFamily="18" charset="0"/>
              </a:rPr>
              <a:t>Cholera is an infectious disease …  caused by eating food or drinking water contaminated with a bacterium called Vibrio </a:t>
            </a:r>
            <a:r>
              <a:rPr lang="en-US" sz="2000" dirty="0" smtClean="0">
                <a:latin typeface="Georgia" panose="02040502050405020303" pitchFamily="18" charset="0"/>
              </a:rPr>
              <a:t>cholera.</a:t>
            </a:r>
            <a:endParaRPr lang="en-US" sz="2000" dirty="0">
              <a:latin typeface="Georgia" panose="02040502050405020303" pitchFamily="18"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18" y="2315278"/>
            <a:ext cx="4557551" cy="3610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764065" y="473168"/>
            <a:ext cx="1521158" cy="623455"/>
          </a:xfrm>
          <a:prstGeom prst="rect">
            <a:avLst/>
          </a:prstGeom>
        </p:spPr>
        <p:txBody>
          <a:bodyPr vert="horz" lIns="83127" tIns="41564" rIns="83127" bIns="41564"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E5053A"/>
                </a:solidFill>
                <a:latin typeface="Georgia" panose="02040502050405020303" pitchFamily="18" charset="0"/>
                <a:cs typeface="Arial" panose="020B0604020202020204" pitchFamily="34" charset="0"/>
              </a:rPr>
              <a:t>Cause</a:t>
            </a:r>
          </a:p>
        </p:txBody>
      </p:sp>
      <p:sp>
        <p:nvSpPr>
          <p:cNvPr id="2" name="Slide Number Placeholder 1"/>
          <p:cNvSpPr>
            <a:spLocks noGrp="1"/>
          </p:cNvSpPr>
          <p:nvPr>
            <p:ph type="sldNum" sz="quarter" idx="12"/>
          </p:nvPr>
        </p:nvSpPr>
        <p:spPr/>
        <p:txBody>
          <a:bodyPr/>
          <a:lstStyle/>
          <a:p>
            <a:fld id="{1AD8E4E9-6FDD-45E3-9172-AF418D436367}" type="slidenum">
              <a:rPr lang="en-US" smtClean="0"/>
              <a:pPr/>
              <a:t>24</a:t>
            </a:fld>
            <a:endParaRPr lang="en-US" dirty="0"/>
          </a:p>
        </p:txBody>
      </p:sp>
    </p:spTree>
    <p:extLst>
      <p:ext uri="{BB962C8B-B14F-4D97-AF65-F5344CB8AC3E}">
        <p14:creationId xmlns:p14="http://schemas.microsoft.com/office/powerpoint/2010/main" val="899895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0195" y="588819"/>
            <a:ext cx="7523206" cy="623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r>
              <a:rPr lang="en-US" sz="3600" dirty="0" smtClean="0"/>
              <a:t>Solution</a:t>
            </a:r>
            <a:endParaRPr lang="en-US" sz="3600" dirty="0"/>
          </a:p>
        </p:txBody>
      </p:sp>
      <p:pic>
        <p:nvPicPr>
          <p:cNvPr id="9" name="Picture 2" descr="https://vivifychangecatalyst.files.wordpress.com/2015/07/choler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35" y="1630795"/>
            <a:ext cx="5334000" cy="35964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D8E4E9-6FDD-45E3-9172-AF418D436367}" type="slidenum">
              <a:rPr lang="en-US" smtClean="0"/>
              <a:pPr/>
              <a:t>25</a:t>
            </a:fld>
            <a:endParaRPr lang="en-US" dirty="0"/>
          </a:p>
        </p:txBody>
      </p:sp>
    </p:spTree>
    <p:extLst>
      <p:ext uri="{BB962C8B-B14F-4D97-AF65-F5344CB8AC3E}">
        <p14:creationId xmlns:p14="http://schemas.microsoft.com/office/powerpoint/2010/main" val="32079253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866"/>
            <a:ext cx="7886700" cy="923128"/>
          </a:xfrm>
        </p:spPr>
        <p:txBody>
          <a:bodyPr>
            <a:normAutofit/>
          </a:bodyPr>
          <a:lstStyle/>
          <a:p>
            <a:r>
              <a:rPr lang="en-US" sz="3600" dirty="0" smtClean="0"/>
              <a:t>Causes of Homelessness?</a:t>
            </a:r>
            <a:endParaRPr lang="en-US" sz="31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26</a:t>
            </a:fld>
            <a:endParaRPr lang="en-US" dirty="0"/>
          </a:p>
        </p:txBody>
      </p:sp>
      <p:sp>
        <p:nvSpPr>
          <p:cNvPr id="3" name="TextBox 2">
            <a:extLst>
              <a:ext uri="{FF2B5EF4-FFF2-40B4-BE49-F238E27FC236}">
                <a16:creationId xmlns:a16="http://schemas.microsoft.com/office/drawing/2014/main" xmlns="" id="{15280359-486A-9B45-BFA4-9E9F9258F7C3}"/>
              </a:ext>
            </a:extLst>
          </p:cNvPr>
          <p:cNvSpPr txBox="1"/>
          <p:nvPr/>
        </p:nvSpPr>
        <p:spPr>
          <a:xfrm>
            <a:off x="730835" y="1788733"/>
            <a:ext cx="6549081" cy="3477875"/>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Georgia" panose="02040502050405020303" pitchFamily="18" charset="0"/>
              </a:rPr>
              <a:t>Decline in public assistance </a:t>
            </a:r>
          </a:p>
          <a:p>
            <a:pPr marL="457200" indent="-457200">
              <a:buFont typeface="Arial" panose="020B0604020202020204" pitchFamily="34" charset="0"/>
              <a:buChar char="•"/>
            </a:pPr>
            <a:r>
              <a:rPr lang="en-US" sz="2000" dirty="0">
                <a:latin typeface="Georgia" panose="02040502050405020303" pitchFamily="18" charset="0"/>
              </a:rPr>
              <a:t>Domestic violence</a:t>
            </a:r>
          </a:p>
          <a:p>
            <a:pPr marL="457200" indent="-457200">
              <a:buFont typeface="Arial" panose="020B0604020202020204" pitchFamily="34" charset="0"/>
              <a:buChar char="•"/>
            </a:pPr>
            <a:r>
              <a:rPr lang="en-US" sz="2000" dirty="0">
                <a:latin typeface="Georgia" panose="02040502050405020303" pitchFamily="18" charset="0"/>
              </a:rPr>
              <a:t>Drug and alcohol related</a:t>
            </a:r>
          </a:p>
          <a:p>
            <a:pPr marL="457200" indent="-457200">
              <a:buFont typeface="Arial" panose="020B0604020202020204" pitchFamily="34" charset="0"/>
              <a:buChar char="•"/>
            </a:pPr>
            <a:r>
              <a:rPr lang="en-US" sz="2000" dirty="0">
                <a:latin typeface="Georgia" panose="02040502050405020303" pitchFamily="18" charset="0"/>
              </a:rPr>
              <a:t>Lack of affordable housing</a:t>
            </a:r>
          </a:p>
          <a:p>
            <a:pPr marL="457200" indent="-457200">
              <a:buFont typeface="Arial" panose="020B0604020202020204" pitchFamily="34" charset="0"/>
              <a:buChar char="•"/>
            </a:pPr>
            <a:r>
              <a:rPr lang="en-US" sz="2000" dirty="0">
                <a:latin typeface="Georgia" panose="02040502050405020303" pitchFamily="18" charset="0"/>
              </a:rPr>
              <a:t>Lack of child care</a:t>
            </a:r>
          </a:p>
          <a:p>
            <a:pPr marL="457200" indent="-457200">
              <a:buFont typeface="Arial" panose="020B0604020202020204" pitchFamily="34" charset="0"/>
              <a:buChar char="•"/>
            </a:pPr>
            <a:r>
              <a:rPr lang="en-US" sz="2000" dirty="0">
                <a:latin typeface="Georgia" panose="02040502050405020303" pitchFamily="18" charset="0"/>
              </a:rPr>
              <a:t>Low wages</a:t>
            </a:r>
          </a:p>
          <a:p>
            <a:pPr marL="457200" indent="-457200">
              <a:buFont typeface="Arial" panose="020B0604020202020204" pitchFamily="34" charset="0"/>
              <a:buChar char="•"/>
            </a:pPr>
            <a:r>
              <a:rPr lang="en-US" sz="2000" dirty="0">
                <a:latin typeface="Georgia" panose="02040502050405020303" pitchFamily="18" charset="0"/>
              </a:rPr>
              <a:t>Mental illness</a:t>
            </a:r>
          </a:p>
          <a:p>
            <a:pPr marL="457200" indent="-457200">
              <a:buFont typeface="Arial" panose="020B0604020202020204" pitchFamily="34" charset="0"/>
              <a:buChar char="•"/>
            </a:pPr>
            <a:r>
              <a:rPr lang="en-US" sz="2000" dirty="0">
                <a:latin typeface="Georgia" panose="02040502050405020303" pitchFamily="18" charset="0"/>
              </a:rPr>
              <a:t>Post traumatic stress</a:t>
            </a:r>
          </a:p>
          <a:p>
            <a:pPr marL="457200" indent="-457200">
              <a:buFont typeface="Arial" panose="020B0604020202020204" pitchFamily="34" charset="0"/>
              <a:buChar char="•"/>
            </a:pPr>
            <a:r>
              <a:rPr lang="en-US" sz="2000" dirty="0">
                <a:latin typeface="Georgia" panose="02040502050405020303" pitchFamily="18" charset="0"/>
              </a:rPr>
              <a:t>Poverty</a:t>
            </a:r>
          </a:p>
          <a:p>
            <a:pPr marL="457200" indent="-457200">
              <a:buFont typeface="Arial" panose="020B0604020202020204" pitchFamily="34" charset="0"/>
              <a:buChar char="•"/>
            </a:pPr>
            <a:endParaRPr lang="en-US" sz="2000" dirty="0">
              <a:latin typeface="Georgia" panose="02040502050405020303" pitchFamily="18" charset="0"/>
            </a:endParaRPr>
          </a:p>
          <a:p>
            <a:r>
              <a:rPr lang="en-US" sz="2000" dirty="0">
                <a:latin typeface="Georgia" panose="02040502050405020303" pitchFamily="18" charset="0"/>
              </a:rPr>
              <a:t>homelessresourcenetwork.org</a:t>
            </a:r>
          </a:p>
        </p:txBody>
      </p:sp>
      <p:pic>
        <p:nvPicPr>
          <p:cNvPr id="7" name="Picture 6" descr="http://www.bryaniscool.com/uploads/4/2/4/7/4247215/1930395_orig.jpg?3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259" y="2192491"/>
            <a:ext cx="3513271" cy="239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015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866"/>
            <a:ext cx="7886700" cy="923128"/>
          </a:xfrm>
        </p:spPr>
        <p:txBody>
          <a:bodyPr>
            <a:noAutofit/>
          </a:bodyPr>
          <a:lstStyle/>
          <a:p>
            <a:r>
              <a:rPr lang="en-US" sz="3600" dirty="0"/>
              <a:t>Our Group Problem: </a:t>
            </a:r>
            <a:br>
              <a:rPr lang="en-US" sz="3600" dirty="0"/>
            </a:br>
            <a:r>
              <a:rPr lang="en-US" sz="3600" i="1" dirty="0" smtClean="0"/>
              <a:t>Obesity Among Young Adults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27</a:t>
            </a:fld>
            <a:endParaRPr lang="en-US" dirty="0"/>
          </a:p>
        </p:txBody>
      </p:sp>
      <p:sp>
        <p:nvSpPr>
          <p:cNvPr id="3" name="TextBox 2">
            <a:extLst>
              <a:ext uri="{FF2B5EF4-FFF2-40B4-BE49-F238E27FC236}">
                <a16:creationId xmlns:a16="http://schemas.microsoft.com/office/drawing/2014/main" xmlns="" id="{15280359-486A-9B45-BFA4-9E9F9258F7C3}"/>
              </a:ext>
            </a:extLst>
          </p:cNvPr>
          <p:cNvSpPr txBox="1"/>
          <p:nvPr/>
        </p:nvSpPr>
        <p:spPr>
          <a:xfrm>
            <a:off x="926757" y="3429000"/>
            <a:ext cx="6549081" cy="2585323"/>
          </a:xfrm>
          <a:prstGeom prst="rect">
            <a:avLst/>
          </a:prstGeom>
          <a:noFill/>
        </p:spPr>
        <p:txBody>
          <a:bodyPr wrap="square" rtlCol="0">
            <a:spAutoFit/>
          </a:bodyPr>
          <a:lstStyle/>
          <a:p>
            <a:pPr>
              <a:lnSpc>
                <a:spcPct val="150000"/>
              </a:lnSpc>
            </a:pPr>
            <a:r>
              <a:rPr lang="en-US" dirty="0">
                <a:latin typeface="Georgia" panose="02040502050405020303" pitchFamily="18" charset="0"/>
              </a:rPr>
              <a:t>Causes of </a:t>
            </a:r>
            <a:r>
              <a:rPr lang="en-US" dirty="0" smtClean="0">
                <a:latin typeface="Georgia" panose="02040502050405020303" pitchFamily="18" charset="0"/>
              </a:rPr>
              <a:t>obesity </a:t>
            </a:r>
            <a:r>
              <a:rPr lang="en-US" dirty="0">
                <a:latin typeface="Georgia" panose="02040502050405020303" pitchFamily="18" charset="0"/>
              </a:rPr>
              <a:t>among your intended beneficiaries:</a:t>
            </a:r>
          </a:p>
          <a:p>
            <a:pPr>
              <a:lnSpc>
                <a:spcPct val="150000"/>
              </a:lnSpc>
            </a:pPr>
            <a:r>
              <a:rPr lang="en-US" dirty="0">
                <a:latin typeface="Georgia" panose="02040502050405020303" pitchFamily="18" charset="0"/>
              </a:rPr>
              <a:t>*_______________________________________</a:t>
            </a:r>
          </a:p>
          <a:p>
            <a:pPr>
              <a:lnSpc>
                <a:spcPct val="150000"/>
              </a:lnSpc>
            </a:pPr>
            <a:r>
              <a:rPr lang="en-US" dirty="0">
                <a:latin typeface="Georgia" panose="02040502050405020303" pitchFamily="18" charset="0"/>
              </a:rPr>
              <a:t>*_______________________________________</a:t>
            </a:r>
          </a:p>
          <a:p>
            <a:pPr>
              <a:lnSpc>
                <a:spcPct val="150000"/>
              </a:lnSpc>
            </a:pPr>
            <a:r>
              <a:rPr lang="en-US" dirty="0">
                <a:latin typeface="Georgia" panose="02040502050405020303" pitchFamily="18" charset="0"/>
              </a:rPr>
              <a:t>*_______________________________________</a:t>
            </a:r>
          </a:p>
          <a:p>
            <a:pPr>
              <a:lnSpc>
                <a:spcPct val="150000"/>
              </a:lnSpc>
            </a:pPr>
            <a:r>
              <a:rPr lang="en-US" dirty="0">
                <a:latin typeface="Georgia" panose="02040502050405020303" pitchFamily="18" charset="0"/>
              </a:rPr>
              <a:t>*_______________________________________</a:t>
            </a:r>
          </a:p>
          <a:p>
            <a:pPr>
              <a:lnSpc>
                <a:spcPct val="150000"/>
              </a:lnSpc>
            </a:pPr>
            <a:r>
              <a:rPr lang="en-US" dirty="0">
                <a:latin typeface="Georgia" panose="02040502050405020303" pitchFamily="18" charset="0"/>
              </a:rPr>
              <a:t>*_______________________________________</a:t>
            </a:r>
          </a:p>
        </p:txBody>
      </p:sp>
      <p:pic>
        <p:nvPicPr>
          <p:cNvPr id="7" name="Picture 2" descr="Image result for obese adult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2" y="1546302"/>
            <a:ext cx="3090542" cy="185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37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93" y="561196"/>
            <a:ext cx="8157541" cy="762216"/>
          </a:xfrm>
        </p:spPr>
        <p:txBody>
          <a:bodyPr>
            <a:noAutofit/>
          </a:bodyPr>
          <a:lstStyle/>
          <a:p>
            <a:r>
              <a:rPr lang="en-US" sz="3600" dirty="0" smtClean="0"/>
              <a:t>General Approaches to Solving a Problem</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28</a:t>
            </a:fld>
            <a:endParaRPr lang="en-US" dirty="0"/>
          </a:p>
        </p:txBody>
      </p:sp>
      <p:sp>
        <p:nvSpPr>
          <p:cNvPr id="7" name="TextBox 6">
            <a:extLst>
              <a:ext uri="{FF2B5EF4-FFF2-40B4-BE49-F238E27FC236}">
                <a16:creationId xmlns:a16="http://schemas.microsoft.com/office/drawing/2014/main" xmlns="" id="{415BF4C1-0D6B-3348-A51D-C6288BA3C4F6}"/>
              </a:ext>
            </a:extLst>
          </p:cNvPr>
          <p:cNvSpPr txBox="1"/>
          <p:nvPr/>
        </p:nvSpPr>
        <p:spPr>
          <a:xfrm>
            <a:off x="844006" y="2261507"/>
            <a:ext cx="4380629" cy="3539430"/>
          </a:xfrm>
          <a:prstGeom prst="rect">
            <a:avLst/>
          </a:prstGeom>
          <a:noFill/>
        </p:spPr>
        <p:txBody>
          <a:bodyPr wrap="square" rtlCol="0">
            <a:spAutoFit/>
          </a:bodyPr>
          <a:lstStyle/>
          <a:p>
            <a:r>
              <a:rPr lang="en-US" sz="2800" dirty="0">
                <a:latin typeface="Georgia" panose="02040502050405020303" pitchFamily="18" charset="0"/>
              </a:rPr>
              <a:t>Service delivery</a:t>
            </a:r>
          </a:p>
          <a:p>
            <a:endParaRPr lang="en-US" sz="2800" dirty="0">
              <a:latin typeface="Georgia" panose="02040502050405020303" pitchFamily="18" charset="0"/>
            </a:endParaRPr>
          </a:p>
          <a:p>
            <a:endParaRPr lang="en-US" sz="2800" dirty="0">
              <a:latin typeface="Georgia" panose="02040502050405020303" pitchFamily="18" charset="0"/>
            </a:endParaRPr>
          </a:p>
          <a:p>
            <a:r>
              <a:rPr lang="en-US" sz="2800" dirty="0">
                <a:latin typeface="Georgia" panose="02040502050405020303" pitchFamily="18" charset="0"/>
              </a:rPr>
              <a:t>Research</a:t>
            </a:r>
          </a:p>
          <a:p>
            <a:endParaRPr lang="en-US" sz="2800" dirty="0">
              <a:latin typeface="Georgia" panose="02040502050405020303" pitchFamily="18" charset="0"/>
            </a:endParaRPr>
          </a:p>
          <a:p>
            <a:endParaRPr lang="en-US" sz="2800" dirty="0">
              <a:latin typeface="Georgia" panose="02040502050405020303" pitchFamily="18" charset="0"/>
            </a:endParaRPr>
          </a:p>
          <a:p>
            <a:r>
              <a:rPr lang="en-US" sz="2800" dirty="0">
                <a:latin typeface="Georgia" panose="02040502050405020303" pitchFamily="18" charset="0"/>
              </a:rPr>
              <a:t>Advocacy for policy and systems change</a:t>
            </a:r>
          </a:p>
        </p:txBody>
      </p:sp>
      <p:pic>
        <p:nvPicPr>
          <p:cNvPr id="8" name="Picture 7" descr="http://4.bp.blogspot.com/-Rpe6VsJQOvM/U9R-UOkRURI/AAAAAAAAUtk/hrPyVVpehvs/s1600/climate+change+advocacy+%25281%2529.jpg">
            <a:extLst>
              <a:ext uri="{FF2B5EF4-FFF2-40B4-BE49-F238E27FC236}">
                <a16:creationId xmlns:a16="http://schemas.microsoft.com/office/drawing/2014/main" xmlns="" id="{F9C3C455-E341-4396-AF7B-298A1F316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4635" y="4734785"/>
            <a:ext cx="2672935" cy="16185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B4E19CC1-212E-4B45-9C37-61E68406485A}"/>
              </a:ext>
            </a:extLst>
          </p:cNvPr>
          <p:cNvPicPr>
            <a:picLocks noChangeAspect="1"/>
          </p:cNvPicPr>
          <p:nvPr/>
        </p:nvPicPr>
        <p:blipFill>
          <a:blip r:embed="rId4"/>
          <a:stretch>
            <a:fillRect/>
          </a:stretch>
        </p:blipFill>
        <p:spPr>
          <a:xfrm>
            <a:off x="5205222" y="3160771"/>
            <a:ext cx="2768173" cy="1434146"/>
          </a:xfrm>
          <a:prstGeom prst="rect">
            <a:avLst/>
          </a:prstGeom>
        </p:spPr>
      </p:pic>
      <p:pic>
        <p:nvPicPr>
          <p:cNvPr id="10" name="Picture 9">
            <a:extLst>
              <a:ext uri="{FF2B5EF4-FFF2-40B4-BE49-F238E27FC236}">
                <a16:creationId xmlns:a16="http://schemas.microsoft.com/office/drawing/2014/main" xmlns="" id="{3E09582C-FEDC-4F73-BD5C-F01E3C80A4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222" y="1636110"/>
            <a:ext cx="2711762" cy="1384793"/>
          </a:xfrm>
          <a:prstGeom prst="rect">
            <a:avLst/>
          </a:prstGeom>
        </p:spPr>
      </p:pic>
    </p:spTree>
    <p:extLst>
      <p:ext uri="{BB962C8B-B14F-4D97-AF65-F5344CB8AC3E}">
        <p14:creationId xmlns:p14="http://schemas.microsoft.com/office/powerpoint/2010/main" val="134256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1077"/>
            <a:ext cx="7886700" cy="762216"/>
          </a:xfrm>
        </p:spPr>
        <p:txBody>
          <a:bodyPr>
            <a:noAutofit/>
          </a:bodyPr>
          <a:lstStyle/>
          <a:p>
            <a:r>
              <a:rPr lang="en-US" sz="3600" dirty="0" smtClean="0"/>
              <a:t>Possible General 	Approaches to Addressing Homelessness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29</a:t>
            </a:fld>
            <a:endParaRPr lang="en-US" dirty="0"/>
          </a:p>
        </p:txBody>
      </p:sp>
      <p:sp>
        <p:nvSpPr>
          <p:cNvPr id="11" name="Content Placeholder 2"/>
          <p:cNvSpPr>
            <a:spLocks noGrp="1"/>
          </p:cNvSpPr>
          <p:nvPr>
            <p:ph idx="1"/>
          </p:nvPr>
        </p:nvSpPr>
        <p:spPr>
          <a:xfrm>
            <a:off x="243296" y="2759495"/>
            <a:ext cx="9052560" cy="6019800"/>
          </a:xfrm>
        </p:spPr>
        <p:txBody>
          <a:bodyPr>
            <a:noAutofit/>
          </a:bodyPr>
          <a:lstStyle/>
          <a:p>
            <a:pPr marL="571500" indent="-514350">
              <a:buFont typeface="+mj-lt"/>
              <a:buAutoNum type="arabicPeriod"/>
            </a:pPr>
            <a:r>
              <a:rPr lang="en-US" sz="1800" b="1" dirty="0">
                <a:solidFill>
                  <a:schemeClr val="tx1"/>
                </a:solidFill>
              </a:rPr>
              <a:t>Provide on-the-street services for the </a:t>
            </a:r>
            <a:r>
              <a:rPr lang="en-US" sz="1800" b="1" dirty="0" smtClean="0">
                <a:solidFill>
                  <a:schemeClr val="tx1"/>
                </a:solidFill>
              </a:rPr>
              <a:t>homeless</a:t>
            </a:r>
            <a:endParaRPr lang="en-US" sz="1800" dirty="0">
              <a:solidFill>
                <a:schemeClr val="tx1"/>
              </a:solidFill>
            </a:endParaRPr>
          </a:p>
          <a:p>
            <a:pPr marL="914400" lvl="1" indent="-457200"/>
            <a:r>
              <a:rPr lang="en-US" sz="1800" dirty="0">
                <a:solidFill>
                  <a:schemeClr val="tx1"/>
                </a:solidFill>
              </a:rPr>
              <a:t>Service delivery</a:t>
            </a:r>
          </a:p>
          <a:p>
            <a:pPr marL="914400" lvl="1" indent="-457200"/>
            <a:r>
              <a:rPr lang="en-US" sz="1800" dirty="0">
                <a:solidFill>
                  <a:schemeClr val="tx1"/>
                </a:solidFill>
              </a:rPr>
              <a:t>Accepts status quo</a:t>
            </a:r>
          </a:p>
          <a:p>
            <a:pPr marL="571500" indent="-514350">
              <a:buFont typeface="+mj-lt"/>
              <a:buAutoNum type="arabicPeriod"/>
            </a:pPr>
            <a:r>
              <a:rPr lang="en-US" sz="1800" b="1" dirty="0">
                <a:solidFill>
                  <a:schemeClr val="tx1"/>
                </a:solidFill>
              </a:rPr>
              <a:t>Provide </a:t>
            </a:r>
            <a:r>
              <a:rPr lang="en-US" sz="1800" b="1" dirty="0" smtClean="0">
                <a:solidFill>
                  <a:schemeClr val="tx1"/>
                </a:solidFill>
              </a:rPr>
              <a:t>stable housing </a:t>
            </a:r>
            <a:r>
              <a:rPr lang="en-US" sz="1800" b="1" dirty="0">
                <a:solidFill>
                  <a:schemeClr val="tx1"/>
                </a:solidFill>
              </a:rPr>
              <a:t>for those who are homeless</a:t>
            </a:r>
          </a:p>
          <a:p>
            <a:pPr marL="914400" lvl="1" indent="-457200"/>
            <a:r>
              <a:rPr lang="en-US" sz="1800" dirty="0">
                <a:solidFill>
                  <a:schemeClr val="tx1"/>
                </a:solidFill>
              </a:rPr>
              <a:t>Service delivery</a:t>
            </a:r>
          </a:p>
          <a:p>
            <a:pPr marL="914400" lvl="1" indent="-457200"/>
            <a:r>
              <a:rPr lang="en-US" sz="1800" dirty="0">
                <a:solidFill>
                  <a:schemeClr val="tx1"/>
                </a:solidFill>
              </a:rPr>
              <a:t>Tries to ameliorate status quo</a:t>
            </a:r>
          </a:p>
          <a:p>
            <a:pPr marL="571500" indent="-514350">
              <a:buFont typeface="+mj-lt"/>
              <a:buAutoNum type="arabicPeriod"/>
            </a:pPr>
            <a:r>
              <a:rPr lang="en-US" sz="1800" b="1" dirty="0">
                <a:solidFill>
                  <a:schemeClr val="tx1"/>
                </a:solidFill>
              </a:rPr>
              <a:t>Help individuals and families at risk avoid actually becoming homeless</a:t>
            </a:r>
          </a:p>
          <a:p>
            <a:pPr marL="914400" lvl="1" indent="-457200"/>
            <a:r>
              <a:rPr lang="en-US" sz="1800" dirty="0">
                <a:solidFill>
                  <a:schemeClr val="tx1"/>
                </a:solidFill>
              </a:rPr>
              <a:t>Service delivery + supporting eviction defense + policy advocacy</a:t>
            </a:r>
          </a:p>
          <a:p>
            <a:pPr marL="914400" lvl="1" indent="-457200"/>
            <a:r>
              <a:rPr lang="en-US" sz="1800" dirty="0">
                <a:solidFill>
                  <a:schemeClr val="tx1"/>
                </a:solidFill>
              </a:rPr>
              <a:t>Preventive</a:t>
            </a:r>
          </a:p>
          <a:p>
            <a:pPr marL="571500" indent="-514350">
              <a:buFont typeface="+mj-lt"/>
              <a:buAutoNum type="arabicPeriod"/>
            </a:pPr>
            <a:r>
              <a:rPr lang="en-US" sz="1800" b="1" dirty="0">
                <a:solidFill>
                  <a:schemeClr val="tx1"/>
                </a:solidFill>
              </a:rPr>
              <a:t> Reduce poverty through systems change and policy advocacy</a:t>
            </a:r>
          </a:p>
          <a:p>
            <a:pPr lvl="1"/>
            <a:r>
              <a:rPr lang="en-US" sz="1800" dirty="0">
                <a:solidFill>
                  <a:schemeClr val="tx1"/>
                </a:solidFill>
              </a:rPr>
              <a:t>Advocate for </a:t>
            </a:r>
            <a:r>
              <a:rPr lang="en-US" sz="1800" dirty="0" smtClean="0">
                <a:solidFill>
                  <a:schemeClr val="tx1"/>
                </a:solidFill>
              </a:rPr>
              <a:t>major tax code changes, welfare benefits, living </a:t>
            </a:r>
            <a:r>
              <a:rPr lang="en-US" sz="1800" dirty="0">
                <a:solidFill>
                  <a:schemeClr val="tx1"/>
                </a:solidFill>
              </a:rPr>
              <a:t>wage</a:t>
            </a:r>
          </a:p>
          <a:p>
            <a:pPr marL="914400" lvl="1" indent="-457200"/>
            <a:endParaRPr lang="en-US" sz="2200" dirty="0">
              <a:solidFill>
                <a:schemeClr val="tx1"/>
              </a:solidFill>
              <a:latin typeface="+mn-lt"/>
            </a:endParaRPr>
          </a:p>
        </p:txBody>
      </p:sp>
      <p:pic>
        <p:nvPicPr>
          <p:cNvPr id="12" name="Picture 2" descr="http://entarcousa.com/wp-content/uploads/2011/03/cau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984" y="2111861"/>
            <a:ext cx="2464343" cy="12952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bryaniscool.com/uploads/4/2/4/7/4247215/1930395_orig.jpg?3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7753" y="1328572"/>
            <a:ext cx="1943646" cy="132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0976"/>
            <a:ext cx="7886700" cy="762216"/>
          </a:xfrm>
        </p:spPr>
        <p:txBody>
          <a:bodyPr>
            <a:normAutofit/>
          </a:bodyPr>
          <a:lstStyle/>
          <a:p>
            <a:r>
              <a:rPr lang="en-US" sz="3600" dirty="0"/>
              <a:t>Problem-solving process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28650" y="1169926"/>
            <a:ext cx="7753350" cy="5324535"/>
          </a:xfrm>
          <a:prstGeom prst="rect">
            <a:avLst/>
          </a:prstGeom>
        </p:spPr>
        <p:txBody>
          <a:bodyPr wrap="square">
            <a:spAutoFit/>
          </a:bodyPr>
          <a:lstStyle/>
          <a:p>
            <a:r>
              <a:rPr lang="en-US" b="1" dirty="0">
                <a:latin typeface="Georgia" panose="02040502050405020303" pitchFamily="18" charset="0"/>
              </a:rPr>
              <a:t>Identify the problem and intended outcome</a:t>
            </a:r>
          </a:p>
          <a:p>
            <a:pPr marL="285750" indent="-285750">
              <a:buFont typeface="Arial" panose="020B0604020202020204" pitchFamily="34" charset="0"/>
              <a:buChar char="•"/>
            </a:pPr>
            <a:r>
              <a:rPr lang="en-US" sz="1600" dirty="0">
                <a:latin typeface="Georgia" panose="02040502050405020303" pitchFamily="18" charset="0"/>
              </a:rPr>
              <a:t>What's the problem you are trying to solve, for whom is it a problem, and why is it important?</a:t>
            </a:r>
          </a:p>
          <a:p>
            <a:pPr marL="285750" indent="-285750">
              <a:buFont typeface="Arial" panose="020B0604020202020204" pitchFamily="34" charset="0"/>
              <a:buChar char="•"/>
            </a:pPr>
            <a:r>
              <a:rPr lang="en-US" sz="1600" dirty="0">
                <a:latin typeface="Georgia" panose="02040502050405020303" pitchFamily="18" charset="0"/>
              </a:rPr>
              <a:t>Who are your intended beneficiaries?</a:t>
            </a:r>
          </a:p>
          <a:p>
            <a:pPr marL="285750" indent="-285750">
              <a:buFont typeface="Arial" panose="020B0604020202020204" pitchFamily="34" charset="0"/>
              <a:buChar char="•"/>
            </a:pPr>
            <a:r>
              <a:rPr lang="en-US" sz="1600" dirty="0">
                <a:latin typeface="Georgia" panose="02040502050405020303" pitchFamily="18" charset="0"/>
              </a:rPr>
              <a:t>What are causes of the problem?</a:t>
            </a:r>
          </a:p>
          <a:p>
            <a:pPr marL="285750" indent="-285750">
              <a:buFont typeface="Arial" panose="020B0604020202020204" pitchFamily="34" charset="0"/>
              <a:buChar char="•"/>
            </a:pPr>
            <a:r>
              <a:rPr lang="en-US" sz="1600" dirty="0">
                <a:latin typeface="Georgia" panose="02040502050405020303" pitchFamily="18" charset="0"/>
              </a:rPr>
              <a:t>How big a part of the problem do you want to tackle and what approach will you take—in terms of scope, timeframe, and strategic tools?</a:t>
            </a:r>
          </a:p>
          <a:p>
            <a:pPr marL="285750" indent="-285750">
              <a:buFont typeface="Arial" panose="020B0604020202020204" pitchFamily="34" charset="0"/>
              <a:buChar char="•"/>
            </a:pPr>
            <a:r>
              <a:rPr lang="en-US" sz="1600" dirty="0">
                <a:latin typeface="Georgia" panose="02040502050405020303" pitchFamily="18" charset="0"/>
              </a:rPr>
              <a:t>What's your intended outcome?</a:t>
            </a:r>
          </a:p>
          <a:p>
            <a:pPr marL="285750" indent="-285750">
              <a:buFont typeface="Arial" panose="020B0604020202020204" pitchFamily="34" charset="0"/>
              <a:buChar char="•"/>
            </a:pPr>
            <a:r>
              <a:rPr lang="en-US" sz="1600" dirty="0">
                <a:latin typeface="Georgia" panose="02040502050405020303" pitchFamily="18" charset="0"/>
              </a:rPr>
              <a:t>Tentatively choose a promising approach (strategic pathway) to solving the problem</a:t>
            </a:r>
            <a:r>
              <a:rPr lang="en-US" sz="1600" dirty="0" smtClean="0">
                <a:latin typeface="Georgia" panose="02040502050405020303" pitchFamily="18" charset="0"/>
              </a:rPr>
              <a:t>.</a:t>
            </a:r>
          </a:p>
          <a:p>
            <a:endParaRPr lang="en-US" sz="1600" dirty="0">
              <a:latin typeface="Georgia" panose="02040502050405020303" pitchFamily="18" charset="0"/>
            </a:endParaRPr>
          </a:p>
          <a:p>
            <a:r>
              <a:rPr lang="en-US" b="1" dirty="0">
                <a:latin typeface="Georgia" panose="02040502050405020303" pitchFamily="18" charset="0"/>
              </a:rPr>
              <a:t>Develop a strategy to achieve the outcome</a:t>
            </a:r>
          </a:p>
          <a:p>
            <a:pPr marL="285750" indent="-285750">
              <a:buFont typeface="Arial" panose="020B0604020202020204" pitchFamily="34" charset="0"/>
              <a:buChar char="•"/>
            </a:pPr>
            <a:r>
              <a:rPr lang="en-US" sz="1600" dirty="0">
                <a:latin typeface="Georgia" panose="02040502050405020303" pitchFamily="18" charset="0"/>
              </a:rPr>
              <a:t>What's the theory of change leading to the outcome?</a:t>
            </a:r>
          </a:p>
          <a:p>
            <a:pPr marL="285750" indent="-285750">
              <a:buFont typeface="Arial" panose="020B0604020202020204" pitchFamily="34" charset="0"/>
              <a:buChar char="•"/>
            </a:pPr>
            <a:r>
              <a:rPr lang="en-US" sz="1600" dirty="0">
                <a:latin typeface="Georgia" panose="02040502050405020303" pitchFamily="18" charset="0"/>
              </a:rPr>
              <a:t>What stakeholders may be affected by your solution?</a:t>
            </a:r>
          </a:p>
          <a:p>
            <a:pPr marL="285750" indent="-285750">
              <a:buFont typeface="Arial" panose="020B0604020202020204" pitchFamily="34" charset="0"/>
              <a:buChar char="•"/>
            </a:pPr>
            <a:r>
              <a:rPr lang="en-US" sz="1600" dirty="0">
                <a:latin typeface="Georgia" panose="02040502050405020303" pitchFamily="18" charset="0"/>
              </a:rPr>
              <a:t>What are major weaknesses in your theory of change, and barriers to achieving your goals? How will you overcome them?</a:t>
            </a:r>
          </a:p>
          <a:p>
            <a:pPr marL="285750" indent="-285750">
              <a:buFont typeface="Arial" panose="020B0604020202020204" pitchFamily="34" charset="0"/>
              <a:buChar char="•"/>
            </a:pPr>
            <a:r>
              <a:rPr lang="en-US" sz="1600" dirty="0">
                <a:latin typeface="Georgia" panose="02040502050405020303" pitchFamily="18" charset="0"/>
              </a:rPr>
              <a:t>What are the beneficiaries' needs?</a:t>
            </a:r>
          </a:p>
          <a:p>
            <a:pPr marL="285750" indent="-285750">
              <a:buFont typeface="Arial" panose="020B0604020202020204" pitchFamily="34" charset="0"/>
              <a:buChar char="•"/>
            </a:pPr>
            <a:r>
              <a:rPr lang="en-US" sz="1600" dirty="0">
                <a:latin typeface="Georgia" panose="02040502050405020303" pitchFamily="18" charset="0"/>
              </a:rPr>
              <a:t>Identify behavior changes needed for your plan to succeed. How will you achieve them?</a:t>
            </a:r>
          </a:p>
          <a:p>
            <a:pPr marL="285750" indent="-285750">
              <a:buFont typeface="Arial" panose="020B0604020202020204" pitchFamily="34" charset="0"/>
              <a:buChar char="•"/>
            </a:pPr>
            <a:r>
              <a:rPr lang="en-US" sz="1600" dirty="0">
                <a:latin typeface="Georgia" panose="02040502050405020303" pitchFamily="18" charset="0"/>
              </a:rPr>
              <a:t>How would your proposed solution affect and be affected by the broader system in which the problem and solution exist</a:t>
            </a:r>
            <a:r>
              <a:rPr lang="en-US" sz="1600" dirty="0" smtClean="0">
                <a:latin typeface="Georgia" panose="02040502050405020303" pitchFamily="18" charset="0"/>
              </a:rPr>
              <a:t>?</a:t>
            </a:r>
            <a:endParaRPr lang="en-US" sz="1600" dirty="0">
              <a:latin typeface="Georgia" panose="02040502050405020303" pitchFamily="18" charset="0"/>
            </a:endParaRPr>
          </a:p>
        </p:txBody>
      </p:sp>
    </p:spTree>
    <p:extLst>
      <p:ext uri="{BB962C8B-B14F-4D97-AF65-F5344CB8AC3E}">
        <p14:creationId xmlns:p14="http://schemas.microsoft.com/office/powerpoint/2010/main" val="379077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67778"/>
            <a:ext cx="7886700" cy="762216"/>
          </a:xfrm>
        </p:spPr>
        <p:txBody>
          <a:bodyPr>
            <a:noAutofit/>
          </a:bodyPr>
          <a:lstStyle/>
          <a:p>
            <a:r>
              <a:rPr lang="en-US" sz="3600" dirty="0"/>
              <a:t>Criteria for </a:t>
            </a:r>
            <a:r>
              <a:rPr lang="en-US" sz="3600" dirty="0" smtClean="0"/>
              <a:t>Assessing </a:t>
            </a:r>
            <a:r>
              <a:rPr lang="en-US" sz="3600" dirty="0"/>
              <a:t>your </a:t>
            </a:r>
            <a:r>
              <a:rPr lang="en-US" sz="3600" dirty="0" smtClean="0"/>
              <a:t>Approach </a:t>
            </a:r>
            <a:r>
              <a:rPr lang="en-US" sz="3600" dirty="0"/>
              <a:t>to </a:t>
            </a:r>
            <a:r>
              <a:rPr lang="en-US" sz="3600" dirty="0" smtClean="0"/>
              <a:t>Solving </a:t>
            </a:r>
            <a:r>
              <a:rPr lang="en-US" sz="3600" dirty="0"/>
              <a:t>a </a:t>
            </a:r>
            <a:r>
              <a:rPr lang="en-US" sz="3600" dirty="0" smtClean="0"/>
              <a:t>Problem</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30</a:t>
            </a:fld>
            <a:endParaRPr lang="en-US" dirty="0"/>
          </a:p>
        </p:txBody>
      </p:sp>
      <p:sp>
        <p:nvSpPr>
          <p:cNvPr id="5" name="TextBox 4">
            <a:extLst>
              <a:ext uri="{FF2B5EF4-FFF2-40B4-BE49-F238E27FC236}">
                <a16:creationId xmlns:a16="http://schemas.microsoft.com/office/drawing/2014/main" xmlns="" id="{415BF4C1-0D6B-3348-A51D-C6288BA3C4F6}"/>
              </a:ext>
            </a:extLst>
          </p:cNvPr>
          <p:cNvSpPr txBox="1"/>
          <p:nvPr/>
        </p:nvSpPr>
        <p:spPr>
          <a:xfrm>
            <a:off x="628650" y="2112310"/>
            <a:ext cx="7761588" cy="360098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000" dirty="0">
                <a:latin typeface="Georgia" panose="02040502050405020303" pitchFamily="18" charset="0"/>
              </a:rPr>
              <a:t>How well does it fit your values as a philanthropist, social entrepreneur, or government official?</a:t>
            </a:r>
          </a:p>
          <a:p>
            <a:pPr marL="457200" indent="-457200">
              <a:lnSpc>
                <a:spcPct val="150000"/>
              </a:lnSpc>
              <a:buFont typeface="Arial" panose="020B0604020202020204" pitchFamily="34" charset="0"/>
              <a:buChar char="•"/>
            </a:pPr>
            <a:r>
              <a:rPr lang="en-US" sz="2000" dirty="0">
                <a:latin typeface="Georgia" panose="02040502050405020303" pitchFamily="18" charset="0"/>
              </a:rPr>
              <a:t>How likely will it meet beneficiaries’ needs?</a:t>
            </a:r>
          </a:p>
          <a:p>
            <a:pPr marL="457200" indent="-457200">
              <a:lnSpc>
                <a:spcPct val="150000"/>
              </a:lnSpc>
              <a:buFont typeface="Arial" panose="020B0604020202020204" pitchFamily="34" charset="0"/>
              <a:buChar char="•"/>
            </a:pPr>
            <a:r>
              <a:rPr lang="en-US" sz="2000" dirty="0">
                <a:latin typeface="Georgia" panose="02040502050405020303" pitchFamily="18" charset="0"/>
              </a:rPr>
              <a:t>How likely is it to succeed?</a:t>
            </a:r>
          </a:p>
          <a:p>
            <a:pPr marL="457200" indent="-457200">
              <a:lnSpc>
                <a:spcPct val="150000"/>
              </a:lnSpc>
              <a:buFont typeface="Arial" panose="020B0604020202020204" pitchFamily="34" charset="0"/>
              <a:buChar char="•"/>
            </a:pPr>
            <a:r>
              <a:rPr lang="en-US" sz="2000" dirty="0">
                <a:latin typeface="Georgia" panose="02040502050405020303" pitchFamily="18" charset="0"/>
              </a:rPr>
              <a:t>What resources will it require? </a:t>
            </a:r>
          </a:p>
          <a:p>
            <a:pPr marL="914400" lvl="1" indent="-457200">
              <a:lnSpc>
                <a:spcPct val="150000"/>
              </a:lnSpc>
              <a:buFont typeface="Arial" panose="020B0604020202020204" pitchFamily="34" charset="0"/>
              <a:buChar char="•"/>
            </a:pPr>
            <a:r>
              <a:rPr lang="en-US" sz="2000" dirty="0">
                <a:latin typeface="Georgia" panose="02040502050405020303" pitchFamily="18" charset="0"/>
              </a:rPr>
              <a:t>Are they within your capacity acting alone or with others?</a:t>
            </a:r>
          </a:p>
          <a:p>
            <a:pPr marL="457200" indent="-457200">
              <a:lnSpc>
                <a:spcPct val="150000"/>
              </a:lnSpc>
              <a:buFont typeface="Arial" panose="020B0604020202020204" pitchFamily="34" charset="0"/>
              <a:buChar char="•"/>
            </a:pPr>
            <a:r>
              <a:rPr lang="en-US" sz="2000" dirty="0">
                <a:latin typeface="Georgia" panose="02040502050405020303" pitchFamily="18" charset="0"/>
              </a:rPr>
              <a:t>Are the benefits worth the costs incurred?</a:t>
            </a:r>
          </a:p>
          <a:p>
            <a:endParaRPr lang="en-US" dirty="0"/>
          </a:p>
        </p:txBody>
      </p:sp>
    </p:spTree>
    <p:extLst>
      <p:ext uri="{BB962C8B-B14F-4D97-AF65-F5344CB8AC3E}">
        <p14:creationId xmlns:p14="http://schemas.microsoft.com/office/powerpoint/2010/main" val="2418162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67778"/>
            <a:ext cx="7886700" cy="762216"/>
          </a:xfrm>
        </p:spPr>
        <p:txBody>
          <a:bodyPr>
            <a:noAutofit/>
          </a:bodyPr>
          <a:lstStyle/>
          <a:p>
            <a:r>
              <a:rPr lang="en-US" sz="3600" dirty="0" smtClean="0"/>
              <a:t>One Approach to Homelessness: Stable Housing</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31</a:t>
            </a:fld>
            <a:endParaRPr lang="en-US" dirty="0"/>
          </a:p>
        </p:txBody>
      </p:sp>
      <p:pic>
        <p:nvPicPr>
          <p:cNvPr id="7" name="Picture 2" descr="http://aiadc.com/sites/default/files/LEO-O-DALY-La-Casa-18-537x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38" y="2186465"/>
            <a:ext cx="6636556" cy="394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934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574"/>
            <a:ext cx="7886700" cy="762216"/>
          </a:xfrm>
        </p:spPr>
        <p:txBody>
          <a:bodyPr>
            <a:noAutofit/>
          </a:bodyPr>
          <a:lstStyle/>
          <a:p>
            <a:r>
              <a:rPr lang="en-US" sz="3600" dirty="0" smtClean="0"/>
              <a:t>Consider Several Different General Approaches </a:t>
            </a:r>
            <a:r>
              <a:rPr lang="en-US" sz="3600" dirty="0"/>
              <a:t>to </a:t>
            </a:r>
            <a:r>
              <a:rPr lang="en-US" sz="3600" dirty="0" smtClean="0"/>
              <a:t>Addressing Obesity</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32</a:t>
            </a:fld>
            <a:endParaRPr lang="en-US" dirty="0"/>
          </a:p>
        </p:txBody>
      </p:sp>
      <p:pic>
        <p:nvPicPr>
          <p:cNvPr id="4" name="Picture 2" descr="http://ironpostmedia.com/wp-content/uploads/2016/01/brainstorm.jpg">
            <a:extLst>
              <a:ext uri="{FF2B5EF4-FFF2-40B4-BE49-F238E27FC236}">
                <a16:creationId xmlns:a16="http://schemas.microsoft.com/office/drawing/2014/main" xmlns="" id="{8C5B47CA-9853-5641-B8E8-01A7E787EB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407" y="1896034"/>
            <a:ext cx="6885185" cy="360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6444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574"/>
            <a:ext cx="7886700" cy="762216"/>
          </a:xfrm>
        </p:spPr>
        <p:txBody>
          <a:bodyPr>
            <a:noAutofit/>
          </a:bodyPr>
          <a:lstStyle/>
          <a:p>
            <a:r>
              <a:rPr lang="en-US" sz="3600" dirty="0"/>
              <a:t>Consider </a:t>
            </a:r>
            <a:r>
              <a:rPr lang="en-US" sz="3600" dirty="0" smtClean="0"/>
              <a:t>Several Different Approaches </a:t>
            </a:r>
            <a:r>
              <a:rPr lang="en-US" sz="3600" dirty="0"/>
              <a:t>to </a:t>
            </a:r>
            <a:r>
              <a:rPr lang="en-US" sz="3600" dirty="0" smtClean="0"/>
              <a:t>Addressing Obesity</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33</a:t>
            </a:fld>
            <a:endParaRPr lang="en-US" dirty="0"/>
          </a:p>
        </p:txBody>
      </p:sp>
      <p:graphicFrame>
        <p:nvGraphicFramePr>
          <p:cNvPr id="3" name="Table 2">
            <a:extLst>
              <a:ext uri="{FF2B5EF4-FFF2-40B4-BE49-F238E27FC236}">
                <a16:creationId xmlns:a16="http://schemas.microsoft.com/office/drawing/2014/main" xmlns="" id="{533A4891-6F93-8A43-84F5-87C7B259C0B5}"/>
              </a:ext>
            </a:extLst>
          </p:cNvPr>
          <p:cNvGraphicFramePr>
            <a:graphicFrameLocks noGrp="1"/>
          </p:cNvGraphicFramePr>
          <p:nvPr>
            <p:extLst>
              <p:ext uri="{D42A27DB-BD31-4B8C-83A1-F6EECF244321}">
                <p14:modId xmlns:p14="http://schemas.microsoft.com/office/powerpoint/2010/main" val="2271532252"/>
              </p:ext>
            </p:extLst>
          </p:nvPr>
        </p:nvGraphicFramePr>
        <p:xfrm>
          <a:off x="782592" y="1911035"/>
          <a:ext cx="7291886" cy="3820619"/>
        </p:xfrm>
        <a:graphic>
          <a:graphicData uri="http://schemas.openxmlformats.org/drawingml/2006/table">
            <a:tbl>
              <a:tblPr firstRow="1" bandRow="1">
                <a:tableStyleId>{F5AB1C69-6EDB-4FF4-983F-18BD219EF322}</a:tableStyleId>
              </a:tblPr>
              <a:tblGrid>
                <a:gridCol w="3645943">
                  <a:extLst>
                    <a:ext uri="{9D8B030D-6E8A-4147-A177-3AD203B41FA5}">
                      <a16:colId xmlns:a16="http://schemas.microsoft.com/office/drawing/2014/main" xmlns="" val="1072778500"/>
                    </a:ext>
                  </a:extLst>
                </a:gridCol>
                <a:gridCol w="3645943">
                  <a:extLst>
                    <a:ext uri="{9D8B030D-6E8A-4147-A177-3AD203B41FA5}">
                      <a16:colId xmlns:a16="http://schemas.microsoft.com/office/drawing/2014/main" xmlns="" val="3340594934"/>
                    </a:ext>
                  </a:extLst>
                </a:gridCol>
              </a:tblGrid>
              <a:tr h="758654">
                <a:tc>
                  <a:txBody>
                    <a:bodyPr/>
                    <a:lstStyle/>
                    <a:p>
                      <a:r>
                        <a:rPr lang="en-US" sz="1600" dirty="0">
                          <a:latin typeface="Georgia" panose="02040502050405020303" pitchFamily="18" charset="0"/>
                        </a:rPr>
                        <a:t>Approach to solving the problem</a:t>
                      </a:r>
                    </a:p>
                  </a:txBody>
                  <a:tcPr/>
                </a:tc>
                <a:tc>
                  <a:txBody>
                    <a:bodyPr/>
                    <a:lstStyle/>
                    <a:p>
                      <a:r>
                        <a:rPr lang="en-US" sz="1600" dirty="0" smtClean="0">
                          <a:latin typeface="Georgia" panose="02040502050405020303" pitchFamily="18" charset="0"/>
                        </a:rPr>
                        <a:t>Pros/Cons</a:t>
                      </a:r>
                      <a:endParaRPr lang="en-US" sz="1600" dirty="0">
                        <a:latin typeface="Georgia" panose="02040502050405020303" pitchFamily="18" charset="0"/>
                      </a:endParaRPr>
                    </a:p>
                  </a:txBody>
                  <a:tcPr/>
                </a:tc>
                <a:extLst>
                  <a:ext uri="{0D108BD9-81ED-4DB2-BD59-A6C34878D82A}">
                    <a16:rowId xmlns:a16="http://schemas.microsoft.com/office/drawing/2014/main" xmlns="" val="3430208537"/>
                  </a:ext>
                </a:extLst>
              </a:tr>
              <a:tr h="1020655">
                <a:tc>
                  <a:txBody>
                    <a:bodyPr/>
                    <a:lstStyle/>
                    <a:p>
                      <a:endParaRPr lang="en-US" sz="1600">
                        <a:latin typeface="Georgia" panose="02040502050405020303" pitchFamily="18" charset="0"/>
                      </a:endParaRPr>
                    </a:p>
                  </a:txBody>
                  <a:tcPr/>
                </a:tc>
                <a:tc>
                  <a:txBody>
                    <a:bodyPr/>
                    <a:lstStyle/>
                    <a:p>
                      <a:endParaRPr lang="en-US" sz="1600" dirty="0">
                        <a:latin typeface="Georgia" panose="02040502050405020303" pitchFamily="18" charset="0"/>
                      </a:endParaRPr>
                    </a:p>
                  </a:txBody>
                  <a:tcPr/>
                </a:tc>
                <a:extLst>
                  <a:ext uri="{0D108BD9-81ED-4DB2-BD59-A6C34878D82A}">
                    <a16:rowId xmlns:a16="http://schemas.microsoft.com/office/drawing/2014/main" xmlns="" val="2526120499"/>
                  </a:ext>
                </a:extLst>
              </a:tr>
              <a:tr h="1020655">
                <a:tc>
                  <a:txBody>
                    <a:bodyPr/>
                    <a:lstStyle/>
                    <a:p>
                      <a:endParaRPr lang="en-US" sz="1600">
                        <a:latin typeface="Georgia" panose="02040502050405020303" pitchFamily="18" charset="0"/>
                      </a:endParaRPr>
                    </a:p>
                  </a:txBody>
                  <a:tcPr/>
                </a:tc>
                <a:tc>
                  <a:txBody>
                    <a:bodyPr/>
                    <a:lstStyle/>
                    <a:p>
                      <a:endParaRPr lang="en-US" sz="1600" dirty="0">
                        <a:latin typeface="Georgia" panose="02040502050405020303" pitchFamily="18" charset="0"/>
                      </a:endParaRPr>
                    </a:p>
                  </a:txBody>
                  <a:tcPr/>
                </a:tc>
                <a:extLst>
                  <a:ext uri="{0D108BD9-81ED-4DB2-BD59-A6C34878D82A}">
                    <a16:rowId xmlns:a16="http://schemas.microsoft.com/office/drawing/2014/main" xmlns="" val="1152444461"/>
                  </a:ext>
                </a:extLst>
              </a:tr>
              <a:tr h="1020655">
                <a:tc>
                  <a:txBody>
                    <a:bodyPr/>
                    <a:lstStyle/>
                    <a:p>
                      <a:endParaRPr lang="en-US" sz="1600">
                        <a:latin typeface="Georgia" panose="02040502050405020303" pitchFamily="18" charset="0"/>
                      </a:endParaRPr>
                    </a:p>
                  </a:txBody>
                  <a:tcPr/>
                </a:tc>
                <a:tc>
                  <a:txBody>
                    <a:bodyPr/>
                    <a:lstStyle/>
                    <a:p>
                      <a:endParaRPr lang="en-US" sz="1600" dirty="0">
                        <a:latin typeface="Georgia" panose="02040502050405020303" pitchFamily="18" charset="0"/>
                      </a:endParaRPr>
                    </a:p>
                  </a:txBody>
                  <a:tcPr/>
                </a:tc>
                <a:extLst>
                  <a:ext uri="{0D108BD9-81ED-4DB2-BD59-A6C34878D82A}">
                    <a16:rowId xmlns:a16="http://schemas.microsoft.com/office/drawing/2014/main" xmlns="" val="968240993"/>
                  </a:ext>
                </a:extLst>
              </a:tr>
            </a:tbl>
          </a:graphicData>
        </a:graphic>
      </p:graphicFrame>
    </p:spTree>
    <p:extLst>
      <p:ext uri="{BB962C8B-B14F-4D97-AF65-F5344CB8AC3E}">
        <p14:creationId xmlns:p14="http://schemas.microsoft.com/office/powerpoint/2010/main" val="520232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574"/>
            <a:ext cx="7886700" cy="1145926"/>
          </a:xfrm>
        </p:spPr>
        <p:txBody>
          <a:bodyPr>
            <a:normAutofit/>
          </a:bodyPr>
          <a:lstStyle/>
          <a:p>
            <a:r>
              <a:rPr lang="en-US" sz="3600" dirty="0"/>
              <a:t>Intended Outcome Statement</a:t>
            </a:r>
            <a:br>
              <a:rPr lang="en-US" sz="3600" dirty="0"/>
            </a:br>
            <a:r>
              <a:rPr lang="en-US" sz="3600" dirty="0"/>
              <a:t>for </a:t>
            </a:r>
            <a:r>
              <a:rPr lang="en-US" sz="3600" u="sng" dirty="0" smtClean="0"/>
              <a:t>Permanent Supportive Housing</a:t>
            </a:r>
            <a:endParaRPr lang="en-US" sz="3600" i="1" u="sng"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34</a:t>
            </a:fld>
            <a:endParaRPr lang="en-US" dirty="0"/>
          </a:p>
        </p:txBody>
      </p:sp>
      <p:sp>
        <p:nvSpPr>
          <p:cNvPr id="4" name="TextBox 3">
            <a:extLst>
              <a:ext uri="{FF2B5EF4-FFF2-40B4-BE49-F238E27FC236}">
                <a16:creationId xmlns:a16="http://schemas.microsoft.com/office/drawing/2014/main" xmlns="" id="{89400A7A-049F-6F48-9F82-EDC622462F27}"/>
              </a:ext>
            </a:extLst>
          </p:cNvPr>
          <p:cNvSpPr txBox="1"/>
          <p:nvPr/>
        </p:nvSpPr>
        <p:spPr>
          <a:xfrm>
            <a:off x="800100" y="2214563"/>
            <a:ext cx="7543800" cy="2554545"/>
          </a:xfrm>
          <a:prstGeom prst="rect">
            <a:avLst/>
          </a:prstGeom>
          <a:noFill/>
        </p:spPr>
        <p:txBody>
          <a:bodyPr wrap="square" rtlCol="0">
            <a:spAutoFit/>
          </a:bodyPr>
          <a:lstStyle/>
          <a:p>
            <a:r>
              <a:rPr lang="en-US" sz="2000" dirty="0">
                <a:latin typeface="Georgia" panose="02040502050405020303" pitchFamily="18" charset="0"/>
                <a:cs typeface="Times New Roman" pitchFamily="18" charset="0"/>
              </a:rPr>
              <a:t>A significant number of the city’s chronically homeless population will be in </a:t>
            </a:r>
            <a:r>
              <a:rPr lang="en-US" sz="2000" u="sng" dirty="0">
                <a:latin typeface="Georgia" panose="02040502050405020303" pitchFamily="18" charset="0"/>
                <a:cs typeface="Times New Roman" pitchFamily="18" charset="0"/>
              </a:rPr>
              <a:t>stable residency</a:t>
            </a:r>
            <a:r>
              <a:rPr lang="en-US" sz="2000" dirty="0">
                <a:latin typeface="Georgia" panose="02040502050405020303" pitchFamily="18" charset="0"/>
                <a:cs typeface="Times New Roman" pitchFamily="18" charset="0"/>
              </a:rPr>
              <a:t>. They will also show improvements with respect to:</a:t>
            </a:r>
          </a:p>
          <a:p>
            <a:endParaRPr lang="en-US" sz="2000" dirty="0">
              <a:latin typeface="Georgia" panose="02040502050405020303" pitchFamily="18" charset="0"/>
              <a:cs typeface="Times New Roman" pitchFamily="18" charset="0"/>
            </a:endParaRPr>
          </a:p>
          <a:p>
            <a:pPr marL="400050" indent="-342900">
              <a:buFont typeface="Arial" panose="020B0604020202020204" pitchFamily="34" charset="0"/>
              <a:buChar char="•"/>
            </a:pPr>
            <a:r>
              <a:rPr lang="en-US" sz="2000" dirty="0">
                <a:latin typeface="Georgia" panose="02040502050405020303" pitchFamily="18" charset="0"/>
                <a:cs typeface="Times New Roman" pitchFamily="18" charset="0"/>
              </a:rPr>
              <a:t>health</a:t>
            </a:r>
          </a:p>
          <a:p>
            <a:pPr marL="400050" indent="-342900">
              <a:buFont typeface="Arial" panose="020B0604020202020204" pitchFamily="34" charset="0"/>
              <a:buChar char="•"/>
            </a:pPr>
            <a:r>
              <a:rPr lang="en-US" sz="2000" dirty="0">
                <a:latin typeface="Georgia" panose="02040502050405020303" pitchFamily="18" charset="0"/>
                <a:cs typeface="Times New Roman" pitchFamily="18" charset="0"/>
              </a:rPr>
              <a:t>substance abuse</a:t>
            </a:r>
          </a:p>
          <a:p>
            <a:pPr marL="400050" indent="-342900">
              <a:buFont typeface="Arial" panose="020B0604020202020204" pitchFamily="34" charset="0"/>
              <a:buChar char="•"/>
            </a:pPr>
            <a:r>
              <a:rPr lang="en-US" sz="2000" dirty="0">
                <a:latin typeface="Georgia" panose="02040502050405020303" pitchFamily="18" charset="0"/>
                <a:cs typeface="Times New Roman" pitchFamily="18" charset="0"/>
              </a:rPr>
              <a:t>employment</a:t>
            </a:r>
          </a:p>
          <a:p>
            <a:pPr marL="400050" indent="-342900">
              <a:buFont typeface="Arial" panose="020B0604020202020204" pitchFamily="34" charset="0"/>
              <a:buChar char="•"/>
            </a:pPr>
            <a:r>
              <a:rPr lang="en-US" sz="2000" dirty="0">
                <a:latin typeface="Georgia" panose="02040502050405020303" pitchFamily="18" charset="0"/>
                <a:cs typeface="Times New Roman" pitchFamily="18" charset="0"/>
              </a:rPr>
              <a:t>self-reported quality of life</a:t>
            </a:r>
          </a:p>
        </p:txBody>
      </p:sp>
      <p:pic>
        <p:nvPicPr>
          <p:cNvPr id="5" name="Picture 2" descr="http://aiadc.com/sites/default/files/LEO-O-DALY-La-Casa-18-537x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522" y="3491835"/>
            <a:ext cx="3702856"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725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573"/>
            <a:ext cx="7886700" cy="988377"/>
          </a:xfrm>
        </p:spPr>
        <p:txBody>
          <a:bodyPr>
            <a:normAutofit fontScale="90000"/>
          </a:bodyPr>
          <a:lstStyle/>
          <a:p>
            <a:r>
              <a:rPr lang="en-US" sz="4000" dirty="0"/>
              <a:t>Our Group Problem: </a:t>
            </a:r>
            <a:br>
              <a:rPr lang="en-US" sz="4000" dirty="0"/>
            </a:br>
            <a:r>
              <a:rPr lang="en-US" sz="3600" i="1" dirty="0" smtClean="0"/>
              <a:t>Obesity Among Young Adults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35</a:t>
            </a:fld>
            <a:endParaRPr lang="en-US" dirty="0"/>
          </a:p>
        </p:txBody>
      </p:sp>
      <p:pic>
        <p:nvPicPr>
          <p:cNvPr id="4" name="Picture 3">
            <a:extLst>
              <a:ext uri="{FF2B5EF4-FFF2-40B4-BE49-F238E27FC236}">
                <a16:creationId xmlns:a16="http://schemas.microsoft.com/office/drawing/2014/main" xmlns="" id="{9CFF0F94-8A32-FC40-B798-E9DF306C0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44" y="1924320"/>
            <a:ext cx="8734311" cy="2495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xmlns="" id="{B78315EF-8158-F248-9C18-3E291B46590A}"/>
              </a:ext>
            </a:extLst>
          </p:cNvPr>
          <p:cNvSpPr txBox="1"/>
          <p:nvPr/>
        </p:nvSpPr>
        <p:spPr>
          <a:xfrm>
            <a:off x="403011" y="4419837"/>
            <a:ext cx="3952951" cy="400110"/>
          </a:xfrm>
          <a:prstGeom prst="rect">
            <a:avLst/>
          </a:prstGeom>
          <a:noFill/>
        </p:spPr>
        <p:txBody>
          <a:bodyPr wrap="square" rtlCol="0">
            <a:spAutoFit/>
          </a:bodyPr>
          <a:lstStyle/>
          <a:p>
            <a:r>
              <a:rPr lang="en-US" sz="2000" b="1" dirty="0">
                <a:latin typeface="Georgia" panose="02040502050405020303" pitchFamily="18" charset="0"/>
              </a:rPr>
              <a:t>What would success be? </a:t>
            </a:r>
          </a:p>
        </p:txBody>
      </p:sp>
      <p:pic>
        <p:nvPicPr>
          <p:cNvPr id="7" name="Picture 6">
            <a:extLst>
              <a:ext uri="{FF2B5EF4-FFF2-40B4-BE49-F238E27FC236}">
                <a16:creationId xmlns:a16="http://schemas.microsoft.com/office/drawing/2014/main" xmlns="" id="{7B6CD545-743D-F142-9ABF-4DF6B655E1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481" y="4485758"/>
            <a:ext cx="3438474" cy="1719237"/>
          </a:xfrm>
          <a:prstGeom prst="rect">
            <a:avLst/>
          </a:prstGeom>
        </p:spPr>
      </p:pic>
      <p:pic>
        <p:nvPicPr>
          <p:cNvPr id="8" name="Picture 7" descr="Image result for obese adults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8727" y="621332"/>
            <a:ext cx="1753330" cy="105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859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574"/>
            <a:ext cx="7886700" cy="762216"/>
          </a:xfrm>
        </p:spPr>
        <p:txBody>
          <a:bodyPr>
            <a:normAutofit/>
          </a:bodyPr>
          <a:lstStyle/>
          <a:p>
            <a:r>
              <a:rPr lang="en-US" sz="3600" dirty="0"/>
              <a:t>Developing a Theory of Change (TOC)</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36</a:t>
            </a:fld>
            <a:endParaRPr lang="en-US" dirty="0"/>
          </a:p>
        </p:txBody>
      </p:sp>
      <p:sp>
        <p:nvSpPr>
          <p:cNvPr id="4" name="Rectangle 3">
            <a:extLst>
              <a:ext uri="{FF2B5EF4-FFF2-40B4-BE49-F238E27FC236}">
                <a16:creationId xmlns:a16="http://schemas.microsoft.com/office/drawing/2014/main" xmlns="" id="{8BD97CF7-B7FB-684B-B655-0158442B2EDA}"/>
              </a:ext>
            </a:extLst>
          </p:cNvPr>
          <p:cNvSpPr/>
          <p:nvPr/>
        </p:nvSpPr>
        <p:spPr>
          <a:xfrm>
            <a:off x="628650" y="1388834"/>
            <a:ext cx="7886700" cy="3267946"/>
          </a:xfrm>
          <a:prstGeom prst="rect">
            <a:avLst/>
          </a:prstGeom>
        </p:spPr>
        <p:txBody>
          <a:bodyPr wrap="square">
            <a:spAutoFit/>
          </a:bodyPr>
          <a:lstStyle/>
          <a:p>
            <a:pPr lvl="0">
              <a:lnSpc>
                <a:spcPct val="150000"/>
              </a:lnSpc>
            </a:pPr>
            <a:r>
              <a:rPr lang="en-US" sz="2000" dirty="0">
                <a:latin typeface="Georgia" panose="02040502050405020303" pitchFamily="18" charset="0"/>
              </a:rPr>
              <a:t>The theory of change is the basic framework underlying a particular strategy. </a:t>
            </a:r>
          </a:p>
          <a:p>
            <a:pPr marL="342900" lvl="0" indent="-342900">
              <a:lnSpc>
                <a:spcPct val="150000"/>
              </a:lnSpc>
              <a:buFont typeface="Arial" panose="020B0604020202020204" pitchFamily="34" charset="0"/>
              <a:buChar char="•"/>
            </a:pPr>
            <a:r>
              <a:rPr lang="en-US" sz="2000" dirty="0">
                <a:latin typeface="Georgia" panose="02040502050405020303" pitchFamily="18" charset="0"/>
              </a:rPr>
              <a:t>Begin with </a:t>
            </a:r>
            <a:r>
              <a:rPr lang="en-US" sz="2000" u="sng" dirty="0">
                <a:latin typeface="Georgia" panose="02040502050405020303" pitchFamily="18" charset="0"/>
              </a:rPr>
              <a:t>intended outcome</a:t>
            </a:r>
            <a:r>
              <a:rPr lang="en-US" sz="2000" dirty="0">
                <a:latin typeface="Georgia" panose="02040502050405020303" pitchFamily="18" charset="0"/>
              </a:rPr>
              <a:t>.</a:t>
            </a:r>
          </a:p>
          <a:p>
            <a:pPr marL="342900" lvl="0" indent="-342900">
              <a:lnSpc>
                <a:spcPct val="150000"/>
              </a:lnSpc>
              <a:buFont typeface="Arial" panose="020B0604020202020204" pitchFamily="34" charset="0"/>
              <a:buChar char="•"/>
            </a:pPr>
            <a:r>
              <a:rPr lang="en-US" sz="2000" dirty="0">
                <a:latin typeface="Georgia" panose="02040502050405020303" pitchFamily="18" charset="0"/>
              </a:rPr>
              <a:t>TOC is a </a:t>
            </a:r>
            <a:r>
              <a:rPr lang="en-US" sz="2000" u="sng" dirty="0">
                <a:latin typeface="Georgia" panose="02040502050405020303" pitchFamily="18" charset="0"/>
              </a:rPr>
              <a:t>causal</a:t>
            </a:r>
            <a:r>
              <a:rPr lang="en-US" sz="2000" dirty="0">
                <a:latin typeface="Georgia" panose="02040502050405020303" pitchFamily="18" charset="0"/>
              </a:rPr>
              <a:t> theory that describes how certain activities will lead to your intended outcome</a:t>
            </a:r>
          </a:p>
          <a:p>
            <a:pPr marL="342900" indent="-342900">
              <a:lnSpc>
                <a:spcPct val="150000"/>
              </a:lnSpc>
              <a:buFont typeface="Arial" panose="020B0604020202020204" pitchFamily="34" charset="0"/>
              <a:buChar char="•"/>
            </a:pPr>
            <a:r>
              <a:rPr lang="en-US" sz="2000" dirty="0">
                <a:latin typeface="Georgia" panose="02040502050405020303" pitchFamily="18" charset="0"/>
              </a:rPr>
              <a:t>A program is only as good as the </a:t>
            </a:r>
            <a:r>
              <a:rPr lang="en-US" sz="2000" u="sng" dirty="0">
                <a:latin typeface="Georgia" panose="02040502050405020303" pitchFamily="18" charset="0"/>
              </a:rPr>
              <a:t>empirical validity </a:t>
            </a:r>
            <a:r>
              <a:rPr lang="en-US" sz="2000" dirty="0">
                <a:latin typeface="Georgia" panose="02040502050405020303" pitchFamily="18" charset="0"/>
              </a:rPr>
              <a:t>of the underlying the theory of change.  </a:t>
            </a:r>
          </a:p>
        </p:txBody>
      </p:sp>
    </p:spTree>
    <p:extLst>
      <p:ext uri="{BB962C8B-B14F-4D97-AF65-F5344CB8AC3E}">
        <p14:creationId xmlns:p14="http://schemas.microsoft.com/office/powerpoint/2010/main" val="39971988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574"/>
            <a:ext cx="7886700" cy="762216"/>
          </a:xfrm>
        </p:spPr>
        <p:txBody>
          <a:bodyPr>
            <a:noAutofit/>
          </a:bodyPr>
          <a:lstStyle/>
          <a:p>
            <a:r>
              <a:rPr lang="en-US" sz="3600" dirty="0"/>
              <a:t>Theory of Change for </a:t>
            </a:r>
            <a:r>
              <a:rPr lang="en-US" sz="3600" dirty="0" smtClean="0"/>
              <a:t>Addressing Homelessness </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37</a:t>
            </a:fld>
            <a:endParaRPr lang="en-US"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468669"/>
            <a:ext cx="7762875"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863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AD8E4E9-6FDD-45E3-9172-AF418D436367}" type="slidenum">
              <a:rPr lang="en-US" smtClean="0"/>
              <a:pPr/>
              <a:t>38</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41" y="1288002"/>
            <a:ext cx="7674909" cy="4022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866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AD8E4E9-6FDD-45E3-9172-AF418D436367}" type="slidenum">
              <a:rPr lang="en-US" smtClean="0"/>
              <a:pPr/>
              <a:t>39</a:t>
            </a:fld>
            <a:endParaRPr lang="en-US" dirty="0"/>
          </a:p>
        </p:txBody>
      </p:sp>
      <p:sp>
        <p:nvSpPr>
          <p:cNvPr id="4" name="TextBox 3"/>
          <p:cNvSpPr txBox="1"/>
          <p:nvPr/>
        </p:nvSpPr>
        <p:spPr>
          <a:xfrm>
            <a:off x="1631852" y="3771213"/>
            <a:ext cx="2863949" cy="400110"/>
          </a:xfrm>
          <a:prstGeom prst="rect">
            <a:avLst/>
          </a:prstGeom>
          <a:noFill/>
        </p:spPr>
        <p:txBody>
          <a:bodyPr wrap="square" rtlCol="0">
            <a:spAutoFit/>
          </a:bodyPr>
          <a:lstStyle/>
          <a:p>
            <a:r>
              <a:rPr lang="en-US" sz="2000" b="1" dirty="0">
                <a:latin typeface="Georgia" panose="02040502050405020303" pitchFamily="18" charset="0"/>
              </a:rPr>
              <a:t>Activities/Outputs:</a:t>
            </a:r>
            <a:endParaRPr lang="en-US" sz="2000" dirty="0">
              <a:latin typeface="Georgia" panose="02040502050405020303" pitchFamily="18" charset="0"/>
            </a:endParaRPr>
          </a:p>
        </p:txBody>
      </p:sp>
      <p:sp>
        <p:nvSpPr>
          <p:cNvPr id="5" name="TextBox 4"/>
          <p:cNvSpPr txBox="1"/>
          <p:nvPr/>
        </p:nvSpPr>
        <p:spPr>
          <a:xfrm>
            <a:off x="2699734" y="4463397"/>
            <a:ext cx="1610932" cy="400110"/>
          </a:xfrm>
          <a:prstGeom prst="rect">
            <a:avLst/>
          </a:prstGeom>
          <a:noFill/>
        </p:spPr>
        <p:txBody>
          <a:bodyPr wrap="square" rtlCol="0">
            <a:spAutoFit/>
          </a:bodyPr>
          <a:lstStyle/>
          <a:p>
            <a:r>
              <a:rPr lang="en-US" sz="2000" b="1" dirty="0">
                <a:latin typeface="Georgia" panose="02040502050405020303" pitchFamily="18" charset="0"/>
              </a:rPr>
              <a:t>Outcomes</a:t>
            </a:r>
            <a:r>
              <a:rPr lang="en-US" sz="2000" dirty="0">
                <a:latin typeface="Georgia" panose="02040502050405020303" pitchFamily="18" charset="0"/>
              </a:rPr>
              <a:t>: </a:t>
            </a:r>
          </a:p>
        </p:txBody>
      </p:sp>
      <p:pic>
        <p:nvPicPr>
          <p:cNvPr id="8" name="Picture 2" descr="You can Lead a Horse to Water but You cannot Make Him Dr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88054"/>
            <a:ext cx="3810000" cy="346363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xmlns="" id="{804E1C39-9965-BD48-956F-518C446D0323}"/>
              </a:ext>
            </a:extLst>
          </p:cNvPr>
          <p:cNvSpPr txBox="1">
            <a:spLocks/>
          </p:cNvSpPr>
          <p:nvPr/>
        </p:nvSpPr>
        <p:spPr>
          <a:xfrm>
            <a:off x="628650" y="568573"/>
            <a:ext cx="7886700" cy="912545"/>
          </a:xfrm>
          <a:prstGeom prst="rect">
            <a:avLst/>
          </a:prstGeom>
        </p:spPr>
        <p:txBody>
          <a:bodyPr>
            <a:no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r>
              <a:rPr lang="en-US" sz="3600" dirty="0"/>
              <a:t>Activities/Outputs (Deliverables) v/s Outcomes?</a:t>
            </a:r>
            <a:endParaRPr lang="en-US" sz="3600" i="1" dirty="0"/>
          </a:p>
        </p:txBody>
      </p:sp>
    </p:spTree>
    <p:extLst>
      <p:ext uri="{BB962C8B-B14F-4D97-AF65-F5344CB8AC3E}">
        <p14:creationId xmlns:p14="http://schemas.microsoft.com/office/powerpoint/2010/main" val="820941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0976"/>
            <a:ext cx="7886700" cy="762216"/>
          </a:xfrm>
        </p:spPr>
        <p:txBody>
          <a:bodyPr>
            <a:normAutofit/>
          </a:bodyPr>
          <a:lstStyle/>
          <a:p>
            <a:r>
              <a:rPr lang="en-US" sz="3600" dirty="0"/>
              <a:t>Problem-solving </a:t>
            </a:r>
            <a:r>
              <a:rPr lang="en-US" sz="3600" dirty="0" smtClean="0"/>
              <a:t>process, cont.</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4</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28650" y="1473870"/>
            <a:ext cx="7753350" cy="3139321"/>
          </a:xfrm>
          <a:prstGeom prst="rect">
            <a:avLst/>
          </a:prstGeom>
        </p:spPr>
        <p:txBody>
          <a:bodyPr wrap="square">
            <a:spAutoFit/>
          </a:bodyPr>
          <a:lstStyle/>
          <a:p>
            <a:r>
              <a:rPr lang="en-US" b="1" dirty="0" smtClean="0">
                <a:latin typeface="Georgia" panose="02040502050405020303" pitchFamily="18" charset="0"/>
              </a:rPr>
              <a:t>Implement the strategy</a:t>
            </a:r>
          </a:p>
          <a:p>
            <a:pPr marL="285750" indent="-285750">
              <a:buFont typeface="Arial" panose="020B0604020202020204" pitchFamily="34" charset="0"/>
              <a:buChar char="•"/>
            </a:pPr>
            <a:r>
              <a:rPr lang="en-US" sz="1600" dirty="0" smtClean="0">
                <a:latin typeface="Georgia" panose="02040502050405020303" pitchFamily="18" charset="0"/>
              </a:rPr>
              <a:t>Draft an action plan for the strategy.</a:t>
            </a:r>
          </a:p>
          <a:p>
            <a:pPr marL="285750" indent="-285750">
              <a:buFont typeface="Arial" panose="020B0604020202020204" pitchFamily="34" charset="0"/>
              <a:buChar char="•"/>
            </a:pPr>
            <a:r>
              <a:rPr lang="en-US" sz="1600" dirty="0" smtClean="0">
                <a:latin typeface="Georgia" panose="02040502050405020303" pitchFamily="18" charset="0"/>
              </a:rPr>
              <a:t>Specify metrics and targets for assessing progress as you implement the strategy.</a:t>
            </a:r>
          </a:p>
          <a:p>
            <a:pPr marL="285750" indent="-285750">
              <a:buFont typeface="Arial" panose="020B0604020202020204" pitchFamily="34" charset="0"/>
              <a:buChar char="•"/>
            </a:pPr>
            <a:r>
              <a:rPr lang="en-US" sz="1600" dirty="0" smtClean="0">
                <a:latin typeface="Georgia" panose="02040502050405020303" pitchFamily="18" charset="0"/>
              </a:rPr>
              <a:t>Specify outcome metrics and targets, based on which the organization's effectiveness and your own performance will be evaluated.</a:t>
            </a:r>
          </a:p>
          <a:p>
            <a:pPr marL="285750" indent="-285750">
              <a:buFont typeface="Arial" panose="020B0604020202020204" pitchFamily="34" charset="0"/>
              <a:buChar char="•"/>
            </a:pPr>
            <a:r>
              <a:rPr lang="en-US" sz="1600" dirty="0" smtClean="0">
                <a:latin typeface="Georgia" panose="02040502050405020303" pitchFamily="18" charset="0"/>
              </a:rPr>
              <a:t>Adjust strategy/implementation based on feedback.</a:t>
            </a:r>
          </a:p>
          <a:p>
            <a:endParaRPr lang="en-US" sz="1600" dirty="0" smtClean="0">
              <a:latin typeface="Georgia" panose="02040502050405020303" pitchFamily="18" charset="0"/>
            </a:endParaRPr>
          </a:p>
          <a:p>
            <a:r>
              <a:rPr lang="en-US" b="1" dirty="0" smtClean="0">
                <a:latin typeface="Georgia" panose="02040502050405020303" pitchFamily="18" charset="0"/>
              </a:rPr>
              <a:t>Evaluate the strategy</a:t>
            </a:r>
          </a:p>
          <a:p>
            <a:pPr marL="285750" indent="-285750">
              <a:buFont typeface="Arial" panose="020B0604020202020204" pitchFamily="34" charset="0"/>
              <a:buChar char="•"/>
            </a:pPr>
            <a:r>
              <a:rPr lang="en-US" sz="1600" dirty="0" smtClean="0">
                <a:latin typeface="Georgia" panose="02040502050405020303" pitchFamily="18" charset="0"/>
              </a:rPr>
              <a:t>Design a plan for evaluating the impact of your strategy.</a:t>
            </a:r>
          </a:p>
          <a:p>
            <a:endParaRPr lang="en-US" sz="1600" dirty="0" smtClean="0">
              <a:latin typeface="Georgia" panose="02040502050405020303" pitchFamily="18" charset="0"/>
            </a:endParaRPr>
          </a:p>
          <a:p>
            <a:r>
              <a:rPr lang="en-US" b="1" dirty="0" smtClean="0">
                <a:latin typeface="Georgia" panose="02040502050405020303" pitchFamily="18" charset="0"/>
              </a:rPr>
              <a:t>Scale the program</a:t>
            </a:r>
          </a:p>
          <a:p>
            <a:pPr marL="285750" indent="-285750">
              <a:buFont typeface="Arial" panose="020B0604020202020204" pitchFamily="34" charset="0"/>
              <a:buChar char="•"/>
            </a:pPr>
            <a:r>
              <a:rPr lang="en-US" sz="1600" dirty="0" smtClean="0">
                <a:latin typeface="Georgia" panose="02040502050405020303" pitchFamily="18" charset="0"/>
              </a:rPr>
              <a:t>Identify problems in replicating or scaling the program.</a:t>
            </a:r>
            <a:endParaRPr lang="en-US" sz="1600" dirty="0">
              <a:latin typeface="Georgia" panose="02040502050405020303" pitchFamily="18" charset="0"/>
            </a:endParaRPr>
          </a:p>
        </p:txBody>
      </p:sp>
    </p:spTree>
    <p:extLst>
      <p:ext uri="{BB962C8B-B14F-4D97-AF65-F5344CB8AC3E}">
        <p14:creationId xmlns:p14="http://schemas.microsoft.com/office/powerpoint/2010/main" val="332973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SHA 0001"/>
          <p:cNvPicPr>
            <a:picLocks noChangeAspect="1" noChangeArrowheads="1"/>
          </p:cNvPicPr>
          <p:nvPr/>
        </p:nvPicPr>
        <p:blipFill>
          <a:blip r:embed="rId3" cstate="print"/>
          <a:srcRect/>
          <a:stretch>
            <a:fillRect/>
          </a:stretch>
        </p:blipFill>
        <p:spPr bwMode="auto">
          <a:xfrm>
            <a:off x="763640" y="685800"/>
            <a:ext cx="7402513" cy="5330825"/>
          </a:xfrm>
          <a:prstGeom prst="rect">
            <a:avLst/>
          </a:prstGeom>
          <a:noFill/>
          <a:ln w="9525">
            <a:noFill/>
            <a:miter lim="800000"/>
            <a:headEnd/>
            <a:tailEnd/>
          </a:ln>
        </p:spPr>
      </p:pic>
      <p:sp>
        <p:nvSpPr>
          <p:cNvPr id="15363" name="Rectangle 2"/>
          <p:cNvSpPr>
            <a:spLocks noChangeArrowheads="1"/>
          </p:cNvSpPr>
          <p:nvPr/>
        </p:nvSpPr>
        <p:spPr bwMode="auto">
          <a:xfrm>
            <a:off x="763639" y="5867147"/>
            <a:ext cx="7887991" cy="867922"/>
          </a:xfrm>
          <a:prstGeom prst="rect">
            <a:avLst/>
          </a:prstGeom>
          <a:noFill/>
          <a:ln w="9525">
            <a:noFill/>
            <a:miter lim="800000"/>
            <a:headEnd/>
            <a:tailEnd/>
          </a:ln>
        </p:spPr>
        <p:txBody>
          <a:bodyPr wrap="square" lIns="91431" tIns="45716" rIns="91431" bIns="45716">
            <a:spAutoFit/>
          </a:bodyPr>
          <a:lstStyle/>
          <a:p>
            <a:pPr algn="ctr">
              <a:lnSpc>
                <a:spcPct val="90000"/>
              </a:lnSpc>
              <a:defRPr/>
            </a:pPr>
            <a:r>
              <a:rPr lang="en-US" sz="2800" dirty="0">
                <a:latin typeface="Georgia" panose="02040502050405020303" pitchFamily="18" charset="0"/>
              </a:rPr>
              <a:t>“I think you should be more</a:t>
            </a:r>
            <a:br>
              <a:rPr lang="en-US" sz="2800" dirty="0">
                <a:latin typeface="Georgia" panose="02040502050405020303" pitchFamily="18" charset="0"/>
              </a:rPr>
            </a:br>
            <a:r>
              <a:rPr lang="en-US" sz="2800" dirty="0">
                <a:latin typeface="Georgia" panose="02040502050405020303" pitchFamily="18" charset="0"/>
              </a:rPr>
              <a:t>explicit here in step two.”</a:t>
            </a:r>
          </a:p>
        </p:txBody>
      </p:sp>
      <p:sp>
        <p:nvSpPr>
          <p:cNvPr id="9" name="Title 1">
            <a:extLst>
              <a:ext uri="{FF2B5EF4-FFF2-40B4-BE49-F238E27FC236}">
                <a16:creationId xmlns:a16="http://schemas.microsoft.com/office/drawing/2014/main" xmlns="" id="{804E1C39-9965-BD48-956F-518C446D0323}"/>
              </a:ext>
            </a:extLst>
          </p:cNvPr>
          <p:cNvSpPr txBox="1">
            <a:spLocks/>
          </p:cNvSpPr>
          <p:nvPr/>
        </p:nvSpPr>
        <p:spPr>
          <a:xfrm>
            <a:off x="662230" y="229527"/>
            <a:ext cx="8090807" cy="912545"/>
          </a:xfrm>
          <a:prstGeom prst="rect">
            <a:avLst/>
          </a:prstGeom>
        </p:spPr>
        <p:txBody>
          <a:bodyPr>
            <a:no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r>
              <a:rPr lang="en-US" sz="3600" dirty="0" smtClean="0"/>
              <a:t>Most Common Error in Theories of Change </a:t>
            </a:r>
            <a:endParaRPr lang="en-US" sz="3600" i="1" dirty="0"/>
          </a:p>
        </p:txBody>
      </p:sp>
    </p:spTree>
    <p:extLst>
      <p:ext uri="{BB962C8B-B14F-4D97-AF65-F5344CB8AC3E}">
        <p14:creationId xmlns:p14="http://schemas.microsoft.com/office/powerpoint/2010/main" val="13452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8574"/>
            <a:ext cx="7886700" cy="762216"/>
          </a:xfrm>
        </p:spPr>
        <p:txBody>
          <a:bodyPr>
            <a:noAutofit/>
          </a:bodyPr>
          <a:lstStyle/>
          <a:p>
            <a:r>
              <a:rPr lang="en-US" sz="2000" dirty="0" smtClean="0"/>
              <a:t>The organization responsible the ultimate outcome may subcontract out the delivery of an intermediate outcome.</a:t>
            </a:r>
            <a:endParaRPr lang="en-US" sz="20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41</a:t>
            </a:fld>
            <a:endParaRPr lang="en-US" dirty="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855" y="1591241"/>
            <a:ext cx="5589803" cy="338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a:spLocks noChangeAspect="1"/>
          </p:cNvSpPr>
          <p:nvPr/>
        </p:nvSpPr>
        <p:spPr>
          <a:xfrm>
            <a:off x="1497855" y="3562434"/>
            <a:ext cx="1188720" cy="1188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Down Arrow 6"/>
          <p:cNvSpPr/>
          <p:nvPr/>
        </p:nvSpPr>
        <p:spPr>
          <a:xfrm rot="19673919">
            <a:off x="2101010" y="4850526"/>
            <a:ext cx="217975" cy="720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2709656">
            <a:off x="4592026" y="4322930"/>
            <a:ext cx="217975" cy="7203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23079" y="5112562"/>
            <a:ext cx="2613836" cy="1477328"/>
          </a:xfrm>
          <a:prstGeom prst="rect">
            <a:avLst/>
          </a:prstGeom>
          <a:noFill/>
        </p:spPr>
        <p:txBody>
          <a:bodyPr wrap="square" rtlCol="0">
            <a:spAutoFit/>
          </a:bodyPr>
          <a:lstStyle/>
          <a:p>
            <a:r>
              <a:rPr lang="en-US" dirty="0" smtClean="0"/>
              <a:t>Subcontractor is accountable for intermediate outcome, but </a:t>
            </a:r>
            <a:r>
              <a:rPr lang="en-US" smtClean="0"/>
              <a:t>not for </a:t>
            </a:r>
            <a:r>
              <a:rPr lang="en-US" dirty="0" smtClean="0"/>
              <a:t>ultimate outcome </a:t>
            </a:r>
            <a:endParaRPr lang="en-US" dirty="0"/>
          </a:p>
        </p:txBody>
      </p:sp>
      <p:pic>
        <p:nvPicPr>
          <p:cNvPr id="13" name="Picture 12"/>
          <p:cNvPicPr>
            <a:picLocks noChangeAspect="1"/>
          </p:cNvPicPr>
          <p:nvPr/>
        </p:nvPicPr>
        <p:blipFill>
          <a:blip r:embed="rId4"/>
          <a:stretch>
            <a:fillRect/>
          </a:stretch>
        </p:blipFill>
        <p:spPr>
          <a:xfrm>
            <a:off x="2585844" y="5300354"/>
            <a:ext cx="2059307" cy="1380310"/>
          </a:xfrm>
          <a:prstGeom prst="rect">
            <a:avLst/>
          </a:prstGeom>
        </p:spPr>
      </p:pic>
    </p:spTree>
    <p:extLst>
      <p:ext uri="{BB962C8B-B14F-4D97-AF65-F5344CB8AC3E}">
        <p14:creationId xmlns:p14="http://schemas.microsoft.com/office/powerpoint/2010/main" val="6502356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24" y="1977081"/>
            <a:ext cx="8189752" cy="406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xmlns="" id="{FE26C707-E69B-C345-A012-B87A2EB54BE2}"/>
              </a:ext>
            </a:extLst>
          </p:cNvPr>
          <p:cNvSpPr>
            <a:spLocks noGrp="1"/>
          </p:cNvSpPr>
          <p:nvPr>
            <p:ph type="title"/>
          </p:nvPr>
        </p:nvSpPr>
        <p:spPr>
          <a:xfrm>
            <a:off x="628650" y="568573"/>
            <a:ext cx="7886700" cy="988377"/>
          </a:xfrm>
        </p:spPr>
        <p:txBody>
          <a:bodyPr>
            <a:normAutofit fontScale="90000"/>
          </a:bodyPr>
          <a:lstStyle/>
          <a:p>
            <a:r>
              <a:rPr lang="en-US" sz="4000" dirty="0"/>
              <a:t>Our Group Problem: </a:t>
            </a:r>
            <a:br>
              <a:rPr lang="en-US" sz="4000" dirty="0"/>
            </a:br>
            <a:r>
              <a:rPr lang="en-US" sz="4000" i="1" dirty="0" smtClean="0"/>
              <a:t>Obesity Among Young Adults</a:t>
            </a:r>
            <a:endParaRPr lang="en-US" sz="4000" i="1" dirty="0"/>
          </a:p>
        </p:txBody>
      </p:sp>
      <p:sp>
        <p:nvSpPr>
          <p:cNvPr id="2" name="Slide Number Placeholder 1"/>
          <p:cNvSpPr>
            <a:spLocks noGrp="1"/>
          </p:cNvSpPr>
          <p:nvPr>
            <p:ph type="sldNum" sz="quarter" idx="12"/>
          </p:nvPr>
        </p:nvSpPr>
        <p:spPr/>
        <p:txBody>
          <a:bodyPr/>
          <a:lstStyle/>
          <a:p>
            <a:fld id="{1AD8E4E9-6FDD-45E3-9172-AF418D436367}" type="slidenum">
              <a:rPr lang="en-US" smtClean="0"/>
              <a:pPr/>
              <a:t>42</a:t>
            </a:fld>
            <a:endParaRPr lang="en-US" dirty="0"/>
          </a:p>
        </p:txBody>
      </p:sp>
    </p:spTree>
    <p:extLst>
      <p:ext uri="{BB962C8B-B14F-4D97-AF65-F5344CB8AC3E}">
        <p14:creationId xmlns:p14="http://schemas.microsoft.com/office/powerpoint/2010/main" val="1159284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E26C707-E69B-C345-A012-B87A2EB54BE2}"/>
              </a:ext>
            </a:extLst>
          </p:cNvPr>
          <p:cNvSpPr>
            <a:spLocks noGrp="1"/>
          </p:cNvSpPr>
          <p:nvPr>
            <p:ph type="title"/>
          </p:nvPr>
        </p:nvSpPr>
        <p:spPr>
          <a:xfrm>
            <a:off x="628650" y="398468"/>
            <a:ext cx="7886700" cy="988377"/>
          </a:xfrm>
        </p:spPr>
        <p:txBody>
          <a:bodyPr>
            <a:normAutofit/>
          </a:bodyPr>
          <a:lstStyle/>
          <a:p>
            <a:r>
              <a:rPr lang="en-US" sz="3600" dirty="0"/>
              <a:t>Premortem</a:t>
            </a:r>
            <a:endParaRPr lang="en-US" sz="3600" i="1" dirty="0"/>
          </a:p>
        </p:txBody>
      </p:sp>
      <p:sp>
        <p:nvSpPr>
          <p:cNvPr id="4" name="Rectangle 3">
            <a:extLst>
              <a:ext uri="{FF2B5EF4-FFF2-40B4-BE49-F238E27FC236}">
                <a16:creationId xmlns:a16="http://schemas.microsoft.com/office/drawing/2014/main" xmlns="" id="{8CACDC8B-FB3C-C343-81C9-53E9D3D18A62}"/>
              </a:ext>
            </a:extLst>
          </p:cNvPr>
          <p:cNvSpPr/>
          <p:nvPr/>
        </p:nvSpPr>
        <p:spPr>
          <a:xfrm>
            <a:off x="487976" y="2247144"/>
            <a:ext cx="8168048" cy="3785652"/>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b="1" dirty="0">
                <a:latin typeface="Georgia" panose="02040502050405020303" pitchFamily="18" charset="0"/>
              </a:rPr>
              <a:t>Look ahead and assume that your strategy has failed </a:t>
            </a:r>
            <a:r>
              <a:rPr lang="en-US" sz="2000" dirty="0">
                <a:latin typeface="Georgia" panose="02040502050405020303" pitchFamily="18" charset="0"/>
              </a:rPr>
              <a:t>and speculate on what may have led to the failure. </a:t>
            </a:r>
          </a:p>
          <a:p>
            <a:pPr marL="285750" lvl="0" indent="-285750">
              <a:lnSpc>
                <a:spcPct val="150000"/>
              </a:lnSpc>
              <a:buFont typeface="Arial" panose="020B0604020202020204" pitchFamily="34" charset="0"/>
              <a:buChar char="•"/>
            </a:pPr>
            <a:r>
              <a:rPr lang="en-US" sz="2000" dirty="0">
                <a:latin typeface="Georgia" panose="02040502050405020303" pitchFamily="18" charset="0"/>
              </a:rPr>
              <a:t>Which components of your strategy </a:t>
            </a:r>
            <a:r>
              <a:rPr lang="en-US" sz="2000" dirty="0" smtClean="0">
                <a:latin typeface="Georgia" panose="02040502050405020303" pitchFamily="18" charset="0"/>
              </a:rPr>
              <a:t>were </a:t>
            </a:r>
            <a:r>
              <a:rPr lang="en-US" sz="2000" dirty="0">
                <a:latin typeface="Georgia" panose="02040502050405020303" pitchFamily="18" charset="0"/>
              </a:rPr>
              <a:t>most likely to </a:t>
            </a:r>
            <a:r>
              <a:rPr lang="en-US" sz="2000" b="1" dirty="0">
                <a:latin typeface="Georgia" panose="02040502050405020303" pitchFamily="18" charset="0"/>
              </a:rPr>
              <a:t>fail</a:t>
            </a:r>
            <a:r>
              <a:rPr lang="en-US" sz="2000" dirty="0" smtClean="0">
                <a:latin typeface="Georgia" panose="02040502050405020303" pitchFamily="18" charset="0"/>
              </a:rPr>
              <a:t>?</a:t>
            </a:r>
          </a:p>
          <a:p>
            <a:pPr marL="742950" lvl="1" indent="-285750">
              <a:lnSpc>
                <a:spcPct val="150000"/>
              </a:lnSpc>
              <a:buFont typeface="Arial" panose="020B0604020202020204" pitchFamily="34" charset="0"/>
              <a:buChar char="•"/>
            </a:pPr>
            <a:r>
              <a:rPr lang="en-US" sz="2000" dirty="0" smtClean="0">
                <a:latin typeface="Georgia" panose="02040502050405020303" pitchFamily="18" charset="0"/>
              </a:rPr>
              <a:t>Unwarranted causal assumptions</a:t>
            </a:r>
          </a:p>
          <a:p>
            <a:pPr marL="742950" lvl="1" indent="-285750">
              <a:lnSpc>
                <a:spcPct val="150000"/>
              </a:lnSpc>
              <a:buFont typeface="Arial" panose="020B0604020202020204" pitchFamily="34" charset="0"/>
              <a:buChar char="•"/>
            </a:pPr>
            <a:r>
              <a:rPr lang="en-US" sz="2000" dirty="0" smtClean="0">
                <a:latin typeface="Georgia" panose="02040502050405020303" pitchFamily="18" charset="0"/>
              </a:rPr>
              <a:t>Implementation risks</a:t>
            </a:r>
          </a:p>
          <a:p>
            <a:pPr marL="742950" lvl="1" indent="-285750">
              <a:lnSpc>
                <a:spcPct val="150000"/>
              </a:lnSpc>
              <a:buFont typeface="Arial" panose="020B0604020202020204" pitchFamily="34" charset="0"/>
              <a:buChar char="•"/>
            </a:pPr>
            <a:r>
              <a:rPr lang="en-US" sz="2000" dirty="0" smtClean="0">
                <a:latin typeface="Georgia" panose="02040502050405020303" pitchFamily="18" charset="0"/>
              </a:rPr>
              <a:t>Exogenous factors</a:t>
            </a:r>
            <a:endParaRPr lang="en-US" sz="2000" dirty="0">
              <a:latin typeface="Georgia" panose="02040502050405020303" pitchFamily="18" charset="0"/>
            </a:endParaRPr>
          </a:p>
          <a:p>
            <a:pPr marL="285750" indent="-285750">
              <a:lnSpc>
                <a:spcPct val="150000"/>
              </a:lnSpc>
              <a:buFont typeface="Arial" panose="020B0604020202020204" pitchFamily="34" charset="0"/>
              <a:buChar char="•"/>
            </a:pPr>
            <a:r>
              <a:rPr lang="en-US" sz="2000" dirty="0">
                <a:latin typeface="Georgia" panose="02040502050405020303" pitchFamily="18" charset="0"/>
              </a:rPr>
              <a:t>What </a:t>
            </a:r>
            <a:r>
              <a:rPr lang="en-US" sz="2000" dirty="0" smtClean="0">
                <a:latin typeface="Georgia" panose="02040502050405020303" pitchFamily="18" charset="0"/>
              </a:rPr>
              <a:t>were </a:t>
            </a:r>
            <a:r>
              <a:rPr lang="en-US" sz="2000" dirty="0">
                <a:latin typeface="Georgia" panose="02040502050405020303" pitchFamily="18" charset="0"/>
              </a:rPr>
              <a:t>the </a:t>
            </a:r>
            <a:r>
              <a:rPr lang="en-US" sz="2000" b="1" dirty="0">
                <a:latin typeface="Georgia" panose="02040502050405020303" pitchFamily="18" charset="0"/>
              </a:rPr>
              <a:t>barriers</a:t>
            </a:r>
            <a:r>
              <a:rPr lang="en-US" sz="2000" dirty="0">
                <a:latin typeface="Georgia" panose="02040502050405020303" pitchFamily="18" charset="0"/>
              </a:rPr>
              <a:t> to beneficiaries or other stakeholders engaging in behavior necessary to achieve your ultimate outcome? </a:t>
            </a:r>
          </a:p>
        </p:txBody>
      </p:sp>
      <p:pic>
        <p:nvPicPr>
          <p:cNvPr id="6" name="image11.jpeg" descr="http://static.tvgcdn.net/MediaBin/Galleries/Shows/A_F/Dq_Dz/DrG_MedicalExaminer/2008/drg-medical-examiner3.jpg">
            <a:extLst>
              <a:ext uri="{FF2B5EF4-FFF2-40B4-BE49-F238E27FC236}">
                <a16:creationId xmlns:a16="http://schemas.microsoft.com/office/drawing/2014/main" xmlns="" id="{8A490AF7-7C8F-0244-8084-1953A68F3E3E}"/>
              </a:ext>
            </a:extLst>
          </p:cNvPr>
          <p:cNvPicPr>
            <a:picLocks noChangeAspect="1"/>
          </p:cNvPicPr>
          <p:nvPr/>
        </p:nvPicPr>
        <p:blipFill>
          <a:blip r:embed="rId3"/>
          <a:stretch>
            <a:fillRect/>
          </a:stretch>
        </p:blipFill>
        <p:spPr>
          <a:xfrm>
            <a:off x="5744243" y="261438"/>
            <a:ext cx="2911781" cy="1912104"/>
          </a:xfrm>
          <a:prstGeom prst="rect">
            <a:avLst/>
          </a:prstGeom>
          <a:ln w="12700">
            <a:miter lim="400000"/>
          </a:ln>
        </p:spPr>
      </p:pic>
      <p:sp>
        <p:nvSpPr>
          <p:cNvPr id="2" name="Slide Number Placeholder 1"/>
          <p:cNvSpPr>
            <a:spLocks noGrp="1"/>
          </p:cNvSpPr>
          <p:nvPr>
            <p:ph type="sldNum" sz="quarter" idx="12"/>
          </p:nvPr>
        </p:nvSpPr>
        <p:spPr/>
        <p:txBody>
          <a:bodyPr/>
          <a:lstStyle/>
          <a:p>
            <a:fld id="{1AD8E4E9-6FDD-45E3-9172-AF418D436367}" type="slidenum">
              <a:rPr lang="en-US" smtClean="0"/>
              <a:pPr/>
              <a:t>43</a:t>
            </a:fld>
            <a:endParaRPr lang="en-US" dirty="0"/>
          </a:p>
        </p:txBody>
      </p:sp>
    </p:spTree>
    <p:extLst>
      <p:ext uri="{BB962C8B-B14F-4D97-AF65-F5344CB8AC3E}">
        <p14:creationId xmlns:p14="http://schemas.microsoft.com/office/powerpoint/2010/main" val="3213122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44</a:t>
            </a:fld>
            <a:endParaRPr lang="en-US" dirty="0"/>
          </a:p>
        </p:txBody>
      </p:sp>
      <p:pic>
        <p:nvPicPr>
          <p:cNvPr id="7" name="Picture 2" descr="Image result for implementation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334" y="998935"/>
            <a:ext cx="6439988" cy="462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3130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30204">
            <a:off x="1514913" y="-919119"/>
            <a:ext cx="5995766" cy="8490397"/>
          </a:xfrm>
          <a:prstGeom prst="rect">
            <a:avLst/>
          </a:prstGeom>
        </p:spPr>
      </p:pic>
      <p:sp>
        <p:nvSpPr>
          <p:cNvPr id="2" name="Slide Number Placeholder 1"/>
          <p:cNvSpPr>
            <a:spLocks noGrp="1"/>
          </p:cNvSpPr>
          <p:nvPr>
            <p:ph type="sldNum" sz="quarter" idx="12"/>
          </p:nvPr>
        </p:nvSpPr>
        <p:spPr/>
        <p:txBody>
          <a:bodyPr/>
          <a:lstStyle/>
          <a:p>
            <a:fld id="{1AD8E4E9-6FDD-45E3-9172-AF418D436367}" type="slidenum">
              <a:rPr lang="en-US" smtClean="0"/>
              <a:pPr/>
              <a:t>45</a:t>
            </a:fld>
            <a:endParaRPr lang="en-US" dirty="0"/>
          </a:p>
        </p:txBody>
      </p:sp>
      <p:sp>
        <p:nvSpPr>
          <p:cNvPr id="13" name="TextBox 12"/>
          <p:cNvSpPr txBox="1"/>
          <p:nvPr/>
        </p:nvSpPr>
        <p:spPr>
          <a:xfrm>
            <a:off x="6081705" y="3115351"/>
            <a:ext cx="3349863"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233A4B"/>
                </a:solidFill>
                <a:effectLst/>
                <a:uLnTx/>
                <a:uFillTx/>
                <a:latin typeface="Georgia" panose="02040502050405020303" pitchFamily="18" charset="0"/>
              </a:rPr>
              <a:t>Evaluation</a:t>
            </a:r>
          </a:p>
        </p:txBody>
      </p:sp>
      <p:sp>
        <p:nvSpPr>
          <p:cNvPr id="14" name="TextBox 13"/>
          <p:cNvSpPr txBox="1"/>
          <p:nvPr/>
        </p:nvSpPr>
        <p:spPr>
          <a:xfrm>
            <a:off x="3605693" y="4163387"/>
            <a:ext cx="3349863"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7DAF41"/>
                </a:solidFill>
                <a:effectLst/>
                <a:uLnTx/>
                <a:uFillTx/>
                <a:latin typeface="Georgia" panose="02040502050405020303" pitchFamily="18" charset="0"/>
              </a:rPr>
              <a:t>Monitoring</a:t>
            </a:r>
          </a:p>
        </p:txBody>
      </p:sp>
      <p:sp>
        <p:nvSpPr>
          <p:cNvPr id="15" name="TextBox 14"/>
          <p:cNvSpPr txBox="1"/>
          <p:nvPr/>
        </p:nvSpPr>
        <p:spPr>
          <a:xfrm>
            <a:off x="1517882" y="3115351"/>
            <a:ext cx="1556861" cy="430887"/>
          </a:xfrm>
          <a:prstGeom prst="rect">
            <a:avLst/>
          </a:prstGeom>
          <a:solidFill>
            <a:schemeClr val="bg1">
              <a:alpha val="82000"/>
            </a:schemeClr>
          </a:solidFill>
        </p:spPr>
        <p:txBody>
          <a:bodyPr wrap="square" lIns="0" tIns="0" r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B54850"/>
                </a:solidFill>
                <a:effectLst/>
                <a:uLnTx/>
                <a:uFillTx/>
                <a:latin typeface="Georgia" panose="02040502050405020303" pitchFamily="18" charset="0"/>
              </a:rPr>
              <a:t>Feedback</a:t>
            </a:r>
          </a:p>
        </p:txBody>
      </p:sp>
      <p:sp>
        <p:nvSpPr>
          <p:cNvPr id="16" name="TextBox 15"/>
          <p:cNvSpPr txBox="1"/>
          <p:nvPr/>
        </p:nvSpPr>
        <p:spPr>
          <a:xfrm>
            <a:off x="7486650" y="5456698"/>
            <a:ext cx="1433406" cy="369332"/>
          </a:xfrm>
          <a:prstGeom prst="rect">
            <a:avLst/>
          </a:prstGeom>
          <a:solidFill>
            <a:schemeClr val="bg1"/>
          </a:solidFill>
        </p:spPr>
        <p:txBody>
          <a:bodyPr wrap="none" rtlCol="0">
            <a:spAutoFit/>
          </a:bodyPr>
          <a:lstStyle/>
          <a:p>
            <a:r>
              <a:rPr lang="en-US" dirty="0" smtClean="0"/>
              <a:t>F</a:t>
            </a:r>
            <a:r>
              <a:rPr lang="en-US" dirty="0" smtClean="0">
                <a:latin typeface="Georgia" panose="02040502050405020303" pitchFamily="18" charset="0"/>
              </a:rPr>
              <a:t>ay Twersky</a:t>
            </a:r>
            <a:endParaRPr lang="en-US" dirty="0">
              <a:latin typeface="Georgia" panose="02040502050405020303" pitchFamily="18" charset="0"/>
            </a:endParaRPr>
          </a:p>
        </p:txBody>
      </p:sp>
    </p:spTree>
    <p:extLst>
      <p:ext uri="{BB962C8B-B14F-4D97-AF65-F5344CB8AC3E}">
        <p14:creationId xmlns:p14="http://schemas.microsoft.com/office/powerpoint/2010/main" val="14060100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46</a:t>
            </a:fld>
            <a:endParaRPr lang="en-US" dirty="0"/>
          </a:p>
        </p:txBody>
      </p:sp>
      <p:sp>
        <p:nvSpPr>
          <p:cNvPr id="4" name="TextBox 3"/>
          <p:cNvSpPr txBox="1"/>
          <p:nvPr/>
        </p:nvSpPr>
        <p:spPr>
          <a:xfrm>
            <a:off x="6730805" y="979889"/>
            <a:ext cx="3349863"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a:noFill/>
                </a:ln>
                <a:solidFill>
                  <a:srgbClr val="E5053A"/>
                </a:solidFill>
                <a:effectLst/>
                <a:uLnTx/>
                <a:uFillTx/>
                <a:latin typeface="Georgia" panose="02040502050405020303" pitchFamily="18" charset="0"/>
              </a:rPr>
              <a:t>Feedback</a:t>
            </a:r>
          </a:p>
        </p:txBody>
      </p:sp>
      <p:sp>
        <p:nvSpPr>
          <p:cNvPr id="5" name="TextBox 4"/>
          <p:cNvSpPr txBox="1"/>
          <p:nvPr/>
        </p:nvSpPr>
        <p:spPr>
          <a:xfrm>
            <a:off x="6772283" y="2518628"/>
            <a:ext cx="2469523" cy="923330"/>
          </a:xfrm>
          <a:prstGeom prst="rect">
            <a:avLst/>
          </a:prstGeom>
          <a:noFill/>
        </p:spPr>
        <p:txBody>
          <a:bodyPr wrap="square" lIns="0" tIns="0" rIns="0" bIns="0" rtlCol="0">
            <a:spAutoFit/>
          </a:bodyPr>
          <a:lstStyle/>
          <a:p>
            <a:pPr marL="0" marR="0" lvl="0" indent="0"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effectLst/>
                <a:uLnTx/>
                <a:uFillTx/>
                <a:latin typeface="Georgia" panose="02040502050405020303" pitchFamily="18" charset="0"/>
              </a:rPr>
              <a:t>Clients’ own perspectives and opinions </a:t>
            </a:r>
          </a:p>
        </p:txBody>
      </p:sp>
      <p:pic>
        <p:nvPicPr>
          <p:cNvPr id="6" name="Picture 5">
            <a:extLst>
              <a:ext uri="{FF2B5EF4-FFF2-40B4-BE49-F238E27FC236}">
                <a16:creationId xmlns:a16="http://schemas.microsoft.com/office/drawing/2014/main" xmlns="" id="{EDFAFB9D-DF87-4BB7-9E7E-D2A2D7EED811}"/>
              </a:ext>
            </a:extLst>
          </p:cNvPr>
          <p:cNvPicPr>
            <a:picLocks noChangeAspect="1"/>
          </p:cNvPicPr>
          <p:nvPr/>
        </p:nvPicPr>
        <p:blipFill>
          <a:blip r:embed="rId3"/>
          <a:stretch>
            <a:fillRect/>
          </a:stretch>
        </p:blipFill>
        <p:spPr>
          <a:xfrm>
            <a:off x="-2050024" y="25917"/>
            <a:ext cx="8455214" cy="6832083"/>
          </a:xfrm>
          <a:prstGeom prst="rect">
            <a:avLst/>
          </a:prstGeom>
        </p:spPr>
      </p:pic>
      <p:sp>
        <p:nvSpPr>
          <p:cNvPr id="8" name="TextBox 7"/>
          <p:cNvSpPr txBox="1"/>
          <p:nvPr/>
        </p:nvSpPr>
        <p:spPr>
          <a:xfrm>
            <a:off x="7499801" y="5737726"/>
            <a:ext cx="1465466" cy="369332"/>
          </a:xfrm>
          <a:prstGeom prst="rect">
            <a:avLst/>
          </a:prstGeom>
          <a:solidFill>
            <a:schemeClr val="bg1"/>
          </a:solidFill>
        </p:spPr>
        <p:txBody>
          <a:bodyPr wrap="none" rtlCol="0">
            <a:spAutoFit/>
          </a:bodyPr>
          <a:lstStyle/>
          <a:p>
            <a:r>
              <a:rPr lang="en-US" dirty="0" smtClean="0">
                <a:latin typeface="Georgia" panose="02040502050405020303" pitchFamily="18" charset="0"/>
              </a:rPr>
              <a:t>Fay Twersky</a:t>
            </a:r>
            <a:endParaRPr lang="en-US" dirty="0">
              <a:latin typeface="Georgia" panose="02040502050405020303" pitchFamily="18" charset="0"/>
            </a:endParaRPr>
          </a:p>
        </p:txBody>
      </p:sp>
    </p:spTree>
    <p:extLst>
      <p:ext uri="{BB962C8B-B14F-4D97-AF65-F5344CB8AC3E}">
        <p14:creationId xmlns:p14="http://schemas.microsoft.com/office/powerpoint/2010/main" val="1658357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E26C707-E69B-C345-A012-B87A2EB54BE2}"/>
              </a:ext>
            </a:extLst>
          </p:cNvPr>
          <p:cNvSpPr>
            <a:spLocks noGrp="1"/>
          </p:cNvSpPr>
          <p:nvPr>
            <p:ph type="title"/>
          </p:nvPr>
        </p:nvSpPr>
        <p:spPr>
          <a:xfrm>
            <a:off x="628650" y="215079"/>
            <a:ext cx="7886700" cy="988377"/>
          </a:xfrm>
        </p:spPr>
        <p:txBody>
          <a:bodyPr>
            <a:noAutofit/>
          </a:bodyPr>
          <a:lstStyle/>
          <a:p>
            <a:r>
              <a:rPr lang="en-US" sz="3600" dirty="0"/>
              <a:t>Measures &amp; Goals for Implementation (Monitoring) </a:t>
            </a:r>
            <a:endParaRPr lang="en-US" sz="3600" i="1" dirty="0"/>
          </a:p>
        </p:txBody>
      </p:sp>
      <p:sp>
        <p:nvSpPr>
          <p:cNvPr id="11" name="Shape 618">
            <a:extLst>
              <a:ext uri="{FF2B5EF4-FFF2-40B4-BE49-F238E27FC236}">
                <a16:creationId xmlns:a16="http://schemas.microsoft.com/office/drawing/2014/main" xmlns="" id="{88E03DBB-EC98-7C45-85AF-F654C3084BD5}"/>
              </a:ext>
            </a:extLst>
          </p:cNvPr>
          <p:cNvSpPr/>
          <p:nvPr/>
        </p:nvSpPr>
        <p:spPr>
          <a:xfrm rot="5400000">
            <a:off x="1358984" y="1533035"/>
            <a:ext cx="147296" cy="1333024"/>
          </a:xfrm>
          <a:custGeom>
            <a:avLst/>
            <a:gdLst/>
            <a:ahLst/>
            <a:cxnLst/>
            <a:rect l="0" t="0" r="0" b="0"/>
            <a:pathLst>
              <a:path w="120000" h="120000" extrusionOk="0">
                <a:moveTo>
                  <a:pt x="120000" y="120000"/>
                </a:moveTo>
                <a:cubicBezTo>
                  <a:pt x="86861" y="120000"/>
                  <a:pt x="60000" y="119538"/>
                  <a:pt x="60000" y="118966"/>
                </a:cubicBezTo>
                <a:lnTo>
                  <a:pt x="60000" y="61033"/>
                </a:lnTo>
                <a:cubicBezTo>
                  <a:pt x="60000" y="60461"/>
                  <a:pt x="33138" y="60000"/>
                  <a:pt x="0" y="60000"/>
                </a:cubicBezTo>
                <a:cubicBezTo>
                  <a:pt x="33138" y="60000"/>
                  <a:pt x="60000" y="59538"/>
                  <a:pt x="60000" y="58966"/>
                </a:cubicBezTo>
                <a:lnTo>
                  <a:pt x="60000" y="1033"/>
                </a:lnTo>
                <a:cubicBezTo>
                  <a:pt x="60000" y="461"/>
                  <a:pt x="86861" y="0"/>
                  <a:pt x="120000" y="0"/>
                </a:cubicBezTo>
              </a:path>
            </a:pathLst>
          </a:custGeom>
          <a:noFill/>
          <a:ln w="25400" cap="flat" cmpd="sng">
            <a:solidFill>
              <a:schemeClr val="accent1"/>
            </a:solidFill>
            <a:prstDash val="solid"/>
            <a:round/>
            <a:headEnd type="none" w="med" len="med"/>
            <a:tailEnd type="none" w="med" len="med"/>
          </a:ln>
          <a:effectLst>
            <a:outerShdw blurRad="38100" dist="23000" dir="5400000" rotWithShape="0">
              <a:srgbClr val="000000">
                <a:alpha val="34901"/>
              </a:srgbClr>
            </a:outerShdw>
          </a:effectLst>
        </p:spPr>
        <p:txBody>
          <a:bodyPr lIns="45700" tIns="45700" rIns="45700" bIns="45700" anchor="t" anchorCtr="0">
            <a:noAutofit/>
          </a:bodyPr>
          <a:lstStyle/>
          <a:p>
            <a:pPr marL="0" marR="0" lvl="0" indent="0" algn="l" rtl="0">
              <a:spcBef>
                <a:spcPts val="0"/>
              </a:spcBef>
              <a:spcAft>
                <a:spcPts val="0"/>
              </a:spcAft>
              <a:buNone/>
            </a:pPr>
            <a:endParaRPr sz="1800">
              <a:latin typeface="Arial"/>
              <a:ea typeface="Arial"/>
              <a:cs typeface="Arial"/>
              <a:sym typeface="Arial"/>
            </a:endParaRPr>
          </a:p>
        </p:txBody>
      </p:sp>
      <p:sp>
        <p:nvSpPr>
          <p:cNvPr id="16" name="Shape 612">
            <a:extLst>
              <a:ext uri="{FF2B5EF4-FFF2-40B4-BE49-F238E27FC236}">
                <a16:creationId xmlns:a16="http://schemas.microsoft.com/office/drawing/2014/main" xmlns="" id="{5EEA1D97-50BE-D147-A43F-B9243EEF2609}"/>
              </a:ext>
            </a:extLst>
          </p:cNvPr>
          <p:cNvSpPr/>
          <p:nvPr/>
        </p:nvSpPr>
        <p:spPr>
          <a:xfrm>
            <a:off x="716691" y="1399376"/>
            <a:ext cx="1941554" cy="489479"/>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US" sz="1200" b="1" dirty="0">
                <a:latin typeface="Georgia" panose="02040502050405020303" pitchFamily="18" charset="0"/>
                <a:ea typeface="Calibri"/>
                <a:cs typeface="Calibri"/>
                <a:sym typeface="Calibri"/>
              </a:rPr>
              <a:t>ACTIVITIES</a:t>
            </a:r>
          </a:p>
          <a:p>
            <a:pPr marL="0" marR="0" lvl="0" indent="0" algn="l" rtl="0">
              <a:spcBef>
                <a:spcPts val="0"/>
              </a:spcBef>
              <a:spcAft>
                <a:spcPts val="0"/>
              </a:spcAft>
              <a:buSzPct val="25000"/>
              <a:buNone/>
            </a:pPr>
            <a:r>
              <a:rPr lang="en-US" sz="1200" dirty="0">
                <a:latin typeface="Georgia" panose="02040502050405020303" pitchFamily="18" charset="0"/>
                <a:ea typeface="Calibri"/>
                <a:cs typeface="Calibri"/>
                <a:sym typeface="Calibri"/>
              </a:rPr>
              <a:t>What the organization does</a:t>
            </a:r>
          </a:p>
        </p:txBody>
      </p:sp>
      <p:sp>
        <p:nvSpPr>
          <p:cNvPr id="17" name="Shape 612">
            <a:extLst>
              <a:ext uri="{FF2B5EF4-FFF2-40B4-BE49-F238E27FC236}">
                <a16:creationId xmlns:a16="http://schemas.microsoft.com/office/drawing/2014/main" xmlns="" id="{3E7D000C-C3C4-2E4F-971E-9B344673C93E}"/>
              </a:ext>
            </a:extLst>
          </p:cNvPr>
          <p:cNvSpPr/>
          <p:nvPr/>
        </p:nvSpPr>
        <p:spPr>
          <a:xfrm>
            <a:off x="2843530" y="1365364"/>
            <a:ext cx="1941554" cy="677103"/>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US" sz="1200" b="1" dirty="0">
                <a:latin typeface="Georgia" panose="02040502050405020303" pitchFamily="18" charset="0"/>
                <a:ea typeface="Calibri"/>
                <a:cs typeface="Calibri"/>
                <a:sym typeface="Calibri"/>
              </a:rPr>
              <a:t>OUTPUTS/DELIVERABLES</a:t>
            </a:r>
          </a:p>
          <a:p>
            <a:pPr marL="0" marR="0" lvl="0" indent="0" algn="l" rtl="0">
              <a:spcBef>
                <a:spcPts val="0"/>
              </a:spcBef>
              <a:spcAft>
                <a:spcPts val="0"/>
              </a:spcAft>
              <a:buSzPct val="25000"/>
              <a:buNone/>
            </a:pPr>
            <a:r>
              <a:rPr lang="en-US" sz="1200" dirty="0" smtClean="0">
                <a:latin typeface="Georgia" panose="02040502050405020303" pitchFamily="18" charset="0"/>
                <a:ea typeface="Calibri"/>
                <a:cs typeface="Calibri"/>
                <a:sym typeface="Calibri"/>
              </a:rPr>
              <a:t>E.g., </a:t>
            </a:r>
            <a:r>
              <a:rPr lang="en-US" sz="1200" dirty="0">
                <a:latin typeface="Georgia" panose="02040502050405020303" pitchFamily="18" charset="0"/>
                <a:ea typeface="Calibri"/>
                <a:cs typeface="Calibri"/>
                <a:sym typeface="Calibri"/>
              </a:rPr>
              <a:t>Services provided</a:t>
            </a:r>
          </a:p>
        </p:txBody>
      </p:sp>
      <p:sp>
        <p:nvSpPr>
          <p:cNvPr id="18" name="Shape 612">
            <a:extLst>
              <a:ext uri="{FF2B5EF4-FFF2-40B4-BE49-F238E27FC236}">
                <a16:creationId xmlns:a16="http://schemas.microsoft.com/office/drawing/2014/main" xmlns="" id="{CE94C69C-76C6-B044-9D93-198E8FE0845E}"/>
              </a:ext>
            </a:extLst>
          </p:cNvPr>
          <p:cNvSpPr/>
          <p:nvPr/>
        </p:nvSpPr>
        <p:spPr>
          <a:xfrm>
            <a:off x="4904721" y="1326105"/>
            <a:ext cx="1941554" cy="773684"/>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US" sz="1200" b="1" dirty="0">
                <a:latin typeface="Georgia" panose="02040502050405020303" pitchFamily="18" charset="0"/>
                <a:ea typeface="Calibri"/>
                <a:cs typeface="Calibri"/>
                <a:sym typeface="Calibri"/>
              </a:rPr>
              <a:t>INTERMEDIATE OUTCOMES</a:t>
            </a:r>
          </a:p>
          <a:p>
            <a:pPr marL="0" marR="0" lvl="0" indent="0" algn="l" rtl="0">
              <a:spcBef>
                <a:spcPts val="0"/>
              </a:spcBef>
              <a:spcAft>
                <a:spcPts val="0"/>
              </a:spcAft>
              <a:buSzPct val="25000"/>
              <a:buNone/>
            </a:pPr>
            <a:r>
              <a:rPr lang="en-US" sz="1200" dirty="0">
                <a:latin typeface="Georgia" panose="02040502050405020303" pitchFamily="18" charset="0"/>
                <a:ea typeface="Calibri"/>
                <a:cs typeface="Calibri"/>
                <a:sym typeface="Calibri"/>
              </a:rPr>
              <a:t>Major actions taken by beneficiaries (or others)</a:t>
            </a:r>
          </a:p>
        </p:txBody>
      </p:sp>
      <p:sp>
        <p:nvSpPr>
          <p:cNvPr id="19" name="Shape 612">
            <a:extLst>
              <a:ext uri="{FF2B5EF4-FFF2-40B4-BE49-F238E27FC236}">
                <a16:creationId xmlns:a16="http://schemas.microsoft.com/office/drawing/2014/main" xmlns="" id="{292DC4AB-C7B2-9349-9FFD-50FAFC005C20}"/>
              </a:ext>
            </a:extLst>
          </p:cNvPr>
          <p:cNvSpPr/>
          <p:nvPr/>
        </p:nvSpPr>
        <p:spPr>
          <a:xfrm>
            <a:off x="6965912" y="1363948"/>
            <a:ext cx="1219610" cy="489479"/>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US" sz="1200" b="1" dirty="0">
                <a:latin typeface="Georgia" panose="02040502050405020303" pitchFamily="18" charset="0"/>
                <a:ea typeface="Calibri"/>
                <a:cs typeface="Calibri"/>
                <a:sym typeface="Calibri"/>
              </a:rPr>
              <a:t>ULTIMATE OUTCOMES</a:t>
            </a:r>
            <a:endParaRPr lang="en-US" sz="1200" dirty="0">
              <a:latin typeface="Georgia" panose="02040502050405020303" pitchFamily="18" charset="0"/>
              <a:ea typeface="Calibri"/>
              <a:cs typeface="Calibri"/>
              <a:sym typeface="Calibri"/>
            </a:endParaRPr>
          </a:p>
        </p:txBody>
      </p:sp>
      <p:sp>
        <p:nvSpPr>
          <p:cNvPr id="2" name="Slide Number Placeholder 1"/>
          <p:cNvSpPr>
            <a:spLocks noGrp="1"/>
          </p:cNvSpPr>
          <p:nvPr>
            <p:ph type="sldNum" sz="quarter" idx="12"/>
          </p:nvPr>
        </p:nvSpPr>
        <p:spPr>
          <a:xfrm>
            <a:off x="6455724" y="6419385"/>
            <a:ext cx="2057400" cy="365125"/>
          </a:xfrm>
        </p:spPr>
        <p:txBody>
          <a:bodyPr/>
          <a:lstStyle/>
          <a:p>
            <a:fld id="{1AD8E4E9-6FDD-45E3-9172-AF418D436367}" type="slidenum">
              <a:rPr lang="en-US" smtClean="0"/>
              <a:pPr/>
              <a:t>47</a:t>
            </a:fld>
            <a:endParaRPr lang="en-US" dirty="0"/>
          </a:p>
        </p:txBody>
      </p:sp>
      <p:sp>
        <p:nvSpPr>
          <p:cNvPr id="20" name="Shape 618">
            <a:extLst>
              <a:ext uri="{FF2B5EF4-FFF2-40B4-BE49-F238E27FC236}">
                <a16:creationId xmlns:a16="http://schemas.microsoft.com/office/drawing/2014/main" xmlns="" id="{88E03DBB-EC98-7C45-85AF-F654C3084BD5}"/>
              </a:ext>
            </a:extLst>
          </p:cNvPr>
          <p:cNvSpPr/>
          <p:nvPr/>
        </p:nvSpPr>
        <p:spPr>
          <a:xfrm rot="5400000">
            <a:off x="3436394" y="1539953"/>
            <a:ext cx="147296" cy="1333024"/>
          </a:xfrm>
          <a:custGeom>
            <a:avLst/>
            <a:gdLst/>
            <a:ahLst/>
            <a:cxnLst/>
            <a:rect l="0" t="0" r="0" b="0"/>
            <a:pathLst>
              <a:path w="120000" h="120000" extrusionOk="0">
                <a:moveTo>
                  <a:pt x="120000" y="120000"/>
                </a:moveTo>
                <a:cubicBezTo>
                  <a:pt x="86861" y="120000"/>
                  <a:pt x="60000" y="119538"/>
                  <a:pt x="60000" y="118966"/>
                </a:cubicBezTo>
                <a:lnTo>
                  <a:pt x="60000" y="61033"/>
                </a:lnTo>
                <a:cubicBezTo>
                  <a:pt x="60000" y="60461"/>
                  <a:pt x="33138" y="60000"/>
                  <a:pt x="0" y="60000"/>
                </a:cubicBezTo>
                <a:cubicBezTo>
                  <a:pt x="33138" y="60000"/>
                  <a:pt x="60000" y="59538"/>
                  <a:pt x="60000" y="58966"/>
                </a:cubicBezTo>
                <a:lnTo>
                  <a:pt x="60000" y="1033"/>
                </a:lnTo>
                <a:cubicBezTo>
                  <a:pt x="60000" y="461"/>
                  <a:pt x="86861" y="0"/>
                  <a:pt x="120000" y="0"/>
                </a:cubicBezTo>
              </a:path>
            </a:pathLst>
          </a:custGeom>
          <a:noFill/>
          <a:ln w="25400" cap="flat" cmpd="sng">
            <a:solidFill>
              <a:schemeClr val="accent1"/>
            </a:solidFill>
            <a:prstDash val="solid"/>
            <a:round/>
            <a:headEnd type="none" w="med" len="med"/>
            <a:tailEnd type="none" w="med" len="med"/>
          </a:ln>
          <a:effectLst>
            <a:outerShdw blurRad="38100" dist="23000" dir="5400000" rotWithShape="0">
              <a:srgbClr val="000000">
                <a:alpha val="34901"/>
              </a:srgbClr>
            </a:outerShdw>
          </a:effectLst>
        </p:spPr>
        <p:txBody>
          <a:bodyPr lIns="45700" tIns="45700" rIns="45700" bIns="45700" anchor="t" anchorCtr="0">
            <a:noAutofit/>
          </a:bodyPr>
          <a:lstStyle/>
          <a:p>
            <a:pPr marL="0" marR="0" lvl="0" indent="0" algn="l" rtl="0">
              <a:spcBef>
                <a:spcPts val="0"/>
              </a:spcBef>
              <a:spcAft>
                <a:spcPts val="0"/>
              </a:spcAft>
              <a:buNone/>
            </a:pPr>
            <a:endParaRPr sz="1800">
              <a:latin typeface="Arial"/>
              <a:ea typeface="Arial"/>
              <a:cs typeface="Arial"/>
              <a:sym typeface="Arial"/>
            </a:endParaRPr>
          </a:p>
        </p:txBody>
      </p:sp>
      <p:sp>
        <p:nvSpPr>
          <p:cNvPr id="21" name="Shape 618">
            <a:extLst>
              <a:ext uri="{FF2B5EF4-FFF2-40B4-BE49-F238E27FC236}">
                <a16:creationId xmlns:a16="http://schemas.microsoft.com/office/drawing/2014/main" xmlns="" id="{88E03DBB-EC98-7C45-85AF-F654C3084BD5}"/>
              </a:ext>
            </a:extLst>
          </p:cNvPr>
          <p:cNvSpPr/>
          <p:nvPr/>
        </p:nvSpPr>
        <p:spPr>
          <a:xfrm rot="5400000">
            <a:off x="5497585" y="1546633"/>
            <a:ext cx="147296" cy="1333024"/>
          </a:xfrm>
          <a:custGeom>
            <a:avLst/>
            <a:gdLst/>
            <a:ahLst/>
            <a:cxnLst/>
            <a:rect l="0" t="0" r="0" b="0"/>
            <a:pathLst>
              <a:path w="120000" h="120000" extrusionOk="0">
                <a:moveTo>
                  <a:pt x="120000" y="120000"/>
                </a:moveTo>
                <a:cubicBezTo>
                  <a:pt x="86861" y="120000"/>
                  <a:pt x="60000" y="119538"/>
                  <a:pt x="60000" y="118966"/>
                </a:cubicBezTo>
                <a:lnTo>
                  <a:pt x="60000" y="61033"/>
                </a:lnTo>
                <a:cubicBezTo>
                  <a:pt x="60000" y="60461"/>
                  <a:pt x="33138" y="60000"/>
                  <a:pt x="0" y="60000"/>
                </a:cubicBezTo>
                <a:cubicBezTo>
                  <a:pt x="33138" y="60000"/>
                  <a:pt x="60000" y="59538"/>
                  <a:pt x="60000" y="58966"/>
                </a:cubicBezTo>
                <a:lnTo>
                  <a:pt x="60000" y="1033"/>
                </a:lnTo>
                <a:cubicBezTo>
                  <a:pt x="60000" y="461"/>
                  <a:pt x="86861" y="0"/>
                  <a:pt x="120000" y="0"/>
                </a:cubicBezTo>
              </a:path>
            </a:pathLst>
          </a:custGeom>
          <a:noFill/>
          <a:ln w="25400" cap="flat" cmpd="sng">
            <a:solidFill>
              <a:schemeClr val="accent1"/>
            </a:solidFill>
            <a:prstDash val="solid"/>
            <a:round/>
            <a:headEnd type="none" w="med" len="med"/>
            <a:tailEnd type="none" w="med" len="med"/>
          </a:ln>
          <a:effectLst>
            <a:outerShdw blurRad="38100" dist="23000" dir="5400000" rotWithShape="0">
              <a:srgbClr val="000000">
                <a:alpha val="34901"/>
              </a:srgbClr>
            </a:outerShdw>
          </a:effectLst>
        </p:spPr>
        <p:txBody>
          <a:bodyPr lIns="45700" tIns="45700" rIns="45700" bIns="45700" anchor="t" anchorCtr="0">
            <a:noAutofit/>
          </a:bodyPr>
          <a:lstStyle/>
          <a:p>
            <a:pPr marL="0" marR="0" lvl="0" indent="0" algn="l" rtl="0">
              <a:spcBef>
                <a:spcPts val="0"/>
              </a:spcBef>
              <a:spcAft>
                <a:spcPts val="0"/>
              </a:spcAft>
              <a:buNone/>
            </a:pPr>
            <a:endParaRPr sz="1800">
              <a:latin typeface="Arial"/>
              <a:ea typeface="Arial"/>
              <a:cs typeface="Arial"/>
              <a:sym typeface="Arial"/>
            </a:endParaRPr>
          </a:p>
        </p:txBody>
      </p:sp>
      <p:sp>
        <p:nvSpPr>
          <p:cNvPr id="22" name="Shape 618">
            <a:extLst>
              <a:ext uri="{FF2B5EF4-FFF2-40B4-BE49-F238E27FC236}">
                <a16:creationId xmlns:a16="http://schemas.microsoft.com/office/drawing/2014/main" xmlns="" id="{88E03DBB-EC98-7C45-85AF-F654C3084BD5}"/>
              </a:ext>
            </a:extLst>
          </p:cNvPr>
          <p:cNvSpPr/>
          <p:nvPr/>
        </p:nvSpPr>
        <p:spPr>
          <a:xfrm rot="5400000">
            <a:off x="7558776" y="1546633"/>
            <a:ext cx="147296" cy="1333024"/>
          </a:xfrm>
          <a:custGeom>
            <a:avLst/>
            <a:gdLst/>
            <a:ahLst/>
            <a:cxnLst/>
            <a:rect l="0" t="0" r="0" b="0"/>
            <a:pathLst>
              <a:path w="120000" h="120000" extrusionOk="0">
                <a:moveTo>
                  <a:pt x="120000" y="120000"/>
                </a:moveTo>
                <a:cubicBezTo>
                  <a:pt x="86861" y="120000"/>
                  <a:pt x="60000" y="119538"/>
                  <a:pt x="60000" y="118966"/>
                </a:cubicBezTo>
                <a:lnTo>
                  <a:pt x="60000" y="61033"/>
                </a:lnTo>
                <a:cubicBezTo>
                  <a:pt x="60000" y="60461"/>
                  <a:pt x="33138" y="60000"/>
                  <a:pt x="0" y="60000"/>
                </a:cubicBezTo>
                <a:cubicBezTo>
                  <a:pt x="33138" y="60000"/>
                  <a:pt x="60000" y="59538"/>
                  <a:pt x="60000" y="58966"/>
                </a:cubicBezTo>
                <a:lnTo>
                  <a:pt x="60000" y="1033"/>
                </a:lnTo>
                <a:cubicBezTo>
                  <a:pt x="60000" y="461"/>
                  <a:pt x="86861" y="0"/>
                  <a:pt x="120000" y="0"/>
                </a:cubicBezTo>
              </a:path>
            </a:pathLst>
          </a:custGeom>
          <a:noFill/>
          <a:ln w="25400" cap="flat" cmpd="sng">
            <a:solidFill>
              <a:schemeClr val="accent1"/>
            </a:solidFill>
            <a:prstDash val="solid"/>
            <a:round/>
            <a:headEnd type="none" w="med" len="med"/>
            <a:tailEnd type="none" w="med" len="med"/>
          </a:ln>
          <a:effectLst>
            <a:outerShdw blurRad="38100" dist="23000" dir="5400000" rotWithShape="0">
              <a:srgbClr val="000000">
                <a:alpha val="34901"/>
              </a:srgbClr>
            </a:outerShdw>
          </a:effectLst>
        </p:spPr>
        <p:txBody>
          <a:bodyPr lIns="45700" tIns="45700" rIns="45700" bIns="45700" anchor="t" anchorCtr="0">
            <a:noAutofit/>
          </a:bodyPr>
          <a:lstStyle/>
          <a:p>
            <a:pPr marL="0" marR="0" lvl="0" indent="0" algn="l" rtl="0">
              <a:spcBef>
                <a:spcPts val="0"/>
              </a:spcBef>
              <a:spcAft>
                <a:spcPts val="0"/>
              </a:spcAft>
              <a:buNone/>
            </a:pPr>
            <a:endParaRPr sz="1800">
              <a:latin typeface="Arial"/>
              <a:ea typeface="Arial"/>
              <a:cs typeface="Arial"/>
              <a:sym typeface="Arial"/>
            </a:endParaRPr>
          </a:p>
        </p:txBody>
      </p:sp>
      <p:sp>
        <p:nvSpPr>
          <p:cNvPr id="4" name="Rounded Rectangle 3"/>
          <p:cNvSpPr/>
          <p:nvPr/>
        </p:nvSpPr>
        <p:spPr>
          <a:xfrm>
            <a:off x="573568" y="2406023"/>
            <a:ext cx="1718128" cy="200894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Georgia" panose="02040502050405020303" pitchFamily="18" charset="0"/>
              </a:rPr>
              <a:t>Purchase or rent housing</a:t>
            </a:r>
          </a:p>
          <a:p>
            <a:endParaRPr lang="en-US" sz="800" dirty="0" smtClean="0">
              <a:solidFill>
                <a:schemeClr val="tx1"/>
              </a:solidFill>
              <a:latin typeface="Georgia" panose="02040502050405020303" pitchFamily="18" charset="0"/>
            </a:endParaRPr>
          </a:p>
          <a:p>
            <a:r>
              <a:rPr lang="en-US" sz="1400" dirty="0" smtClean="0">
                <a:solidFill>
                  <a:schemeClr val="tx1"/>
                </a:solidFill>
                <a:latin typeface="Georgia" panose="02040502050405020303" pitchFamily="18" charset="0"/>
              </a:rPr>
              <a:t>Recruit and train staff</a:t>
            </a:r>
          </a:p>
          <a:p>
            <a:endParaRPr lang="en-US" sz="800" dirty="0" smtClean="0">
              <a:solidFill>
                <a:schemeClr val="tx1"/>
              </a:solidFill>
              <a:latin typeface="Georgia" panose="02040502050405020303" pitchFamily="18" charset="0"/>
            </a:endParaRPr>
          </a:p>
          <a:p>
            <a:r>
              <a:rPr lang="en-US" sz="1400" dirty="0" smtClean="0">
                <a:solidFill>
                  <a:schemeClr val="tx1"/>
                </a:solidFill>
                <a:latin typeface="Georgia" panose="02040502050405020303" pitchFamily="18" charset="0"/>
              </a:rPr>
              <a:t>Recruit chronically homeless people for project</a:t>
            </a:r>
            <a:endParaRPr lang="en-US" sz="1400" dirty="0">
              <a:solidFill>
                <a:schemeClr val="tx1"/>
              </a:solidFill>
              <a:latin typeface="Georgia" panose="02040502050405020303" pitchFamily="18" charset="0"/>
            </a:endParaRPr>
          </a:p>
        </p:txBody>
      </p:sp>
      <p:sp>
        <p:nvSpPr>
          <p:cNvPr id="23" name="Rounded Rectangle 22"/>
          <p:cNvSpPr/>
          <p:nvPr/>
        </p:nvSpPr>
        <p:spPr>
          <a:xfrm>
            <a:off x="2731414" y="2410571"/>
            <a:ext cx="1705416" cy="20076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Georgia" panose="02040502050405020303" pitchFamily="18" charset="0"/>
              </a:rPr>
              <a:t>Make housing available</a:t>
            </a:r>
          </a:p>
          <a:p>
            <a:endParaRPr lang="en-US" sz="800" dirty="0">
              <a:solidFill>
                <a:schemeClr val="tx1"/>
              </a:solidFill>
              <a:latin typeface="Georgia" panose="02040502050405020303" pitchFamily="18" charset="0"/>
            </a:endParaRPr>
          </a:p>
          <a:p>
            <a:r>
              <a:rPr lang="en-US" sz="1400" dirty="0" smtClean="0">
                <a:solidFill>
                  <a:schemeClr val="tx1"/>
                </a:solidFill>
                <a:latin typeface="Georgia" panose="02040502050405020303" pitchFamily="18" charset="0"/>
              </a:rPr>
              <a:t>Provide physical health, mental health, drug addiction, employment counseling</a:t>
            </a:r>
            <a:endParaRPr lang="en-US" sz="1400" dirty="0">
              <a:solidFill>
                <a:schemeClr val="tx1"/>
              </a:solidFill>
              <a:latin typeface="Georgia" panose="02040502050405020303" pitchFamily="18" charset="0"/>
            </a:endParaRPr>
          </a:p>
        </p:txBody>
      </p:sp>
      <p:sp>
        <p:nvSpPr>
          <p:cNvPr id="24" name="Rounded Rectangle 23"/>
          <p:cNvSpPr/>
          <p:nvPr/>
        </p:nvSpPr>
        <p:spPr>
          <a:xfrm>
            <a:off x="4847786" y="2427800"/>
            <a:ext cx="1688187" cy="20570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Georgia" panose="02040502050405020303" pitchFamily="18" charset="0"/>
              </a:rPr>
              <a:t>Previously homeless people live in the housing</a:t>
            </a:r>
          </a:p>
          <a:p>
            <a:endParaRPr lang="en-US" sz="800" dirty="0">
              <a:solidFill>
                <a:schemeClr val="tx1"/>
              </a:solidFill>
              <a:latin typeface="Georgia" panose="02040502050405020303" pitchFamily="18" charset="0"/>
            </a:endParaRPr>
          </a:p>
          <a:p>
            <a:r>
              <a:rPr lang="en-US" sz="1400" dirty="0" smtClean="0">
                <a:solidFill>
                  <a:schemeClr val="tx1"/>
                </a:solidFill>
                <a:latin typeface="Georgia" panose="02040502050405020303" pitchFamily="18" charset="0"/>
              </a:rPr>
              <a:t>They participate in programs and receive treatment as necessary</a:t>
            </a:r>
            <a:endParaRPr lang="en-US" sz="1400" dirty="0">
              <a:solidFill>
                <a:schemeClr val="tx1"/>
              </a:solidFill>
              <a:latin typeface="Georgia" panose="02040502050405020303" pitchFamily="18" charset="0"/>
            </a:endParaRPr>
          </a:p>
        </p:txBody>
      </p:sp>
      <p:sp>
        <p:nvSpPr>
          <p:cNvPr id="25" name="Rounded Rectangle 24"/>
          <p:cNvSpPr/>
          <p:nvPr/>
        </p:nvSpPr>
        <p:spPr>
          <a:xfrm>
            <a:off x="6932350" y="2406308"/>
            <a:ext cx="1470244" cy="21024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latin typeface="Georgia" panose="02040502050405020303" pitchFamily="18" charset="0"/>
              </a:rPr>
              <a:t>Previously homeless people in stable housing</a:t>
            </a:r>
            <a:endParaRPr lang="en-US" sz="1400" dirty="0">
              <a:solidFill>
                <a:schemeClr val="tx1"/>
              </a:solidFill>
              <a:latin typeface="Georgia" panose="02040502050405020303" pitchFamily="18" charset="0"/>
            </a:endParaRPr>
          </a:p>
        </p:txBody>
      </p:sp>
      <p:sp>
        <p:nvSpPr>
          <p:cNvPr id="6" name="Right Arrow 5"/>
          <p:cNvSpPr/>
          <p:nvPr/>
        </p:nvSpPr>
        <p:spPr>
          <a:xfrm>
            <a:off x="2333170" y="3168847"/>
            <a:ext cx="366549" cy="331480"/>
          </a:xfrm>
          <a:prstGeom prst="rightArrow">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4480705" y="3158340"/>
            <a:ext cx="366549" cy="331480"/>
          </a:xfrm>
          <a:prstGeom prst="rightArrow">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6567559" y="3163817"/>
            <a:ext cx="366549" cy="331480"/>
          </a:xfrm>
          <a:prstGeom prst="rightArrow">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6119" y="4553847"/>
            <a:ext cx="1388683" cy="146528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Georgia" panose="02040502050405020303" pitchFamily="18" charset="0"/>
              </a:rPr>
              <a:t>Measures</a:t>
            </a:r>
            <a:endParaRPr lang="en-US" sz="1400" dirty="0">
              <a:solidFill>
                <a:schemeClr val="tx1"/>
              </a:solidFill>
              <a:latin typeface="Georgia" panose="02040502050405020303" pitchFamily="18" charset="0"/>
            </a:endParaRPr>
          </a:p>
        </p:txBody>
      </p:sp>
      <p:sp>
        <p:nvSpPr>
          <p:cNvPr id="28" name="Oval 27"/>
          <p:cNvSpPr/>
          <p:nvPr/>
        </p:nvSpPr>
        <p:spPr>
          <a:xfrm>
            <a:off x="2843530" y="4544915"/>
            <a:ext cx="1455588" cy="147422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Georgia" panose="02040502050405020303" pitchFamily="18" charset="0"/>
              </a:rPr>
              <a:t>E.g., How many units available?</a:t>
            </a:r>
            <a:endParaRPr lang="en-US" sz="1400" dirty="0">
              <a:solidFill>
                <a:schemeClr val="tx1"/>
              </a:solidFill>
              <a:latin typeface="Georgia" panose="02040502050405020303" pitchFamily="18" charset="0"/>
            </a:endParaRPr>
          </a:p>
        </p:txBody>
      </p:sp>
      <p:sp>
        <p:nvSpPr>
          <p:cNvPr id="29" name="Oval 28"/>
          <p:cNvSpPr/>
          <p:nvPr/>
        </p:nvSpPr>
        <p:spPr>
          <a:xfrm>
            <a:off x="5000136" y="4561076"/>
            <a:ext cx="1455588" cy="145806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Georgia" panose="02040502050405020303" pitchFamily="18" charset="0"/>
              </a:rPr>
              <a:t>E.g., How many people move in and accept services?</a:t>
            </a:r>
            <a:endParaRPr lang="en-US" sz="1400" dirty="0">
              <a:solidFill>
                <a:schemeClr val="tx1"/>
              </a:solidFill>
              <a:latin typeface="Georgia" panose="02040502050405020303" pitchFamily="18" charset="0"/>
            </a:endParaRPr>
          </a:p>
        </p:txBody>
      </p:sp>
      <p:sp>
        <p:nvSpPr>
          <p:cNvPr id="30" name="Oval 29"/>
          <p:cNvSpPr/>
          <p:nvPr/>
        </p:nvSpPr>
        <p:spPr>
          <a:xfrm>
            <a:off x="7061327" y="4547246"/>
            <a:ext cx="1451797" cy="147189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Georgia" panose="02040502050405020303" pitchFamily="18" charset="0"/>
              </a:rPr>
              <a:t>E.g., How many people become stable residents?</a:t>
            </a:r>
            <a:endParaRPr lang="en-US" sz="1400" dirty="0">
              <a:solidFill>
                <a:schemeClr val="tx1"/>
              </a:solidFill>
              <a:latin typeface="Georgia" panose="02040502050405020303" pitchFamily="18" charset="0"/>
            </a:endParaRPr>
          </a:p>
        </p:txBody>
      </p:sp>
      <p:sp>
        <p:nvSpPr>
          <p:cNvPr id="31" name="Pentagon 30"/>
          <p:cNvSpPr/>
          <p:nvPr/>
        </p:nvSpPr>
        <p:spPr>
          <a:xfrm>
            <a:off x="628650" y="6038909"/>
            <a:ext cx="1976129" cy="546705"/>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Georgia" panose="02040502050405020303" pitchFamily="18" charset="0"/>
              </a:rPr>
              <a:t>GOALS</a:t>
            </a:r>
            <a:endParaRPr lang="en-US" dirty="0">
              <a:latin typeface="Georgia" panose="02040502050405020303" pitchFamily="18" charset="0"/>
            </a:endParaRPr>
          </a:p>
        </p:txBody>
      </p:sp>
      <p:sp>
        <p:nvSpPr>
          <p:cNvPr id="32" name="Pentagon 31"/>
          <p:cNvSpPr/>
          <p:nvPr/>
        </p:nvSpPr>
        <p:spPr>
          <a:xfrm>
            <a:off x="2653177" y="6038909"/>
            <a:ext cx="1973631" cy="546705"/>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Georgia" panose="02040502050405020303" pitchFamily="18" charset="0"/>
              </a:rPr>
              <a:t>100 units</a:t>
            </a:r>
            <a:endParaRPr lang="en-US" dirty="0">
              <a:latin typeface="Georgia" panose="02040502050405020303" pitchFamily="18" charset="0"/>
            </a:endParaRPr>
          </a:p>
        </p:txBody>
      </p:sp>
      <p:sp>
        <p:nvSpPr>
          <p:cNvPr id="33" name="Pentagon 32"/>
          <p:cNvSpPr/>
          <p:nvPr/>
        </p:nvSpPr>
        <p:spPr>
          <a:xfrm>
            <a:off x="4675206" y="6054813"/>
            <a:ext cx="1963103" cy="546705"/>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Georgia" panose="02040502050405020303" pitchFamily="18" charset="0"/>
              </a:rPr>
              <a:t>100 people</a:t>
            </a:r>
            <a:endParaRPr lang="en-US" dirty="0">
              <a:latin typeface="Georgia" panose="02040502050405020303" pitchFamily="18" charset="0"/>
            </a:endParaRPr>
          </a:p>
        </p:txBody>
      </p:sp>
      <p:sp>
        <p:nvSpPr>
          <p:cNvPr id="34" name="Pentagon 33"/>
          <p:cNvSpPr/>
          <p:nvPr/>
        </p:nvSpPr>
        <p:spPr>
          <a:xfrm>
            <a:off x="6686707" y="6054812"/>
            <a:ext cx="1778019" cy="546705"/>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Georgia" panose="02040502050405020303" pitchFamily="18" charset="0"/>
              </a:rPr>
              <a:t>70% in 2 years</a:t>
            </a:r>
            <a:endParaRPr lang="en-US" dirty="0">
              <a:latin typeface="Georgia" panose="02040502050405020303" pitchFamily="18" charset="0"/>
            </a:endParaRPr>
          </a:p>
        </p:txBody>
      </p:sp>
    </p:spTree>
    <p:extLst>
      <p:ext uri="{BB962C8B-B14F-4D97-AF65-F5344CB8AC3E}">
        <p14:creationId xmlns:p14="http://schemas.microsoft.com/office/powerpoint/2010/main" val="308999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8" grpId="0"/>
      <p:bldP spid="19" grpId="0"/>
      <p:bldP spid="20" grpId="0" animBg="1"/>
      <p:bldP spid="21" grpId="0" animBg="1"/>
      <p:bldP spid="22" grpId="0" animBg="1"/>
      <p:bldP spid="4" grpId="0" animBg="1"/>
      <p:bldP spid="23" grpId="0" animBg="1"/>
      <p:bldP spid="24" grpId="0" animBg="1"/>
      <p:bldP spid="25" grpId="0" animBg="1"/>
      <p:bldP spid="6" grpId="0" animBg="1"/>
      <p:bldP spid="26" grpId="0" animBg="1"/>
      <p:bldP spid="27" grpId="0" animBg="1"/>
      <p:bldP spid="8" grpId="0" animBg="1"/>
      <p:bldP spid="28" grpId="0" animBg="1"/>
      <p:bldP spid="29" grpId="0" animBg="1"/>
      <p:bldP spid="30" grpId="0" animBg="1"/>
      <p:bldP spid="31"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E26C707-E69B-C345-A012-B87A2EB54BE2}"/>
              </a:ext>
            </a:extLst>
          </p:cNvPr>
          <p:cNvSpPr>
            <a:spLocks noGrp="1"/>
          </p:cNvSpPr>
          <p:nvPr>
            <p:ph type="title"/>
          </p:nvPr>
        </p:nvSpPr>
        <p:spPr>
          <a:xfrm>
            <a:off x="628650" y="307507"/>
            <a:ext cx="7886700" cy="988377"/>
          </a:xfrm>
        </p:spPr>
        <p:txBody>
          <a:bodyPr>
            <a:normAutofit/>
          </a:bodyPr>
          <a:lstStyle/>
          <a:p>
            <a:r>
              <a:rPr lang="en-US" sz="3600" dirty="0"/>
              <a:t>Chances of Success</a:t>
            </a:r>
            <a:endParaRPr lang="en-US" sz="3600" i="1" dirty="0"/>
          </a:p>
        </p:txBody>
      </p:sp>
      <p:pic>
        <p:nvPicPr>
          <p:cNvPr id="7" name="Picture 4" descr="https://encrypted-tbn0.gstatic.com/images?q=tbn:ANd9GcT2get0pqk6Ox3TaL7BeoGsDM6f59adGhJUXbxn1TXBSkYVbUBI-w">
            <a:extLst>
              <a:ext uri="{FF2B5EF4-FFF2-40B4-BE49-F238E27FC236}">
                <a16:creationId xmlns:a16="http://schemas.microsoft.com/office/drawing/2014/main" xmlns="" id="{8E8E9284-22E9-BA44-8AD5-F9FED8F40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420" y="1295884"/>
            <a:ext cx="3185160" cy="2133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humbs.dreamstime.com/z/arrows-hit-target-26060812.jpg">
            <a:extLst>
              <a:ext uri="{FF2B5EF4-FFF2-40B4-BE49-F238E27FC236}">
                <a16:creationId xmlns:a16="http://schemas.microsoft.com/office/drawing/2014/main" xmlns="" id="{6223C766-A273-C045-A13F-9CF1D180DD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462" y="3773413"/>
            <a:ext cx="2614204" cy="2133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mikebechtle.com/wp-content/uploads/2013/01/Bullseye-Missing-Target.jpg">
            <a:extLst>
              <a:ext uri="{FF2B5EF4-FFF2-40B4-BE49-F238E27FC236}">
                <a16:creationId xmlns:a16="http://schemas.microsoft.com/office/drawing/2014/main" xmlns="" id="{E4E13A98-FF4A-A846-B654-CD115457F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5421" y="3768208"/>
            <a:ext cx="3085057" cy="21331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A02EB3D-507B-2B47-9E5F-1F27C62B7AB7}"/>
              </a:ext>
            </a:extLst>
          </p:cNvPr>
          <p:cNvSpPr txBox="1"/>
          <p:nvPr/>
        </p:nvSpPr>
        <p:spPr>
          <a:xfrm>
            <a:off x="651031" y="2129633"/>
            <a:ext cx="2148345" cy="523220"/>
          </a:xfrm>
          <a:prstGeom prst="rect">
            <a:avLst/>
          </a:prstGeom>
          <a:noFill/>
        </p:spPr>
        <p:txBody>
          <a:bodyPr wrap="none" rtlCol="0">
            <a:spAutoFit/>
          </a:bodyPr>
          <a:lstStyle/>
          <a:p>
            <a:r>
              <a:rPr lang="en-US" sz="2800" b="1" dirty="0">
                <a:latin typeface="Georgia" panose="02040502050405020303" pitchFamily="18" charset="0"/>
              </a:rPr>
              <a:t>Aspiration</a:t>
            </a:r>
          </a:p>
        </p:txBody>
      </p:sp>
      <p:sp>
        <p:nvSpPr>
          <p:cNvPr id="11" name="TextBox 10">
            <a:extLst>
              <a:ext uri="{FF2B5EF4-FFF2-40B4-BE49-F238E27FC236}">
                <a16:creationId xmlns:a16="http://schemas.microsoft.com/office/drawing/2014/main" xmlns="" id="{76E76427-7306-FC46-BAFB-259C7983803E}"/>
              </a:ext>
            </a:extLst>
          </p:cNvPr>
          <p:cNvSpPr txBox="1"/>
          <p:nvPr/>
        </p:nvSpPr>
        <p:spPr>
          <a:xfrm>
            <a:off x="881462" y="6047065"/>
            <a:ext cx="3119038" cy="523220"/>
          </a:xfrm>
          <a:prstGeom prst="rect">
            <a:avLst/>
          </a:prstGeom>
          <a:solidFill>
            <a:schemeClr val="bg1"/>
          </a:solidFill>
        </p:spPr>
        <p:txBody>
          <a:bodyPr wrap="square" rtlCol="0">
            <a:spAutoFit/>
          </a:bodyPr>
          <a:lstStyle/>
          <a:p>
            <a:r>
              <a:rPr lang="en-US" sz="2800" b="1" dirty="0">
                <a:latin typeface="Georgia" panose="02040502050405020303" pitchFamily="18" charset="0"/>
              </a:rPr>
              <a:t>With Strategy</a:t>
            </a:r>
          </a:p>
        </p:txBody>
      </p:sp>
      <p:sp>
        <p:nvSpPr>
          <p:cNvPr id="12" name="TextBox 11">
            <a:extLst>
              <a:ext uri="{FF2B5EF4-FFF2-40B4-BE49-F238E27FC236}">
                <a16:creationId xmlns:a16="http://schemas.microsoft.com/office/drawing/2014/main" xmlns="" id="{84ADD7C8-2804-5E4A-8D27-FD55E602BB27}"/>
              </a:ext>
            </a:extLst>
          </p:cNvPr>
          <p:cNvSpPr txBox="1"/>
          <p:nvPr/>
        </p:nvSpPr>
        <p:spPr>
          <a:xfrm>
            <a:off x="4915421" y="5978922"/>
            <a:ext cx="3337869" cy="523220"/>
          </a:xfrm>
          <a:prstGeom prst="rect">
            <a:avLst/>
          </a:prstGeom>
          <a:solidFill>
            <a:schemeClr val="bg1"/>
          </a:solidFill>
        </p:spPr>
        <p:txBody>
          <a:bodyPr wrap="square" rtlCol="0">
            <a:spAutoFit/>
          </a:bodyPr>
          <a:lstStyle/>
          <a:p>
            <a:r>
              <a:rPr lang="en-US" sz="2800" b="1" dirty="0">
                <a:latin typeface="Georgia" panose="02040502050405020303" pitchFamily="18" charset="0"/>
              </a:rPr>
              <a:t>Without Strategy</a:t>
            </a:r>
          </a:p>
        </p:txBody>
      </p:sp>
      <p:sp>
        <p:nvSpPr>
          <p:cNvPr id="2" name="Slide Number Placeholder 1"/>
          <p:cNvSpPr>
            <a:spLocks noGrp="1"/>
          </p:cNvSpPr>
          <p:nvPr>
            <p:ph type="sldNum" sz="quarter" idx="12"/>
          </p:nvPr>
        </p:nvSpPr>
        <p:spPr/>
        <p:txBody>
          <a:bodyPr/>
          <a:lstStyle/>
          <a:p>
            <a:fld id="{1AD8E4E9-6FDD-45E3-9172-AF418D436367}" type="slidenum">
              <a:rPr lang="en-US" smtClean="0"/>
              <a:pPr/>
              <a:t>48</a:t>
            </a:fld>
            <a:endParaRPr lang="en-US" dirty="0"/>
          </a:p>
        </p:txBody>
      </p:sp>
    </p:spTree>
    <p:extLst>
      <p:ext uri="{BB962C8B-B14F-4D97-AF65-F5344CB8AC3E}">
        <p14:creationId xmlns:p14="http://schemas.microsoft.com/office/powerpoint/2010/main" val="14097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E26C707-E69B-C345-A012-B87A2EB54BE2}"/>
              </a:ext>
            </a:extLst>
          </p:cNvPr>
          <p:cNvSpPr>
            <a:spLocks noGrp="1"/>
          </p:cNvSpPr>
          <p:nvPr>
            <p:ph type="title"/>
          </p:nvPr>
        </p:nvSpPr>
        <p:spPr>
          <a:xfrm>
            <a:off x="628650" y="307507"/>
            <a:ext cx="7886700" cy="988377"/>
          </a:xfrm>
        </p:spPr>
        <p:txBody>
          <a:bodyPr>
            <a:normAutofit/>
          </a:bodyPr>
          <a:lstStyle/>
          <a:p>
            <a:r>
              <a:rPr lang="en-US" sz="3600" dirty="0"/>
              <a:t>Outcomes </a:t>
            </a:r>
            <a:r>
              <a:rPr lang="en-US" sz="3600" dirty="0" smtClean="0"/>
              <a:t>vs. </a:t>
            </a:r>
            <a:r>
              <a:rPr lang="en-US" sz="3600" dirty="0"/>
              <a:t>Impact (Evaluation)</a:t>
            </a:r>
            <a:endParaRPr lang="en-US" sz="3600" i="1" dirty="0"/>
          </a:p>
        </p:txBody>
      </p:sp>
      <p:pic>
        <p:nvPicPr>
          <p:cNvPr id="13" name="Picture 12">
            <a:extLst>
              <a:ext uri="{FF2B5EF4-FFF2-40B4-BE49-F238E27FC236}">
                <a16:creationId xmlns:a16="http://schemas.microsoft.com/office/drawing/2014/main" xmlns="" id="{CE17358B-79F6-3D41-BAA5-A6D6BF14EB31}"/>
              </a:ext>
            </a:extLst>
          </p:cNvPr>
          <p:cNvPicPr>
            <a:picLocks noChangeAspect="1"/>
          </p:cNvPicPr>
          <p:nvPr/>
        </p:nvPicPr>
        <p:blipFill>
          <a:blip r:embed="rId3"/>
          <a:stretch>
            <a:fillRect/>
          </a:stretch>
        </p:blipFill>
        <p:spPr>
          <a:xfrm>
            <a:off x="4572000" y="1295884"/>
            <a:ext cx="3755610" cy="4809650"/>
          </a:xfrm>
          <a:prstGeom prst="rect">
            <a:avLst/>
          </a:prstGeom>
        </p:spPr>
      </p:pic>
      <p:sp>
        <p:nvSpPr>
          <p:cNvPr id="4" name="Slide Number Placeholder 3"/>
          <p:cNvSpPr>
            <a:spLocks noGrp="1"/>
          </p:cNvSpPr>
          <p:nvPr>
            <p:ph type="sldNum" sz="quarter" idx="12"/>
          </p:nvPr>
        </p:nvSpPr>
        <p:spPr/>
        <p:txBody>
          <a:bodyPr/>
          <a:lstStyle/>
          <a:p>
            <a:fld id="{1AD8E4E9-6FDD-45E3-9172-AF418D436367}" type="slidenum">
              <a:rPr lang="en-US" smtClean="0"/>
              <a:pPr/>
              <a:t>49</a:t>
            </a:fld>
            <a:endParaRPr lang="en-US" dirty="0"/>
          </a:p>
        </p:txBody>
      </p:sp>
      <p:pic>
        <p:nvPicPr>
          <p:cNvPr id="8" name="Picture 7"/>
          <p:cNvPicPr>
            <a:picLocks noChangeAspect="1"/>
          </p:cNvPicPr>
          <p:nvPr/>
        </p:nvPicPr>
        <p:blipFill>
          <a:blip r:embed="rId4"/>
          <a:stretch>
            <a:fillRect/>
          </a:stretch>
        </p:blipFill>
        <p:spPr>
          <a:xfrm>
            <a:off x="994764" y="1808404"/>
            <a:ext cx="2247900" cy="3990975"/>
          </a:xfrm>
          <a:prstGeom prst="rect">
            <a:avLst/>
          </a:prstGeom>
        </p:spPr>
      </p:pic>
      <p:sp>
        <p:nvSpPr>
          <p:cNvPr id="9" name="TextBox 8"/>
          <p:cNvSpPr txBox="1"/>
          <p:nvPr/>
        </p:nvSpPr>
        <p:spPr>
          <a:xfrm>
            <a:off x="3180272" y="3280671"/>
            <a:ext cx="1391728" cy="523220"/>
          </a:xfrm>
          <a:prstGeom prst="rect">
            <a:avLst/>
          </a:prstGeom>
          <a:noFill/>
        </p:spPr>
        <p:txBody>
          <a:bodyPr wrap="none" rtlCol="0">
            <a:spAutoFit/>
          </a:bodyPr>
          <a:lstStyle/>
          <a:p>
            <a:r>
              <a:rPr lang="en-US" sz="2800" b="1" dirty="0" smtClean="0">
                <a:latin typeface="Georgia" panose="02040502050405020303" pitchFamily="18" charset="0"/>
              </a:rPr>
              <a:t>versus</a:t>
            </a:r>
            <a:endParaRPr lang="en-US" sz="2800" b="1" dirty="0">
              <a:latin typeface="Georgia" panose="02040502050405020303" pitchFamily="18" charset="0"/>
            </a:endParaRPr>
          </a:p>
        </p:txBody>
      </p:sp>
    </p:spTree>
    <p:extLst>
      <p:ext uri="{BB962C8B-B14F-4D97-AF65-F5344CB8AC3E}">
        <p14:creationId xmlns:p14="http://schemas.microsoft.com/office/powerpoint/2010/main" val="257655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866"/>
            <a:ext cx="7886700" cy="762216"/>
          </a:xfrm>
        </p:spPr>
        <p:txBody>
          <a:bodyPr>
            <a:normAutofit/>
          </a:bodyPr>
          <a:lstStyle/>
          <a:p>
            <a:r>
              <a:rPr lang="en-US" sz="3600" dirty="0"/>
              <a:t>Problems for today’s workshop</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5</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28650" y="1296158"/>
            <a:ext cx="7753350" cy="2785378"/>
          </a:xfrm>
          <a:prstGeom prst="rect">
            <a:avLst/>
          </a:prstGeom>
        </p:spPr>
        <p:txBody>
          <a:bodyPr wrap="square">
            <a:spAutoFit/>
          </a:bodyPr>
          <a:lstStyle/>
          <a:p>
            <a:r>
              <a:rPr lang="en-US" b="1" dirty="0">
                <a:latin typeface="Georgia" panose="02040502050405020303" pitchFamily="18" charset="0"/>
              </a:rPr>
              <a:t>PAUL: </a:t>
            </a:r>
            <a:r>
              <a:rPr lang="en-US" b="1" dirty="0" smtClean="0">
                <a:latin typeface="Georgia" panose="02040502050405020303" pitchFamily="18" charset="0"/>
              </a:rPr>
              <a:t>Homelessness in the U.S.</a:t>
            </a:r>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sz="1300" b="1" dirty="0">
              <a:latin typeface="Georgia" panose="02040502050405020303" pitchFamily="18" charset="0"/>
            </a:endParaRPr>
          </a:p>
        </p:txBody>
      </p:sp>
      <p:sp>
        <p:nvSpPr>
          <p:cNvPr id="8" name="Rectangle 7">
            <a:extLst>
              <a:ext uri="{FF2B5EF4-FFF2-40B4-BE49-F238E27FC236}">
                <a16:creationId xmlns:a16="http://schemas.microsoft.com/office/drawing/2014/main" xmlns="" id="{AFE83C8A-69FA-4047-AF48-3587A587BD12}"/>
              </a:ext>
            </a:extLst>
          </p:cNvPr>
          <p:cNvSpPr/>
          <p:nvPr/>
        </p:nvSpPr>
        <p:spPr>
          <a:xfrm>
            <a:off x="584939" y="3891646"/>
            <a:ext cx="7753350" cy="2785378"/>
          </a:xfrm>
          <a:prstGeom prst="rect">
            <a:avLst/>
          </a:prstGeom>
        </p:spPr>
        <p:txBody>
          <a:bodyPr wrap="square">
            <a:spAutoFit/>
          </a:bodyPr>
          <a:lstStyle/>
          <a:p>
            <a:pPr algn="r"/>
            <a:r>
              <a:rPr lang="en-US" b="1" dirty="0">
                <a:latin typeface="Georgia" panose="02040502050405020303" pitchFamily="18" charset="0"/>
              </a:rPr>
              <a:t>YOU: </a:t>
            </a:r>
            <a:r>
              <a:rPr lang="en-US" b="1" dirty="0" smtClean="0">
                <a:latin typeface="Georgia" panose="02040502050405020303" pitchFamily="18" charset="0"/>
              </a:rPr>
              <a:t>Global Obesity Among Young Adults</a:t>
            </a:r>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b="1" dirty="0">
              <a:latin typeface="Georgia" panose="02040502050405020303" pitchFamily="18" charset="0"/>
            </a:endParaRPr>
          </a:p>
          <a:p>
            <a:endParaRPr lang="en-US" sz="1300" b="1" dirty="0">
              <a:latin typeface="Georgia" panose="02040502050405020303" pitchFamily="18" charset="0"/>
            </a:endParaRPr>
          </a:p>
        </p:txBody>
      </p:sp>
      <p:pic>
        <p:nvPicPr>
          <p:cNvPr id="9" name="Picture 2" descr="Image result for homelessnes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066" y="174852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obese adults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7457" y="4266615"/>
            <a:ext cx="3710100" cy="2227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46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E26C707-E69B-C345-A012-B87A2EB54BE2}"/>
              </a:ext>
            </a:extLst>
          </p:cNvPr>
          <p:cNvSpPr>
            <a:spLocks noGrp="1"/>
          </p:cNvSpPr>
          <p:nvPr>
            <p:ph type="title"/>
          </p:nvPr>
        </p:nvSpPr>
        <p:spPr>
          <a:xfrm>
            <a:off x="628650" y="307507"/>
            <a:ext cx="7886700" cy="988377"/>
          </a:xfrm>
        </p:spPr>
        <p:txBody>
          <a:bodyPr>
            <a:normAutofit/>
          </a:bodyPr>
          <a:lstStyle/>
          <a:p>
            <a:r>
              <a:rPr lang="en-US" sz="3600" dirty="0"/>
              <a:t>The </a:t>
            </a:r>
            <a:r>
              <a:rPr lang="en-US" sz="3600" dirty="0" smtClean="0"/>
              <a:t>Meaning </a:t>
            </a:r>
            <a:r>
              <a:rPr lang="en-US" sz="3600" dirty="0"/>
              <a:t>of “Impact”</a:t>
            </a:r>
            <a:endParaRPr lang="en-US" sz="3600" i="1" dirty="0"/>
          </a:p>
        </p:txBody>
      </p:sp>
      <p:sp>
        <p:nvSpPr>
          <p:cNvPr id="9" name="Rectangle 8">
            <a:extLst>
              <a:ext uri="{FF2B5EF4-FFF2-40B4-BE49-F238E27FC236}">
                <a16:creationId xmlns:a16="http://schemas.microsoft.com/office/drawing/2014/main" xmlns="" id="{8E5AAFC2-73B5-3246-9A61-148855524F52}"/>
              </a:ext>
            </a:extLst>
          </p:cNvPr>
          <p:cNvSpPr/>
          <p:nvPr/>
        </p:nvSpPr>
        <p:spPr>
          <a:xfrm>
            <a:off x="628650" y="1393856"/>
            <a:ext cx="7749231" cy="4191276"/>
          </a:xfrm>
          <a:prstGeom prst="rect">
            <a:avLst/>
          </a:prstGeom>
        </p:spPr>
        <p:txBody>
          <a:bodyPr wrap="square">
            <a:spAutoFit/>
          </a:bodyPr>
          <a:lstStyle/>
          <a:p>
            <a:pPr marL="457200" indent="-457200">
              <a:lnSpc>
                <a:spcPct val="150000"/>
              </a:lnSpc>
              <a:buFont typeface="Arial" panose="020B0604020202020204" pitchFamily="34" charset="0"/>
              <a:buChar char="•"/>
            </a:pPr>
            <a:r>
              <a:rPr lang="en-US" sz="2000" dirty="0">
                <a:latin typeface="Georgia" panose="02040502050405020303" pitchFamily="18" charset="0"/>
              </a:rPr>
              <a:t>Let’s suppose that we know that the outcome </a:t>
            </a:r>
            <a:r>
              <a:rPr lang="en-US" sz="2000" b="1" i="1" dirty="0">
                <a:latin typeface="Georgia" panose="02040502050405020303" pitchFamily="18" charset="0"/>
              </a:rPr>
              <a:t>occurred</a:t>
            </a:r>
          </a:p>
          <a:p>
            <a:pPr>
              <a:lnSpc>
                <a:spcPct val="150000"/>
              </a:lnSpc>
            </a:pPr>
            <a:endParaRPr lang="en-US" sz="2000" dirty="0">
              <a:latin typeface="Georgia" panose="02040502050405020303" pitchFamily="18" charset="0"/>
            </a:endParaRPr>
          </a:p>
          <a:p>
            <a:pPr marL="457200" indent="-457200">
              <a:lnSpc>
                <a:spcPct val="150000"/>
              </a:lnSpc>
              <a:buFont typeface="Arial" panose="020B0604020202020204" pitchFamily="34" charset="0"/>
              <a:buChar char="•"/>
            </a:pPr>
            <a:r>
              <a:rPr lang="en-US" sz="2000" dirty="0">
                <a:latin typeface="Georgia" panose="02040502050405020303" pitchFamily="18" charset="0"/>
              </a:rPr>
              <a:t>And also suppose that the outcome </a:t>
            </a:r>
            <a:r>
              <a:rPr lang="en-US" sz="2000" b="1" i="1" dirty="0">
                <a:latin typeface="Georgia" panose="02040502050405020303" pitchFamily="18" charset="0"/>
              </a:rPr>
              <a:t>positively correlated</a:t>
            </a:r>
            <a:r>
              <a:rPr lang="en-US" sz="2000" dirty="0">
                <a:latin typeface="Georgia" panose="02040502050405020303" pitchFamily="18" charset="0"/>
              </a:rPr>
              <a:t> with the program. That is, we see an outcome along the lines of our theory of change. </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Big question remaining:</a:t>
            </a:r>
          </a:p>
          <a:p>
            <a:pPr marL="457200" lvl="0" indent="-457200">
              <a:lnSpc>
                <a:spcPct val="150000"/>
              </a:lnSpc>
              <a:buFont typeface="Arial" panose="020B0604020202020204" pitchFamily="34" charset="0"/>
              <a:buChar char="•"/>
            </a:pPr>
            <a:r>
              <a:rPr lang="en-US" sz="2000" dirty="0">
                <a:latin typeface="Georgia" panose="02040502050405020303" pitchFamily="18" charset="0"/>
              </a:rPr>
              <a:t>Did the program </a:t>
            </a:r>
            <a:r>
              <a:rPr lang="en-US" sz="2000" b="1" i="1" dirty="0">
                <a:latin typeface="Georgia" panose="02040502050405020303" pitchFamily="18" charset="0"/>
              </a:rPr>
              <a:t>cause</a:t>
            </a:r>
            <a:r>
              <a:rPr lang="en-US" sz="2000" dirty="0">
                <a:latin typeface="Georgia" panose="02040502050405020303" pitchFamily="18" charset="0"/>
              </a:rPr>
              <a:t> the outcome? (Perhaps it would have happened anyway— “counterfactual”)</a:t>
            </a:r>
          </a:p>
        </p:txBody>
      </p:sp>
      <p:sp>
        <p:nvSpPr>
          <p:cNvPr id="2" name="Slide Number Placeholder 1"/>
          <p:cNvSpPr>
            <a:spLocks noGrp="1"/>
          </p:cNvSpPr>
          <p:nvPr>
            <p:ph type="sldNum" sz="quarter" idx="12"/>
          </p:nvPr>
        </p:nvSpPr>
        <p:spPr/>
        <p:txBody>
          <a:bodyPr/>
          <a:lstStyle/>
          <a:p>
            <a:fld id="{1AD8E4E9-6FDD-45E3-9172-AF418D436367}" type="slidenum">
              <a:rPr lang="en-US" smtClean="0"/>
              <a:pPr/>
              <a:t>50</a:t>
            </a:fld>
            <a:endParaRPr lang="en-US" dirty="0"/>
          </a:p>
        </p:txBody>
      </p:sp>
    </p:spTree>
    <p:extLst>
      <p:ext uri="{BB962C8B-B14F-4D97-AF65-F5344CB8AC3E}">
        <p14:creationId xmlns:p14="http://schemas.microsoft.com/office/powerpoint/2010/main" val="399509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51</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7772400" cy="5293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3400" y="421923"/>
            <a:ext cx="7315200" cy="651845"/>
          </a:xfrm>
          <a:prstGeom prst="rect">
            <a:avLst/>
          </a:prstGeom>
          <a:noFill/>
        </p:spPr>
        <p:txBody>
          <a:bodyPr wrap="square" rtlCol="0">
            <a:spAutoFit/>
          </a:bodyPr>
          <a:lstStyle/>
          <a:p>
            <a:r>
              <a:rPr lang="en-US" sz="3600" dirty="0">
                <a:solidFill>
                  <a:srgbClr val="E5053A"/>
                </a:solidFill>
                <a:latin typeface="Georgia" panose="02040502050405020303" pitchFamily="18" charset="0"/>
              </a:rPr>
              <a:t>Correlation ≠ Causation (Impact)</a:t>
            </a:r>
          </a:p>
        </p:txBody>
      </p:sp>
    </p:spTree>
    <p:extLst>
      <p:ext uri="{BB962C8B-B14F-4D97-AF65-F5344CB8AC3E}">
        <p14:creationId xmlns:p14="http://schemas.microsoft.com/office/powerpoint/2010/main" val="19820639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52</a:t>
            </a:fld>
            <a:endParaRPr lang="en-US" dirty="0"/>
          </a:p>
        </p:txBody>
      </p:sp>
      <p:sp>
        <p:nvSpPr>
          <p:cNvPr id="10" name="TextBox 9"/>
          <p:cNvSpPr txBox="1"/>
          <p:nvPr/>
        </p:nvSpPr>
        <p:spPr>
          <a:xfrm>
            <a:off x="438150" y="566896"/>
            <a:ext cx="7982464" cy="651845"/>
          </a:xfrm>
          <a:prstGeom prst="rect">
            <a:avLst/>
          </a:prstGeom>
          <a:noFill/>
        </p:spPr>
        <p:txBody>
          <a:bodyPr wrap="square" rtlCol="0">
            <a:spAutoFit/>
          </a:bodyPr>
          <a:lstStyle/>
          <a:p>
            <a:pPr algn="r"/>
            <a:r>
              <a:rPr lang="en-US" sz="3600" dirty="0" smtClean="0">
                <a:solidFill>
                  <a:srgbClr val="C00000"/>
                </a:solidFill>
                <a:latin typeface="Georgia" panose="02040502050405020303" pitchFamily="18" charset="0"/>
              </a:rPr>
              <a:t>Ultimate Outcome?</a:t>
            </a:r>
            <a:endParaRPr lang="en-US" sz="3600" dirty="0">
              <a:solidFill>
                <a:srgbClr val="C00000"/>
              </a:solidFill>
              <a:latin typeface="Georgia" panose="02040502050405020303" pitchFamily="18" charset="0"/>
            </a:endParaRPr>
          </a:p>
        </p:txBody>
      </p:sp>
      <p:pic>
        <p:nvPicPr>
          <p:cNvPr id="11" name="Picture 10">
            <a:extLst>
              <a:ext uri="{FF2B5EF4-FFF2-40B4-BE49-F238E27FC236}">
                <a16:creationId xmlns:a16="http://schemas.microsoft.com/office/drawing/2014/main" xmlns="" id="{A1C919FA-5F8F-E14C-9087-02BDC84CC469}"/>
              </a:ext>
            </a:extLst>
          </p:cNvPr>
          <p:cNvPicPr>
            <a:picLocks noChangeAspect="1"/>
          </p:cNvPicPr>
          <p:nvPr/>
        </p:nvPicPr>
        <p:blipFill>
          <a:blip r:embed="rId3"/>
          <a:stretch>
            <a:fillRect/>
          </a:stretch>
        </p:blipFill>
        <p:spPr>
          <a:xfrm>
            <a:off x="537004" y="1218741"/>
            <a:ext cx="2984672" cy="2343150"/>
          </a:xfrm>
          <a:prstGeom prst="rect">
            <a:avLst/>
          </a:prstGeom>
        </p:spPr>
      </p:pic>
      <p:pic>
        <p:nvPicPr>
          <p:cNvPr id="12" name="Picture 11">
            <a:extLst>
              <a:ext uri="{FF2B5EF4-FFF2-40B4-BE49-F238E27FC236}">
                <a16:creationId xmlns:a16="http://schemas.microsoft.com/office/drawing/2014/main" xmlns="" id="{DE74248F-3E3A-154C-9E00-940A843BA2F3}"/>
              </a:ext>
            </a:extLst>
          </p:cNvPr>
          <p:cNvPicPr>
            <a:picLocks noChangeAspect="1"/>
          </p:cNvPicPr>
          <p:nvPr/>
        </p:nvPicPr>
        <p:blipFill>
          <a:blip r:embed="rId4"/>
          <a:stretch>
            <a:fillRect/>
          </a:stretch>
        </p:blipFill>
        <p:spPr>
          <a:xfrm>
            <a:off x="3174914" y="3763268"/>
            <a:ext cx="5368284" cy="2527836"/>
          </a:xfrm>
          <a:prstGeom prst="rect">
            <a:avLst/>
          </a:prstGeom>
        </p:spPr>
      </p:pic>
      <p:sp>
        <p:nvSpPr>
          <p:cNvPr id="3" name="TextBox 2"/>
          <p:cNvSpPr txBox="1"/>
          <p:nvPr/>
        </p:nvSpPr>
        <p:spPr>
          <a:xfrm>
            <a:off x="4166483" y="1738170"/>
            <a:ext cx="410287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Georgia" panose="02040502050405020303" pitchFamily="18" charset="0"/>
              </a:rPr>
              <a:t>Participation in orchestra</a:t>
            </a:r>
          </a:p>
          <a:p>
            <a:pPr marL="285750" indent="-285750">
              <a:buFont typeface="Arial" panose="020B0604020202020204" pitchFamily="34" charset="0"/>
              <a:buChar char="•"/>
            </a:pPr>
            <a:r>
              <a:rPr lang="en-US" sz="2000" dirty="0" smtClean="0">
                <a:latin typeface="Georgia" panose="02040502050405020303" pitchFamily="18" charset="0"/>
              </a:rPr>
              <a:t>Music appreciation</a:t>
            </a:r>
          </a:p>
          <a:p>
            <a:pPr marL="285750" indent="-285750">
              <a:buFont typeface="Arial" panose="020B0604020202020204" pitchFamily="34" charset="0"/>
              <a:buChar char="•"/>
            </a:pPr>
            <a:r>
              <a:rPr lang="en-US" sz="2000" dirty="0" smtClean="0">
                <a:latin typeface="Georgia" panose="02040502050405020303" pitchFamily="18" charset="0"/>
              </a:rPr>
              <a:t>Academic performance</a:t>
            </a:r>
            <a:endParaRPr lang="en-US" sz="2000" dirty="0">
              <a:latin typeface="Georgia" panose="02040502050405020303" pitchFamily="18" charset="0"/>
            </a:endParaRPr>
          </a:p>
        </p:txBody>
      </p:sp>
    </p:spTree>
    <p:extLst>
      <p:ext uri="{BB962C8B-B14F-4D97-AF65-F5344CB8AC3E}">
        <p14:creationId xmlns:p14="http://schemas.microsoft.com/office/powerpoint/2010/main" val="18928791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53</a:t>
            </a:fld>
            <a:endParaRPr lang="en-US" dirty="0"/>
          </a:p>
        </p:txBody>
      </p:sp>
      <p:sp>
        <p:nvSpPr>
          <p:cNvPr id="6" name="TextBox 5"/>
          <p:cNvSpPr txBox="1"/>
          <p:nvPr/>
        </p:nvSpPr>
        <p:spPr>
          <a:xfrm>
            <a:off x="438150" y="566896"/>
            <a:ext cx="7982464" cy="651845"/>
          </a:xfrm>
          <a:prstGeom prst="rect">
            <a:avLst/>
          </a:prstGeom>
          <a:noFill/>
        </p:spPr>
        <p:txBody>
          <a:bodyPr wrap="square" rtlCol="0">
            <a:spAutoFit/>
          </a:bodyPr>
          <a:lstStyle/>
          <a:p>
            <a:r>
              <a:rPr lang="en-US" sz="3600" dirty="0">
                <a:solidFill>
                  <a:srgbClr val="C00000"/>
                </a:solidFill>
                <a:latin typeface="Georgia" panose="02040502050405020303" pitchFamily="18" charset="0"/>
              </a:rPr>
              <a:t>Correlation ≠ Causation</a:t>
            </a:r>
          </a:p>
        </p:txBody>
      </p:sp>
      <p:pic>
        <p:nvPicPr>
          <p:cNvPr id="7" name="Picture 2" descr="http://www.berkeleyschools.net/wp-content/uploads/2011/09/VAPA_Strings_Players.jpg?864d7e">
            <a:extLst>
              <a:ext uri="{FF2B5EF4-FFF2-40B4-BE49-F238E27FC236}">
                <a16:creationId xmlns:a16="http://schemas.microsoft.com/office/drawing/2014/main" xmlns="" id="{4A967E35-E001-DE47-8513-85F9F2BC6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615" y="3453550"/>
            <a:ext cx="356111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encrypted-tbn2.gstatic.com/images?q=tbn:ANd9GcRbTuHqvFp-VcSBAeLhsFqiRCnMKeO0_DoyqkMWGI3cYNbOVTPoHw">
            <a:extLst>
              <a:ext uri="{FF2B5EF4-FFF2-40B4-BE49-F238E27FC236}">
                <a16:creationId xmlns:a16="http://schemas.microsoft.com/office/drawing/2014/main" xmlns="" id="{D7926F8A-7689-2F45-AD9F-7B135252A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551" y="3453550"/>
            <a:ext cx="3412834" cy="2539150"/>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a:extLst>
              <a:ext uri="{FF2B5EF4-FFF2-40B4-BE49-F238E27FC236}">
                <a16:creationId xmlns:a16="http://schemas.microsoft.com/office/drawing/2014/main" xmlns="" id="{939B9AFD-8B55-9643-8003-2A608F6BA85B}"/>
              </a:ext>
            </a:extLst>
          </p:cNvPr>
          <p:cNvSpPr/>
          <p:nvPr/>
        </p:nvSpPr>
        <p:spPr>
          <a:xfrm>
            <a:off x="4108016" y="4607729"/>
            <a:ext cx="1076249" cy="484632"/>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descr="https://encrypted-tbn3.gstatic.com/images?q=tbn:ANd9GcSfzwluxBIwTiGtyvyESHwRTAJmsdiHy7181X7LB6InkDxTct4j6jPSkg">
            <a:extLst>
              <a:ext uri="{FF2B5EF4-FFF2-40B4-BE49-F238E27FC236}">
                <a16:creationId xmlns:a16="http://schemas.microsoft.com/office/drawing/2014/main" xmlns="" id="{D7780925-C66F-604F-84F5-FF685A01B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446" y="3731429"/>
            <a:ext cx="721108" cy="8763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353686FF-A7AC-974B-951E-454D8327182A}"/>
              </a:ext>
            </a:extLst>
          </p:cNvPr>
          <p:cNvSpPr/>
          <p:nvPr/>
        </p:nvSpPr>
        <p:spPr>
          <a:xfrm>
            <a:off x="516615" y="1366649"/>
            <a:ext cx="8110770" cy="1938992"/>
          </a:xfrm>
          <a:prstGeom prst="rect">
            <a:avLst/>
          </a:prstGeom>
        </p:spPr>
        <p:txBody>
          <a:bodyPr wrap="square">
            <a:spAutoFit/>
          </a:bodyPr>
          <a:lstStyle/>
          <a:p>
            <a:endParaRPr lang="en-US" sz="2000" dirty="0">
              <a:latin typeface="Georgia" panose="02040502050405020303" pitchFamily="18" charset="0"/>
            </a:endParaRPr>
          </a:p>
          <a:p>
            <a:pPr lvl="0"/>
            <a:r>
              <a:rPr lang="en-US" sz="2800" dirty="0">
                <a:latin typeface="Georgia" panose="02040502050405020303" pitchFamily="18" charset="0"/>
              </a:rPr>
              <a:t>Do students’ participation in a music program improve their academic work? </a:t>
            </a:r>
            <a:r>
              <a:rPr lang="en-US" sz="3200" dirty="0">
                <a:latin typeface="Georgia" panose="02040502050405020303" pitchFamily="18" charset="0"/>
              </a:rPr>
              <a:t> </a:t>
            </a:r>
          </a:p>
          <a:p>
            <a:r>
              <a:rPr lang="en-US" sz="3600" dirty="0">
                <a:latin typeface="Georgia" panose="02040502050405020303" pitchFamily="18" charset="0"/>
              </a:rPr>
              <a:t> </a:t>
            </a:r>
          </a:p>
        </p:txBody>
      </p:sp>
    </p:spTree>
    <p:extLst>
      <p:ext uri="{BB962C8B-B14F-4D97-AF65-F5344CB8AC3E}">
        <p14:creationId xmlns:p14="http://schemas.microsoft.com/office/powerpoint/2010/main" val="19891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54</a:t>
            </a:fld>
            <a:endParaRPr lang="en-US" dirty="0"/>
          </a:p>
        </p:txBody>
      </p:sp>
      <p:sp>
        <p:nvSpPr>
          <p:cNvPr id="10" name="TextBox 9"/>
          <p:cNvSpPr txBox="1"/>
          <p:nvPr/>
        </p:nvSpPr>
        <p:spPr>
          <a:xfrm>
            <a:off x="438150" y="566896"/>
            <a:ext cx="7982464" cy="651845"/>
          </a:xfrm>
          <a:prstGeom prst="rect">
            <a:avLst/>
          </a:prstGeom>
          <a:noFill/>
        </p:spPr>
        <p:txBody>
          <a:bodyPr wrap="square" rtlCol="0">
            <a:spAutoFit/>
          </a:bodyPr>
          <a:lstStyle/>
          <a:p>
            <a:r>
              <a:rPr lang="en-US" sz="3600" dirty="0">
                <a:solidFill>
                  <a:srgbClr val="C00000"/>
                </a:solidFill>
                <a:latin typeface="Georgia" panose="02040502050405020303" pitchFamily="18" charset="0"/>
              </a:rPr>
              <a:t>Correlation ≠ Causation</a:t>
            </a:r>
          </a:p>
        </p:txBody>
      </p:sp>
      <p:sp>
        <p:nvSpPr>
          <p:cNvPr id="11" name="Right Arrow 10">
            <a:extLst>
              <a:ext uri="{FF2B5EF4-FFF2-40B4-BE49-F238E27FC236}">
                <a16:creationId xmlns:a16="http://schemas.microsoft.com/office/drawing/2014/main" xmlns="" id="{939B9AFD-8B55-9643-8003-2A608F6BA85B}"/>
              </a:ext>
            </a:extLst>
          </p:cNvPr>
          <p:cNvSpPr/>
          <p:nvPr/>
        </p:nvSpPr>
        <p:spPr>
          <a:xfrm>
            <a:off x="4108016" y="4607729"/>
            <a:ext cx="1076249" cy="484632"/>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8" descr="https://encrypted-tbn3.gstatic.com/images?q=tbn:ANd9GcSfzwluxBIwTiGtyvyESHwRTAJmsdiHy7181X7LB6InkDxTct4j6jPSkg">
            <a:extLst>
              <a:ext uri="{FF2B5EF4-FFF2-40B4-BE49-F238E27FC236}">
                <a16:creationId xmlns:a16="http://schemas.microsoft.com/office/drawing/2014/main" xmlns="" id="{D7780925-C66F-604F-84F5-FF685A01B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446" y="3731429"/>
            <a:ext cx="721108" cy="8763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353686FF-A7AC-974B-951E-454D8327182A}"/>
              </a:ext>
            </a:extLst>
          </p:cNvPr>
          <p:cNvSpPr/>
          <p:nvPr/>
        </p:nvSpPr>
        <p:spPr>
          <a:xfrm>
            <a:off x="516615" y="1366649"/>
            <a:ext cx="8110770" cy="1815882"/>
          </a:xfrm>
          <a:prstGeom prst="rect">
            <a:avLst/>
          </a:prstGeom>
        </p:spPr>
        <p:txBody>
          <a:bodyPr wrap="square">
            <a:spAutoFit/>
          </a:bodyPr>
          <a:lstStyle/>
          <a:p>
            <a:endParaRPr lang="en-US" sz="2000" dirty="0">
              <a:latin typeface="Georgia" panose="02040502050405020303" pitchFamily="18" charset="0"/>
            </a:endParaRPr>
          </a:p>
          <a:p>
            <a:pPr lvl="0"/>
            <a:r>
              <a:rPr lang="en-US" sz="2800" dirty="0">
                <a:latin typeface="Georgia" panose="02040502050405020303" pitchFamily="18" charset="0"/>
              </a:rPr>
              <a:t>Or do high-achieving students enroll in music programs?  </a:t>
            </a:r>
          </a:p>
          <a:p>
            <a:r>
              <a:rPr lang="en-US" sz="3600" dirty="0">
                <a:latin typeface="Georgia" panose="02040502050405020303" pitchFamily="18" charset="0"/>
              </a:rPr>
              <a:t> </a:t>
            </a:r>
          </a:p>
        </p:txBody>
      </p:sp>
      <p:pic>
        <p:nvPicPr>
          <p:cNvPr id="16" name="Picture 6" descr="http://www.usnews.com/dims4/USNEWS/0a55178/2147483647/resize/652x%3E/quality/85/?url=%2Fcmsmedia%2F8a%2Fef%2F77c3e00846c58129c342a1ad3fd0%2F140402-gaps-editorial.jpg">
            <a:extLst>
              <a:ext uri="{FF2B5EF4-FFF2-40B4-BE49-F238E27FC236}">
                <a16:creationId xmlns:a16="http://schemas.microsoft.com/office/drawing/2014/main" xmlns="" id="{4F5DFC6E-24F7-5F43-A062-30AF6889D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15" y="3552360"/>
            <a:ext cx="3539686" cy="22261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berkeleyschools.net/wp-content/uploads/2011/09/VAPA_Strings_Players.jpg?864d7e">
            <a:extLst>
              <a:ext uri="{FF2B5EF4-FFF2-40B4-BE49-F238E27FC236}">
                <a16:creationId xmlns:a16="http://schemas.microsoft.com/office/drawing/2014/main" xmlns="" id="{6E51FE04-F649-A349-85AA-3FCFAE669C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5980" y="3552360"/>
            <a:ext cx="3391405" cy="228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28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55</a:t>
            </a:fld>
            <a:endParaRPr lang="en-US" dirty="0"/>
          </a:p>
        </p:txBody>
      </p:sp>
      <p:sp>
        <p:nvSpPr>
          <p:cNvPr id="9" name="TextBox 8"/>
          <p:cNvSpPr txBox="1"/>
          <p:nvPr/>
        </p:nvSpPr>
        <p:spPr>
          <a:xfrm>
            <a:off x="438150" y="566896"/>
            <a:ext cx="7982464" cy="646331"/>
          </a:xfrm>
          <a:prstGeom prst="rect">
            <a:avLst/>
          </a:prstGeom>
          <a:noFill/>
        </p:spPr>
        <p:txBody>
          <a:bodyPr wrap="square" rtlCol="0">
            <a:spAutoFit/>
          </a:bodyPr>
          <a:lstStyle/>
          <a:p>
            <a:r>
              <a:rPr lang="en-US" sz="3600" dirty="0">
                <a:solidFill>
                  <a:srgbClr val="C00000"/>
                </a:solidFill>
                <a:latin typeface="Georgia" panose="02040502050405020303" pitchFamily="18" charset="0"/>
              </a:rPr>
              <a:t>Counterfactual</a:t>
            </a:r>
          </a:p>
        </p:txBody>
      </p:sp>
      <p:pic>
        <p:nvPicPr>
          <p:cNvPr id="13" name="Picture 2" descr="http://www.berkeleyschools.net/wp-content/uploads/2011/09/VAPA_Strings_Players.jpg?864d7e">
            <a:extLst>
              <a:ext uri="{FF2B5EF4-FFF2-40B4-BE49-F238E27FC236}">
                <a16:creationId xmlns:a16="http://schemas.microsoft.com/office/drawing/2014/main" xmlns="" id="{4A967E35-E001-DE47-8513-85F9F2BC6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01" y="2773929"/>
            <a:ext cx="356111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encrypted-tbn2.gstatic.com/images?q=tbn:ANd9GcRbTuHqvFp-VcSBAeLhsFqiRCnMKeO0_DoyqkMWGI3cYNbOVTPoHw">
            <a:extLst>
              <a:ext uri="{FF2B5EF4-FFF2-40B4-BE49-F238E27FC236}">
                <a16:creationId xmlns:a16="http://schemas.microsoft.com/office/drawing/2014/main" xmlns="" id="{D7926F8A-7689-2F45-AD9F-7B135252A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551" y="2773929"/>
            <a:ext cx="3412834" cy="2539150"/>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7">
            <a:extLst>
              <a:ext uri="{FF2B5EF4-FFF2-40B4-BE49-F238E27FC236}">
                <a16:creationId xmlns:a16="http://schemas.microsoft.com/office/drawing/2014/main" xmlns="" id="{939B9AFD-8B55-9643-8003-2A608F6BA85B}"/>
              </a:ext>
            </a:extLst>
          </p:cNvPr>
          <p:cNvSpPr/>
          <p:nvPr/>
        </p:nvSpPr>
        <p:spPr>
          <a:xfrm>
            <a:off x="4138302" y="3801188"/>
            <a:ext cx="1076249" cy="484632"/>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53686FF-A7AC-974B-951E-454D8327182A}"/>
              </a:ext>
            </a:extLst>
          </p:cNvPr>
          <p:cNvSpPr/>
          <p:nvPr/>
        </p:nvSpPr>
        <p:spPr>
          <a:xfrm>
            <a:off x="516615" y="1399258"/>
            <a:ext cx="8110770" cy="954107"/>
          </a:xfrm>
          <a:prstGeom prst="rect">
            <a:avLst/>
          </a:prstGeom>
        </p:spPr>
        <p:txBody>
          <a:bodyPr wrap="square">
            <a:spAutoFit/>
          </a:bodyPr>
          <a:lstStyle/>
          <a:p>
            <a:r>
              <a:rPr lang="en-US" sz="2800" dirty="0">
                <a:latin typeface="Georgia" panose="02040502050405020303" pitchFamily="18" charset="0"/>
              </a:rPr>
              <a:t>They would have excelled academically in any event, even if they had not played in the orchestra.</a:t>
            </a:r>
          </a:p>
        </p:txBody>
      </p:sp>
      <p:sp>
        <p:nvSpPr>
          <p:cNvPr id="20" name="Rectangle 19">
            <a:extLst>
              <a:ext uri="{FF2B5EF4-FFF2-40B4-BE49-F238E27FC236}">
                <a16:creationId xmlns:a16="http://schemas.microsoft.com/office/drawing/2014/main" xmlns="" id="{6548397F-E2EB-0847-A900-FFBA1EB6527A}"/>
              </a:ext>
            </a:extLst>
          </p:cNvPr>
          <p:cNvSpPr/>
          <p:nvPr/>
        </p:nvSpPr>
        <p:spPr>
          <a:xfrm>
            <a:off x="453620" y="5565098"/>
            <a:ext cx="6655989" cy="523220"/>
          </a:xfrm>
          <a:prstGeom prst="rect">
            <a:avLst/>
          </a:prstGeom>
        </p:spPr>
        <p:txBody>
          <a:bodyPr wrap="none">
            <a:spAutoFit/>
          </a:bodyPr>
          <a:lstStyle/>
          <a:p>
            <a:r>
              <a:rPr lang="en-US" sz="2800" dirty="0">
                <a:latin typeface="Georgia" panose="02040502050405020303" pitchFamily="18" charset="0"/>
              </a:rPr>
              <a:t>Causation is “beating” the counterfactual</a:t>
            </a:r>
          </a:p>
        </p:txBody>
      </p:sp>
      <p:cxnSp>
        <p:nvCxnSpPr>
          <p:cNvPr id="10" name="Straight Connector 9"/>
          <p:cNvCxnSpPr/>
          <p:nvPr/>
        </p:nvCxnSpPr>
        <p:spPr>
          <a:xfrm>
            <a:off x="232251" y="2629934"/>
            <a:ext cx="4197131" cy="291061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5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56</a:t>
            </a:fld>
            <a:endParaRPr lang="en-US" dirty="0"/>
          </a:p>
        </p:txBody>
      </p:sp>
      <p:sp>
        <p:nvSpPr>
          <p:cNvPr id="10" name="Title 1"/>
          <p:cNvSpPr txBox="1">
            <a:spLocks/>
          </p:cNvSpPr>
          <p:nvPr/>
        </p:nvSpPr>
        <p:spPr>
          <a:xfrm>
            <a:off x="4734359" y="1234004"/>
            <a:ext cx="4066344" cy="1283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r>
              <a:rPr lang="en-US" sz="2000" b="1" dirty="0" smtClean="0">
                <a:solidFill>
                  <a:schemeClr val="tx1"/>
                </a:solidFill>
              </a:rPr>
              <a:t>BUT</a:t>
            </a:r>
            <a:r>
              <a:rPr lang="en-US" sz="2000" dirty="0" smtClean="0">
                <a:solidFill>
                  <a:schemeClr val="tx1"/>
                </a:solidFill>
              </a:rPr>
              <a:t> … Did offering housing + </a:t>
            </a:r>
            <a:r>
              <a:rPr lang="en-US" sz="2000" b="1" dirty="0" smtClean="0">
                <a:solidFill>
                  <a:schemeClr val="tx1"/>
                </a:solidFill>
              </a:rPr>
              <a:t>wrap-around services </a:t>
            </a:r>
            <a:r>
              <a:rPr lang="en-US" sz="2000" b="1" u="sng" dirty="0" smtClean="0">
                <a:solidFill>
                  <a:schemeClr val="tx1"/>
                </a:solidFill>
              </a:rPr>
              <a:t>cause</a:t>
            </a:r>
            <a:r>
              <a:rPr lang="en-US" sz="2000" b="1" dirty="0" smtClean="0">
                <a:solidFill>
                  <a:schemeClr val="tx1"/>
                </a:solidFill>
              </a:rPr>
              <a:t> </a:t>
            </a:r>
            <a:r>
              <a:rPr lang="en-US" sz="2000" dirty="0" smtClean="0">
                <a:solidFill>
                  <a:schemeClr val="tx1"/>
                </a:solidFill>
              </a:rPr>
              <a:t>the outcome—or would the outcome have happened anyway?</a:t>
            </a:r>
            <a:endParaRPr lang="en-US" sz="2000" dirty="0">
              <a:solidFill>
                <a:schemeClr val="tx1"/>
              </a:solidFill>
            </a:endParaRPr>
          </a:p>
        </p:txBody>
      </p:sp>
      <p:sp>
        <p:nvSpPr>
          <p:cNvPr id="11" name="Title 1"/>
          <p:cNvSpPr txBox="1">
            <a:spLocks/>
          </p:cNvSpPr>
          <p:nvPr/>
        </p:nvSpPr>
        <p:spPr>
          <a:xfrm>
            <a:off x="302150" y="1527503"/>
            <a:ext cx="3856888" cy="918342"/>
          </a:xfrm>
          <a:prstGeom prst="rect">
            <a:avLst/>
          </a:prstGeom>
        </p:spPr>
        <p:txBody>
          <a:bodyPr vert="horz" lIns="83127" tIns="41564" rIns="83127" bIns="4156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latin typeface="Georgia" panose="02040502050405020303" pitchFamily="18" charset="0"/>
              </a:rPr>
              <a:t>Desired outcome happened</a:t>
            </a:r>
            <a:r>
              <a:rPr lang="en-US" sz="2000" dirty="0">
                <a:latin typeface="Georgia" panose="02040502050405020303" pitchFamily="18" charset="0"/>
              </a:rPr>
              <a:t>:</a:t>
            </a:r>
          </a:p>
          <a:p>
            <a:pPr algn="l"/>
            <a:r>
              <a:rPr lang="en-US" sz="2000" dirty="0" smtClean="0">
                <a:latin typeface="Georgia" panose="02040502050405020303" pitchFamily="18" charset="0"/>
              </a:rPr>
              <a:t>Formerly homeless people in stable residence</a:t>
            </a:r>
            <a:endParaRPr lang="en-US" sz="2000" dirty="0">
              <a:latin typeface="Georgia" panose="02040502050405020303" pitchFamily="18" charset="0"/>
            </a:endParaRPr>
          </a:p>
        </p:txBody>
      </p:sp>
      <p:sp>
        <p:nvSpPr>
          <p:cNvPr id="12" name="Down Arrow 11"/>
          <p:cNvSpPr/>
          <p:nvPr/>
        </p:nvSpPr>
        <p:spPr>
          <a:xfrm rot="4211124">
            <a:off x="3738757" y="3875742"/>
            <a:ext cx="440575" cy="88946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6"/>
          </a:p>
        </p:txBody>
      </p:sp>
      <p:pic>
        <p:nvPicPr>
          <p:cNvPr id="1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422" y="2638228"/>
            <a:ext cx="997960" cy="1001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696287" y="5153223"/>
            <a:ext cx="3773719" cy="1631216"/>
          </a:xfrm>
          <a:prstGeom prst="rect">
            <a:avLst/>
          </a:prstGeom>
          <a:noFill/>
        </p:spPr>
        <p:txBody>
          <a:bodyPr wrap="square" rtlCol="0">
            <a:spAutoFit/>
          </a:bodyPr>
          <a:lstStyle/>
          <a:p>
            <a:r>
              <a:rPr lang="en-US" sz="2000" b="1" dirty="0">
                <a:latin typeface="Georgia" panose="02040502050405020303" pitchFamily="18" charset="0"/>
              </a:rPr>
              <a:t>Assessing Causation</a:t>
            </a:r>
          </a:p>
          <a:p>
            <a:r>
              <a:rPr lang="en-US" sz="2000" dirty="0">
                <a:latin typeface="Georgia" panose="02040502050405020303" pitchFamily="18" charset="0"/>
              </a:rPr>
              <a:t>* Before/after </a:t>
            </a:r>
          </a:p>
          <a:p>
            <a:r>
              <a:rPr lang="en-US" sz="2000" dirty="0">
                <a:latin typeface="Georgia" panose="02040502050405020303" pitchFamily="18" charset="0"/>
              </a:rPr>
              <a:t>* Matching</a:t>
            </a:r>
          </a:p>
          <a:p>
            <a:r>
              <a:rPr lang="en-US" sz="2000" dirty="0">
                <a:latin typeface="Georgia" panose="02040502050405020303" pitchFamily="18" charset="0"/>
              </a:rPr>
              <a:t>* Randomized controlled trial (RCT)</a:t>
            </a:r>
          </a:p>
        </p:txBody>
      </p:sp>
      <p:pic>
        <p:nvPicPr>
          <p:cNvPr id="17" name="Picture 6" descr="http://www.bryaniscool.com/uploads/4/2/4/7/4247215/1930395_orig.jpg?3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558" y="2604279"/>
            <a:ext cx="2633663" cy="17956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seekingsanctuaryatworldsend.files.wordpress.com/2013/01/home-0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150" y="4833980"/>
            <a:ext cx="2703131" cy="18430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4696287" y="2599052"/>
            <a:ext cx="3819063" cy="2358618"/>
          </a:xfrm>
          <a:prstGeom prst="rect">
            <a:avLst/>
          </a:prstGeom>
        </p:spPr>
      </p:pic>
      <p:sp>
        <p:nvSpPr>
          <p:cNvPr id="13" name="TextBox 12"/>
          <p:cNvSpPr txBox="1"/>
          <p:nvPr/>
        </p:nvSpPr>
        <p:spPr>
          <a:xfrm>
            <a:off x="438150" y="244503"/>
            <a:ext cx="7982464" cy="1211357"/>
          </a:xfrm>
          <a:prstGeom prst="rect">
            <a:avLst/>
          </a:prstGeom>
          <a:noFill/>
        </p:spPr>
        <p:txBody>
          <a:bodyPr wrap="square" rtlCol="0">
            <a:spAutoFit/>
          </a:bodyPr>
          <a:lstStyle/>
          <a:p>
            <a:r>
              <a:rPr lang="en-US" sz="3600" dirty="0" smtClean="0">
                <a:solidFill>
                  <a:srgbClr val="C00000"/>
                </a:solidFill>
                <a:latin typeface="Georgia" panose="02040502050405020303" pitchFamily="18" charset="0"/>
              </a:rPr>
              <a:t>Evaluating One Component of the Intervention</a:t>
            </a:r>
            <a:endParaRPr lang="en-US" sz="3600" dirty="0">
              <a:solidFill>
                <a:srgbClr val="C00000"/>
              </a:solidFill>
              <a:latin typeface="Georgia" panose="02040502050405020303" pitchFamily="18" charset="0"/>
            </a:endParaRPr>
          </a:p>
        </p:txBody>
      </p:sp>
    </p:spTree>
    <p:extLst>
      <p:ext uri="{BB962C8B-B14F-4D97-AF65-F5344CB8AC3E}">
        <p14:creationId xmlns:p14="http://schemas.microsoft.com/office/powerpoint/2010/main" val="11101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57</a:t>
            </a:fld>
            <a:endParaRPr lang="en-US" dirty="0"/>
          </a:p>
        </p:txBody>
      </p:sp>
      <p:pic>
        <p:nvPicPr>
          <p:cNvPr id="5" name="Picture 4" descr="http://static.painfreelivinglife.com/images/articles/ASM082213_f2_620x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28456"/>
            <a:ext cx="3781425" cy="17217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tmedia.startribune.com/images/ows_1381782425931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88820"/>
            <a:ext cx="2228802" cy="1809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exhibithealth.com/wp-content/uploads/2013/02/man-feeling-goo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7056" y="4380130"/>
            <a:ext cx="3768569" cy="19223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476250" y="381000"/>
            <a:ext cx="8210550" cy="623455"/>
          </a:xfrm>
          <a:prstGeom prst="rect">
            <a:avLst/>
          </a:prstGeom>
        </p:spPr>
        <p:txBody>
          <a:bodyPr/>
          <a:lstStyle>
            <a:lvl1pPr algn="ctr" rtl="0" eaLnBrk="0" fontAlgn="base" hangingPunct="0">
              <a:spcBef>
                <a:spcPct val="0"/>
              </a:spcBef>
              <a:spcAft>
                <a:spcPct val="0"/>
              </a:spcAft>
              <a:defRPr sz="4400" kern="1200">
                <a:solidFill>
                  <a:srgbClr val="5A1B4F"/>
                </a:solidFill>
                <a:latin typeface="Franklin Gothic Demi Cond"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2pPr>
            <a:lvl3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3pPr>
            <a:lvl4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4pPr>
            <a:lvl5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5pPr>
            <a:lvl6pPr marL="4572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6pPr>
            <a:lvl7pPr marL="9144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7pPr>
            <a:lvl8pPr marL="13716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8pPr>
            <a:lvl9pPr marL="18288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9pPr>
          </a:lstStyle>
          <a:p>
            <a:pPr eaLnBrk="1" hangingPunct="1"/>
            <a:r>
              <a:rPr lang="en-US" sz="3600" dirty="0">
                <a:solidFill>
                  <a:srgbClr val="C00000"/>
                </a:solidFill>
                <a:latin typeface="Georgia" panose="02040502050405020303" pitchFamily="18" charset="0"/>
              </a:rPr>
              <a:t>Before/After</a:t>
            </a:r>
          </a:p>
        </p:txBody>
      </p:sp>
    </p:spTree>
    <p:extLst>
      <p:ext uri="{BB962C8B-B14F-4D97-AF65-F5344CB8AC3E}">
        <p14:creationId xmlns:p14="http://schemas.microsoft.com/office/powerpoint/2010/main" val="74977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58</a:t>
            </a:fld>
            <a:endParaRPr lang="en-US" dirty="0"/>
          </a:p>
        </p:txBody>
      </p:sp>
      <p:sp>
        <p:nvSpPr>
          <p:cNvPr id="10" name="TextBox 9"/>
          <p:cNvSpPr txBox="1"/>
          <p:nvPr/>
        </p:nvSpPr>
        <p:spPr>
          <a:xfrm>
            <a:off x="634312" y="4249899"/>
            <a:ext cx="7718855" cy="1882951"/>
          </a:xfrm>
          <a:prstGeom prst="rect">
            <a:avLst/>
          </a:prstGeom>
          <a:noFill/>
        </p:spPr>
        <p:txBody>
          <a:bodyPr wrap="square" rtlCol="0">
            <a:spAutoFit/>
          </a:bodyPr>
          <a:lstStyle/>
          <a:p>
            <a:endParaRPr lang="en-US" sz="1818" dirty="0">
              <a:latin typeface="Georgia" panose="02040502050405020303" pitchFamily="18" charset="0"/>
            </a:endParaRPr>
          </a:p>
          <a:p>
            <a:r>
              <a:rPr lang="en-US" sz="2000" b="1" dirty="0">
                <a:latin typeface="Georgia" panose="02040502050405020303" pitchFamily="18" charset="0"/>
              </a:rPr>
              <a:t>But</a:t>
            </a:r>
            <a:r>
              <a:rPr lang="en-US" sz="2000" dirty="0">
                <a:latin typeface="Georgia" panose="02040502050405020303" pitchFamily="18" charset="0"/>
              </a:rPr>
              <a:t> maybe during this period something unrelated to the program supervened to improve the lives of homeless people in the city, e.g</a:t>
            </a:r>
            <a:r>
              <a:rPr lang="en-US" sz="2000" dirty="0" smtClean="0">
                <a:latin typeface="Georgia" panose="02040502050405020303" pitchFamily="18" charset="0"/>
              </a:rPr>
              <a:t>.</a:t>
            </a:r>
            <a:endParaRPr lang="en-US" sz="2000" dirty="0">
              <a:latin typeface="Georgia" panose="02040502050405020303" pitchFamily="18" charset="0"/>
            </a:endParaRPr>
          </a:p>
          <a:p>
            <a:pPr marL="342900" indent="-342900">
              <a:buFont typeface="Arial" panose="020B0604020202020204" pitchFamily="34" charset="0"/>
              <a:buChar char="•"/>
            </a:pPr>
            <a:r>
              <a:rPr lang="en-US" sz="2000" dirty="0">
                <a:latin typeface="Georgia" panose="02040502050405020303" pitchFamily="18" charset="0"/>
              </a:rPr>
              <a:t>Housing costs decreased</a:t>
            </a:r>
          </a:p>
          <a:p>
            <a:pPr marL="342900" indent="-342900">
              <a:buFont typeface="Arial" panose="020B0604020202020204" pitchFamily="34" charset="0"/>
              <a:buChar char="•"/>
            </a:pPr>
            <a:r>
              <a:rPr lang="en-US" sz="2000" dirty="0">
                <a:latin typeface="Georgia" panose="02040502050405020303" pitchFamily="18" charset="0"/>
              </a:rPr>
              <a:t>Employment opportunities increased</a:t>
            </a:r>
          </a:p>
          <a:p>
            <a:endParaRPr lang="en-US" sz="1818" dirty="0"/>
          </a:p>
        </p:txBody>
      </p:sp>
      <p:sp>
        <p:nvSpPr>
          <p:cNvPr id="11" name="Rectangle 2"/>
          <p:cNvSpPr txBox="1">
            <a:spLocks noChangeArrowheads="1"/>
          </p:cNvSpPr>
          <p:nvPr/>
        </p:nvSpPr>
        <p:spPr>
          <a:xfrm>
            <a:off x="476250" y="381000"/>
            <a:ext cx="8534400" cy="623455"/>
          </a:xfrm>
          <a:prstGeom prst="rect">
            <a:avLst/>
          </a:prstGeom>
        </p:spPr>
        <p:txBody>
          <a:bodyPr/>
          <a:lstStyle>
            <a:lvl1pPr algn="ctr" rtl="0" eaLnBrk="0" fontAlgn="base" hangingPunct="0">
              <a:spcBef>
                <a:spcPct val="0"/>
              </a:spcBef>
              <a:spcAft>
                <a:spcPct val="0"/>
              </a:spcAft>
              <a:defRPr sz="4400" kern="1200">
                <a:solidFill>
                  <a:srgbClr val="5A1B4F"/>
                </a:solidFill>
                <a:latin typeface="Franklin Gothic Demi Cond"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2pPr>
            <a:lvl3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3pPr>
            <a:lvl4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4pPr>
            <a:lvl5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5pPr>
            <a:lvl6pPr marL="4572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6pPr>
            <a:lvl7pPr marL="9144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7pPr>
            <a:lvl8pPr marL="13716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8pPr>
            <a:lvl9pPr marL="18288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9pPr>
          </a:lstStyle>
          <a:p>
            <a:pPr algn="l" eaLnBrk="1" hangingPunct="1"/>
            <a:r>
              <a:rPr lang="en-US" sz="3600" dirty="0">
                <a:solidFill>
                  <a:srgbClr val="C00000"/>
                </a:solidFill>
                <a:latin typeface="Georgia" panose="02040502050405020303" pitchFamily="18" charset="0"/>
              </a:rPr>
              <a:t>Before/After</a:t>
            </a:r>
          </a:p>
        </p:txBody>
      </p:sp>
      <p:graphicFrame>
        <p:nvGraphicFramePr>
          <p:cNvPr id="12" name="Table 11"/>
          <p:cNvGraphicFramePr>
            <a:graphicFrameLocks noGrp="1"/>
          </p:cNvGraphicFramePr>
          <p:nvPr>
            <p:extLst>
              <p:ext uri="{D42A27DB-BD31-4B8C-83A1-F6EECF244321}">
                <p14:modId xmlns:p14="http://schemas.microsoft.com/office/powerpoint/2010/main" val="2183410006"/>
              </p:ext>
            </p:extLst>
          </p:nvPr>
        </p:nvGraphicFramePr>
        <p:xfrm>
          <a:off x="634312" y="2207920"/>
          <a:ext cx="7718855" cy="2041979"/>
        </p:xfrm>
        <a:graphic>
          <a:graphicData uri="http://schemas.openxmlformats.org/drawingml/2006/table">
            <a:tbl>
              <a:tblPr firstRow="1" bandRow="1">
                <a:tableStyleId>{073A0DAA-6AF3-43AB-8588-CEC1D06C72B9}</a:tableStyleId>
              </a:tblPr>
              <a:tblGrid>
                <a:gridCol w="964857">
                  <a:extLst>
                    <a:ext uri="{9D8B030D-6E8A-4147-A177-3AD203B41FA5}">
                      <a16:colId xmlns:a16="http://schemas.microsoft.com/office/drawing/2014/main" xmlns="" val="20000"/>
                    </a:ext>
                  </a:extLst>
                </a:gridCol>
                <a:gridCol w="6753998">
                  <a:extLst>
                    <a:ext uri="{9D8B030D-6E8A-4147-A177-3AD203B41FA5}">
                      <a16:colId xmlns:a16="http://schemas.microsoft.com/office/drawing/2014/main" xmlns="" val="20001"/>
                    </a:ext>
                  </a:extLst>
                </a:gridCol>
              </a:tblGrid>
              <a:tr h="581891">
                <a:tc>
                  <a:txBody>
                    <a:bodyPr/>
                    <a:lstStyle/>
                    <a:p>
                      <a:r>
                        <a:rPr lang="en-US" sz="1600" dirty="0">
                          <a:latin typeface="Georgia" panose="02040502050405020303" pitchFamily="18" charset="0"/>
                        </a:rPr>
                        <a:t>100</a:t>
                      </a:r>
                    </a:p>
                  </a:txBody>
                  <a:tcPr marT="41564" marB="41564">
                    <a:solidFill>
                      <a:schemeClr val="accent1">
                        <a:lumMod val="60000"/>
                        <a:lumOff val="40000"/>
                      </a:schemeClr>
                    </a:solidFill>
                  </a:tcPr>
                </a:tc>
                <a:tc>
                  <a:txBody>
                    <a:bodyPr/>
                    <a:lstStyle/>
                    <a:p>
                      <a:r>
                        <a:rPr lang="en-US" sz="1600" dirty="0">
                          <a:latin typeface="Georgia" panose="02040502050405020303" pitchFamily="18" charset="0"/>
                        </a:rPr>
                        <a:t>participants </a:t>
                      </a:r>
                      <a:r>
                        <a:rPr lang="en-US" sz="1600" dirty="0" smtClean="0">
                          <a:latin typeface="Georgia" panose="02040502050405020303" pitchFamily="18" charset="0"/>
                        </a:rPr>
                        <a:t>(homeless people, with poor health and other metrics) </a:t>
                      </a:r>
                      <a:endParaRPr lang="en-US" sz="1600" dirty="0">
                        <a:latin typeface="Georgia" panose="02040502050405020303" pitchFamily="18" charset="0"/>
                      </a:endParaRPr>
                    </a:p>
                  </a:txBody>
                  <a:tcPr marT="41564" marB="41564">
                    <a:solidFill>
                      <a:schemeClr val="accent1">
                        <a:lumMod val="60000"/>
                        <a:lumOff val="40000"/>
                      </a:schemeClr>
                    </a:solidFill>
                  </a:tcPr>
                </a:tc>
                <a:extLst>
                  <a:ext uri="{0D108BD9-81ED-4DB2-BD59-A6C34878D82A}">
                    <a16:rowId xmlns:a16="http://schemas.microsoft.com/office/drawing/2014/main" xmlns="" val="10000"/>
                  </a:ext>
                </a:extLst>
              </a:tr>
              <a:tr h="486696">
                <a:tc>
                  <a:txBody>
                    <a:bodyPr/>
                    <a:lstStyle/>
                    <a:p>
                      <a:r>
                        <a:rPr lang="en-US" sz="1600" baseline="0" dirty="0">
                          <a:solidFill>
                            <a:schemeClr val="tx1"/>
                          </a:solidFill>
                          <a:latin typeface="Georgia" panose="02040502050405020303" pitchFamily="18" charset="0"/>
                        </a:rPr>
                        <a:t>40</a:t>
                      </a:r>
                    </a:p>
                  </a:txBody>
                  <a:tcPr marT="41564" marB="41564">
                    <a:solidFill>
                      <a:schemeClr val="accent6">
                        <a:lumMod val="20000"/>
                        <a:lumOff val="80000"/>
                      </a:schemeClr>
                    </a:solidFill>
                  </a:tcPr>
                </a:tc>
                <a:tc>
                  <a:txBody>
                    <a:bodyPr/>
                    <a:lstStyle/>
                    <a:p>
                      <a:r>
                        <a:rPr lang="en-US" sz="1600" baseline="0" dirty="0">
                          <a:solidFill>
                            <a:schemeClr val="tx1"/>
                          </a:solidFill>
                          <a:latin typeface="Georgia" panose="02040502050405020303" pitchFamily="18" charset="0"/>
                        </a:rPr>
                        <a:t>Still </a:t>
                      </a:r>
                      <a:r>
                        <a:rPr lang="en-US" sz="1600" baseline="0" dirty="0" smtClean="0">
                          <a:solidFill>
                            <a:schemeClr val="tx1"/>
                          </a:solidFill>
                          <a:latin typeface="Georgia" panose="02040502050405020303" pitchFamily="18" charset="0"/>
                        </a:rPr>
                        <a:t>homeless</a:t>
                      </a:r>
                      <a:endParaRPr lang="en-US" sz="1600" baseline="0" dirty="0">
                        <a:solidFill>
                          <a:schemeClr val="tx1"/>
                        </a:solidFill>
                        <a:latin typeface="Georgia" panose="02040502050405020303" pitchFamily="18" charset="0"/>
                      </a:endParaRPr>
                    </a:p>
                  </a:txBody>
                  <a:tcPr marT="41564" marB="41564">
                    <a:solidFill>
                      <a:schemeClr val="accent6">
                        <a:lumMod val="20000"/>
                        <a:lumOff val="80000"/>
                      </a:schemeClr>
                    </a:solidFill>
                  </a:tcPr>
                </a:tc>
                <a:extLst>
                  <a:ext uri="{0D108BD9-81ED-4DB2-BD59-A6C34878D82A}">
                    <a16:rowId xmlns:a16="http://schemas.microsoft.com/office/drawing/2014/main" xmlns="" val="10001"/>
                  </a:ext>
                </a:extLst>
              </a:tr>
              <a:tr h="486696">
                <a:tc>
                  <a:txBody>
                    <a:bodyPr/>
                    <a:lstStyle/>
                    <a:p>
                      <a:r>
                        <a:rPr lang="en-US" sz="1600" baseline="0" dirty="0">
                          <a:solidFill>
                            <a:schemeClr val="tx1"/>
                          </a:solidFill>
                          <a:latin typeface="Georgia" panose="02040502050405020303" pitchFamily="18" charset="0"/>
                        </a:rPr>
                        <a:t>60</a:t>
                      </a:r>
                    </a:p>
                  </a:txBody>
                  <a:tcPr marT="41564" marB="41564">
                    <a:solidFill>
                      <a:schemeClr val="accent2">
                        <a:lumMod val="20000"/>
                        <a:lumOff val="80000"/>
                      </a:schemeClr>
                    </a:solidFill>
                  </a:tcPr>
                </a:tc>
                <a:tc>
                  <a:txBody>
                    <a:bodyPr/>
                    <a:lstStyle/>
                    <a:p>
                      <a:r>
                        <a:rPr lang="en-US" sz="1600" baseline="0" dirty="0" smtClean="0">
                          <a:solidFill>
                            <a:schemeClr val="tx1"/>
                          </a:solidFill>
                          <a:latin typeface="Georgia" panose="02040502050405020303" pitchFamily="18" charset="0"/>
                        </a:rPr>
                        <a:t>In stable housing</a:t>
                      </a:r>
                      <a:endParaRPr lang="en-US" sz="1600" baseline="0" dirty="0">
                        <a:solidFill>
                          <a:schemeClr val="tx1"/>
                        </a:solidFill>
                        <a:latin typeface="Georgia" panose="02040502050405020303" pitchFamily="18" charset="0"/>
                      </a:endParaRPr>
                    </a:p>
                  </a:txBody>
                  <a:tcPr marT="41564" marB="41564">
                    <a:solidFill>
                      <a:schemeClr val="accent2">
                        <a:lumMod val="20000"/>
                        <a:lumOff val="80000"/>
                      </a:schemeClr>
                    </a:solidFill>
                  </a:tcPr>
                </a:tc>
                <a:extLst>
                  <a:ext uri="{0D108BD9-81ED-4DB2-BD59-A6C34878D82A}">
                    <a16:rowId xmlns:a16="http://schemas.microsoft.com/office/drawing/2014/main" xmlns="" val="10002"/>
                  </a:ext>
                </a:extLst>
              </a:tr>
              <a:tr h="486696">
                <a:tc>
                  <a:txBody>
                    <a:bodyPr/>
                    <a:lstStyle/>
                    <a:p>
                      <a:r>
                        <a:rPr lang="en-US" sz="1600" baseline="0" dirty="0">
                          <a:solidFill>
                            <a:schemeClr val="tx1"/>
                          </a:solidFill>
                          <a:latin typeface="Georgia" panose="02040502050405020303" pitchFamily="18" charset="0"/>
                        </a:rPr>
                        <a:t>60%</a:t>
                      </a:r>
                    </a:p>
                  </a:txBody>
                  <a:tcPr marT="41564" marB="41564">
                    <a:solidFill>
                      <a:schemeClr val="accent4">
                        <a:lumMod val="20000"/>
                        <a:lumOff val="80000"/>
                      </a:schemeClr>
                    </a:solidFill>
                  </a:tcPr>
                </a:tc>
                <a:tc>
                  <a:txBody>
                    <a:bodyPr/>
                    <a:lstStyle/>
                    <a:p>
                      <a:r>
                        <a:rPr lang="en-US" sz="1600" baseline="0" dirty="0">
                          <a:solidFill>
                            <a:schemeClr val="tx1"/>
                          </a:solidFill>
                          <a:latin typeface="Georgia" panose="02040502050405020303" pitchFamily="18" charset="0"/>
                        </a:rPr>
                        <a:t>Success rate</a:t>
                      </a:r>
                    </a:p>
                  </a:txBody>
                  <a:tcPr marT="41564" marB="41564">
                    <a:solidFill>
                      <a:schemeClr val="accent4">
                        <a:lumMod val="20000"/>
                        <a:lumOff val="80000"/>
                      </a:schemeClr>
                    </a:solidFill>
                  </a:tcPr>
                </a:tc>
                <a:extLst>
                  <a:ext uri="{0D108BD9-81ED-4DB2-BD59-A6C34878D82A}">
                    <a16:rowId xmlns:a16="http://schemas.microsoft.com/office/drawing/2014/main" xmlns="" val="10003"/>
                  </a:ext>
                </a:extLst>
              </a:tr>
            </a:tbl>
          </a:graphicData>
        </a:graphic>
      </p:graphicFrame>
      <p:sp>
        <p:nvSpPr>
          <p:cNvPr id="15" name="TextBox 14"/>
          <p:cNvSpPr txBox="1"/>
          <p:nvPr/>
        </p:nvSpPr>
        <p:spPr>
          <a:xfrm>
            <a:off x="523875" y="1042131"/>
            <a:ext cx="8439150" cy="707886"/>
          </a:xfrm>
          <a:prstGeom prst="rect">
            <a:avLst/>
          </a:prstGeom>
          <a:noFill/>
        </p:spPr>
        <p:txBody>
          <a:bodyPr wrap="square" rtlCol="0">
            <a:spAutoFit/>
          </a:bodyPr>
          <a:lstStyle/>
          <a:p>
            <a:r>
              <a:rPr lang="en-US" sz="2000" dirty="0">
                <a:latin typeface="Georgia" panose="02040502050405020303" pitchFamily="18" charset="0"/>
              </a:rPr>
              <a:t>Compare all participants who entered the program with those who ended up better off. </a:t>
            </a:r>
          </a:p>
        </p:txBody>
      </p:sp>
      <p:sp>
        <p:nvSpPr>
          <p:cNvPr id="16" name="Rectangle 15"/>
          <p:cNvSpPr/>
          <p:nvPr/>
        </p:nvSpPr>
        <p:spPr>
          <a:xfrm>
            <a:off x="523875" y="1726442"/>
            <a:ext cx="5562600" cy="400110"/>
          </a:xfrm>
          <a:prstGeom prst="rect">
            <a:avLst/>
          </a:prstGeom>
        </p:spPr>
        <p:txBody>
          <a:bodyPr wrap="square">
            <a:spAutoFit/>
          </a:bodyPr>
          <a:lstStyle/>
          <a:p>
            <a:r>
              <a:rPr lang="en-US" sz="2000" dirty="0">
                <a:latin typeface="Georgia" panose="02040502050405020303" pitchFamily="18" charset="0"/>
              </a:rPr>
              <a:t>Suppose at the end of the evaluation period:</a:t>
            </a:r>
          </a:p>
        </p:txBody>
      </p:sp>
      <p:pic>
        <p:nvPicPr>
          <p:cNvPr id="17" name="Shape 195"/>
          <p:cNvPicPr preferRelativeResize="0"/>
          <p:nvPr/>
        </p:nvPicPr>
        <p:blipFill rotWithShape="1">
          <a:blip r:embed="rId3">
            <a:alphaModFix/>
          </a:blip>
          <a:srcRect/>
          <a:stretch/>
        </p:blipFill>
        <p:spPr>
          <a:xfrm>
            <a:off x="5699869" y="5238988"/>
            <a:ext cx="2171218" cy="1438036"/>
          </a:xfrm>
          <a:prstGeom prst="rect">
            <a:avLst/>
          </a:prstGeom>
          <a:noFill/>
          <a:ln>
            <a:noFill/>
          </a:ln>
        </p:spPr>
      </p:pic>
    </p:spTree>
    <p:extLst>
      <p:ext uri="{BB962C8B-B14F-4D97-AF65-F5344CB8AC3E}">
        <p14:creationId xmlns:p14="http://schemas.microsoft.com/office/powerpoint/2010/main" val="10100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22371" t="-1465" r="22509" b="-2576"/>
          <a:stretch/>
        </p:blipFill>
        <p:spPr>
          <a:xfrm>
            <a:off x="685800" y="1766454"/>
            <a:ext cx="2340390" cy="3276093"/>
          </a:xfrm>
        </p:spPr>
      </p:pic>
      <p:sp>
        <p:nvSpPr>
          <p:cNvPr id="5" name="TextBox 4"/>
          <p:cNvSpPr txBox="1"/>
          <p:nvPr/>
        </p:nvSpPr>
        <p:spPr>
          <a:xfrm>
            <a:off x="549324" y="803476"/>
            <a:ext cx="7924800" cy="707886"/>
          </a:xfrm>
          <a:prstGeom prst="rect">
            <a:avLst/>
          </a:prstGeom>
          <a:noFill/>
        </p:spPr>
        <p:txBody>
          <a:bodyPr wrap="square" rtlCol="0">
            <a:spAutoFit/>
          </a:bodyPr>
          <a:lstStyle/>
          <a:p>
            <a:r>
              <a:rPr lang="en-US" sz="2000" dirty="0">
                <a:latin typeface="Georgia" panose="02040502050405020303" pitchFamily="18" charset="0"/>
              </a:rPr>
              <a:t>1994. William Bratton becomes NYPD Commissioner, adopts Broken Windows approach to </a:t>
            </a:r>
            <a:r>
              <a:rPr lang="en-US" sz="2000" dirty="0" smtClean="0">
                <a:latin typeface="Georgia" panose="02040502050405020303" pitchFamily="18" charset="0"/>
              </a:rPr>
              <a:t>policing.</a:t>
            </a:r>
            <a:endParaRPr lang="en-US" sz="2000" dirty="0">
              <a:latin typeface="Georgia" panose="02040502050405020303" pitchFamily="18" charset="0"/>
            </a:endParaRPr>
          </a:p>
        </p:txBody>
      </p:sp>
      <p:pic>
        <p:nvPicPr>
          <p:cNvPr id="4" name="Picture 2" descr="https://lh3.googleusercontent.com/8fvHZkZzK0auX07R3gaCqitph_C-GYtvUvrrv4aqQP2d-pUhyiuMT34S8G0bz-7wXMGnQFBjEUeNGpG3ZzgPV_sGjZR23JG2ftbRY0Tj5A3Q5fVRDO-Cr-lb2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3151909"/>
            <a:ext cx="4435523" cy="27016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D8E4E9-6FDD-45E3-9172-AF418D436367}" type="slidenum">
              <a:rPr lang="en-US" smtClean="0"/>
              <a:pPr/>
              <a:t>59</a:t>
            </a:fld>
            <a:endParaRPr lang="en-US" dirty="0"/>
          </a:p>
        </p:txBody>
      </p:sp>
    </p:spTree>
    <p:extLst>
      <p:ext uri="{BB962C8B-B14F-4D97-AF65-F5344CB8AC3E}">
        <p14:creationId xmlns:p14="http://schemas.microsoft.com/office/powerpoint/2010/main" val="1816732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2292"/>
            <a:ext cx="7886700" cy="762216"/>
          </a:xfrm>
        </p:spPr>
        <p:txBody>
          <a:bodyPr>
            <a:noAutofit/>
          </a:bodyPr>
          <a:lstStyle/>
          <a:p>
            <a:r>
              <a:rPr lang="en-US" sz="3600" dirty="0"/>
              <a:t>Defining the Problem &amp; Identifying Stakeholders</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6</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28650" y="1746071"/>
            <a:ext cx="7753350" cy="4652940"/>
          </a:xfrm>
          <a:prstGeom prst="rect">
            <a:avLst/>
          </a:prstGeom>
        </p:spPr>
        <p:txBody>
          <a:bodyPr wrap="square">
            <a:spAutoFit/>
          </a:bodyPr>
          <a:lstStyle/>
          <a:p>
            <a:pPr marL="571500" indent="-514350">
              <a:lnSpc>
                <a:spcPct val="150000"/>
              </a:lnSpc>
              <a:buFont typeface="+mj-lt"/>
              <a:buAutoNum type="arabicPeriod"/>
            </a:pPr>
            <a:r>
              <a:rPr lang="en-US" sz="2000" dirty="0">
                <a:latin typeface="Georgia" panose="02040502050405020303" pitchFamily="18" charset="0"/>
              </a:rPr>
              <a:t>What is the </a:t>
            </a:r>
            <a:r>
              <a:rPr lang="en-US" sz="2000" u="sng" dirty="0">
                <a:latin typeface="Georgia" panose="02040502050405020303" pitchFamily="18" charset="0"/>
              </a:rPr>
              <a:t>problem</a:t>
            </a:r>
            <a:r>
              <a:rPr lang="en-US" sz="2000" dirty="0">
                <a:latin typeface="Georgia" panose="02040502050405020303" pitchFamily="18" charset="0"/>
              </a:rPr>
              <a:t> you are trying to solve, for whom is it a problem, and why is it important?</a:t>
            </a:r>
          </a:p>
          <a:p>
            <a:pPr marL="571500" indent="-514350">
              <a:lnSpc>
                <a:spcPct val="150000"/>
              </a:lnSpc>
              <a:buFont typeface="+mj-lt"/>
              <a:buAutoNum type="arabicPeriod"/>
            </a:pPr>
            <a:r>
              <a:rPr lang="en-US" sz="2000" dirty="0">
                <a:latin typeface="Georgia" panose="02040502050405020303" pitchFamily="18" charset="0"/>
              </a:rPr>
              <a:t>What are the </a:t>
            </a:r>
            <a:r>
              <a:rPr lang="en-US" sz="2000" u="sng" dirty="0">
                <a:latin typeface="Georgia" panose="02040502050405020303" pitchFamily="18" charset="0"/>
              </a:rPr>
              <a:t>causes</a:t>
            </a:r>
            <a:r>
              <a:rPr lang="en-US" sz="2000" dirty="0">
                <a:latin typeface="Georgia" panose="02040502050405020303" pitchFamily="18" charset="0"/>
              </a:rPr>
              <a:t> of the problem?</a:t>
            </a:r>
          </a:p>
          <a:p>
            <a:pPr marL="571500" indent="-514350">
              <a:lnSpc>
                <a:spcPct val="150000"/>
              </a:lnSpc>
              <a:buFont typeface="+mj-lt"/>
              <a:buAutoNum type="arabicPeriod"/>
            </a:pPr>
            <a:r>
              <a:rPr lang="en-US" sz="2000" dirty="0">
                <a:latin typeface="Georgia" panose="02040502050405020303" pitchFamily="18" charset="0"/>
              </a:rPr>
              <a:t>Who are your intended </a:t>
            </a:r>
            <a:r>
              <a:rPr lang="en-US" sz="2000" u="sng" dirty="0">
                <a:latin typeface="Georgia" panose="02040502050405020303" pitchFamily="18" charset="0"/>
              </a:rPr>
              <a:t>beneficiaries</a:t>
            </a:r>
            <a:r>
              <a:rPr lang="en-US" sz="2000" dirty="0">
                <a:latin typeface="Georgia" panose="02040502050405020303" pitchFamily="18" charset="0"/>
              </a:rPr>
              <a:t>, and what are their needs?</a:t>
            </a:r>
          </a:p>
          <a:p>
            <a:pPr marL="571500" indent="-514350">
              <a:lnSpc>
                <a:spcPct val="150000"/>
              </a:lnSpc>
              <a:buFont typeface="+mj-lt"/>
              <a:buAutoNum type="arabicPeriod"/>
            </a:pPr>
            <a:r>
              <a:rPr lang="en-US" sz="2000" u="sng" dirty="0">
                <a:latin typeface="Georgia" panose="02040502050405020303" pitchFamily="18" charset="0"/>
              </a:rPr>
              <a:t>Who else </a:t>
            </a:r>
            <a:r>
              <a:rPr lang="en-US" sz="2000" dirty="0">
                <a:latin typeface="Georgia" panose="02040502050405020303" pitchFamily="18" charset="0"/>
              </a:rPr>
              <a:t>is tackling the problem and how might you collaborate?</a:t>
            </a:r>
          </a:p>
          <a:p>
            <a:pPr marL="571500" indent="-514350">
              <a:lnSpc>
                <a:spcPct val="150000"/>
              </a:lnSpc>
              <a:buFont typeface="+mj-lt"/>
              <a:buAutoNum type="arabicPeriod"/>
            </a:pPr>
            <a:r>
              <a:rPr lang="en-US" sz="2000" dirty="0">
                <a:latin typeface="Georgia" panose="02040502050405020303" pitchFamily="18" charset="0"/>
              </a:rPr>
              <a:t>How </a:t>
            </a:r>
            <a:r>
              <a:rPr lang="en-US" sz="2000" u="sng" dirty="0">
                <a:latin typeface="Georgia" panose="02040502050405020303" pitchFamily="18" charset="0"/>
              </a:rPr>
              <a:t>big a part </a:t>
            </a:r>
            <a:r>
              <a:rPr lang="en-US" sz="2000" dirty="0">
                <a:latin typeface="Georgia" panose="02040502050405020303" pitchFamily="18" charset="0"/>
              </a:rPr>
              <a:t>of the problem do you want to tackle and what </a:t>
            </a:r>
            <a:r>
              <a:rPr lang="en-US" sz="2000" u="sng" dirty="0">
                <a:latin typeface="Georgia" panose="02040502050405020303" pitchFamily="18" charset="0"/>
              </a:rPr>
              <a:t>approach</a:t>
            </a:r>
            <a:r>
              <a:rPr lang="en-US" sz="2000" dirty="0">
                <a:latin typeface="Georgia" panose="02040502050405020303" pitchFamily="18" charset="0"/>
              </a:rPr>
              <a:t> will you take?</a:t>
            </a:r>
          </a:p>
          <a:p>
            <a:pPr marL="571500" indent="-514350">
              <a:lnSpc>
                <a:spcPct val="150000"/>
              </a:lnSpc>
              <a:buFont typeface="+mj-lt"/>
              <a:buAutoNum type="arabicPeriod"/>
            </a:pPr>
            <a:r>
              <a:rPr lang="en-US" sz="2000" dirty="0">
                <a:latin typeface="Georgia" panose="02040502050405020303" pitchFamily="18" charset="0"/>
              </a:rPr>
              <a:t>What is your </a:t>
            </a:r>
            <a:r>
              <a:rPr lang="en-US" sz="2000" u="sng" dirty="0">
                <a:latin typeface="Georgia" panose="02040502050405020303" pitchFamily="18" charset="0"/>
              </a:rPr>
              <a:t>intended outcome</a:t>
            </a:r>
            <a:r>
              <a:rPr lang="en-US" sz="2000" dirty="0">
                <a:latin typeface="Georgia" panose="02040502050405020303" pitchFamily="18" charset="0"/>
              </a:rPr>
              <a:t>?</a:t>
            </a:r>
          </a:p>
        </p:txBody>
      </p:sp>
    </p:spTree>
    <p:extLst>
      <p:ext uri="{BB962C8B-B14F-4D97-AF65-F5344CB8AC3E}">
        <p14:creationId xmlns:p14="http://schemas.microsoft.com/office/powerpoint/2010/main" val="9737707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925" b="-224"/>
          <a:stretch/>
        </p:blipFill>
        <p:spPr>
          <a:xfrm>
            <a:off x="531340" y="1263008"/>
            <a:ext cx="7747687" cy="5115252"/>
          </a:xfrm>
        </p:spPr>
      </p:pic>
      <p:sp>
        <p:nvSpPr>
          <p:cNvPr id="7" name="TextBox 6"/>
          <p:cNvSpPr txBox="1"/>
          <p:nvPr/>
        </p:nvSpPr>
        <p:spPr>
          <a:xfrm>
            <a:off x="963958" y="1620252"/>
            <a:ext cx="3362707" cy="3364896"/>
          </a:xfrm>
          <a:prstGeom prst="rect">
            <a:avLst/>
          </a:prstGeom>
          <a:solidFill>
            <a:schemeClr val="bg1"/>
          </a:solidFill>
        </p:spPr>
        <p:txBody>
          <a:bodyPr wrap="square" rtlCol="0">
            <a:spAutoFit/>
          </a:bodyPr>
          <a:lstStyle/>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solidFill>
                <a:schemeClr val="bg1"/>
              </a:solidFill>
            </a:endParaRPr>
          </a:p>
          <a:p>
            <a:endParaRPr lang="en-US" sz="1636" dirty="0"/>
          </a:p>
        </p:txBody>
      </p:sp>
      <p:sp>
        <p:nvSpPr>
          <p:cNvPr id="8" name="Right Arrow 7"/>
          <p:cNvSpPr/>
          <p:nvPr/>
        </p:nvSpPr>
        <p:spPr>
          <a:xfrm>
            <a:off x="1268758" y="2667000"/>
            <a:ext cx="3057907" cy="1177636"/>
          </a:xfrm>
          <a:prstGeom prst="rightArrow">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36" dirty="0">
                <a:solidFill>
                  <a:schemeClr val="accent4">
                    <a:lumMod val="50000"/>
                  </a:schemeClr>
                </a:solidFill>
                <a:latin typeface="Georgia" panose="02040502050405020303" pitchFamily="18" charset="0"/>
              </a:rPr>
              <a:t>Bratton Starts as Commissioner</a:t>
            </a:r>
          </a:p>
        </p:txBody>
      </p:sp>
      <p:sp>
        <p:nvSpPr>
          <p:cNvPr id="6" name="TextBox 5"/>
          <p:cNvSpPr txBox="1"/>
          <p:nvPr/>
        </p:nvSpPr>
        <p:spPr>
          <a:xfrm>
            <a:off x="570470" y="479740"/>
            <a:ext cx="6781800" cy="646331"/>
          </a:xfrm>
          <a:prstGeom prst="rect">
            <a:avLst/>
          </a:prstGeom>
          <a:noFill/>
        </p:spPr>
        <p:txBody>
          <a:bodyPr wrap="square" rtlCol="0">
            <a:spAutoFit/>
          </a:bodyPr>
          <a:lstStyle/>
          <a:p>
            <a:r>
              <a:rPr lang="en-US" sz="3600" dirty="0">
                <a:solidFill>
                  <a:srgbClr val="C00000"/>
                </a:solidFill>
                <a:latin typeface="Georgia" panose="02040502050405020303" pitchFamily="18" charset="0"/>
              </a:rPr>
              <a:t>Before-After</a:t>
            </a:r>
          </a:p>
        </p:txBody>
      </p:sp>
      <p:sp>
        <p:nvSpPr>
          <p:cNvPr id="2" name="Slide Number Placeholder 1"/>
          <p:cNvSpPr>
            <a:spLocks noGrp="1"/>
          </p:cNvSpPr>
          <p:nvPr>
            <p:ph type="sldNum" sz="quarter" idx="12"/>
          </p:nvPr>
        </p:nvSpPr>
        <p:spPr/>
        <p:txBody>
          <a:bodyPr/>
          <a:lstStyle/>
          <a:p>
            <a:fld id="{1AD8E4E9-6FDD-45E3-9172-AF418D436367}" type="slidenum">
              <a:rPr lang="en-US" smtClean="0"/>
              <a:pPr/>
              <a:t>60</a:t>
            </a:fld>
            <a:endParaRPr lang="en-US" dirty="0"/>
          </a:p>
        </p:txBody>
      </p:sp>
    </p:spTree>
    <p:extLst>
      <p:ext uri="{BB962C8B-B14F-4D97-AF65-F5344CB8AC3E}">
        <p14:creationId xmlns:p14="http://schemas.microsoft.com/office/powerpoint/2010/main" val="17158394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925" b="-224"/>
          <a:stretch/>
        </p:blipFill>
        <p:spPr>
          <a:xfrm>
            <a:off x="267903" y="1173020"/>
            <a:ext cx="8196475" cy="5079499"/>
          </a:xfrm>
        </p:spPr>
      </p:pic>
      <p:sp>
        <p:nvSpPr>
          <p:cNvPr id="3" name="Right Arrow 2"/>
          <p:cNvSpPr/>
          <p:nvPr/>
        </p:nvSpPr>
        <p:spPr>
          <a:xfrm>
            <a:off x="1209294" y="3214080"/>
            <a:ext cx="3057907" cy="1046194"/>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2">
                    <a:lumMod val="50000"/>
                  </a:schemeClr>
                </a:solidFill>
                <a:latin typeface="Georgia" panose="02040502050405020303" pitchFamily="18" charset="0"/>
              </a:rPr>
              <a:t>Bratton Starts as Commissioner</a:t>
            </a:r>
          </a:p>
        </p:txBody>
      </p:sp>
      <p:sp>
        <p:nvSpPr>
          <p:cNvPr id="6" name="TextBox 5"/>
          <p:cNvSpPr txBox="1"/>
          <p:nvPr/>
        </p:nvSpPr>
        <p:spPr>
          <a:xfrm>
            <a:off x="531341" y="450273"/>
            <a:ext cx="7933037" cy="646331"/>
          </a:xfrm>
          <a:prstGeom prst="rect">
            <a:avLst/>
          </a:prstGeom>
          <a:noFill/>
        </p:spPr>
        <p:txBody>
          <a:bodyPr wrap="square" rtlCol="0">
            <a:spAutoFit/>
          </a:bodyPr>
          <a:lstStyle/>
          <a:p>
            <a:r>
              <a:rPr lang="en-US" sz="3600" dirty="0">
                <a:solidFill>
                  <a:srgbClr val="C00000"/>
                </a:solidFill>
                <a:latin typeface="Georgia" panose="02040502050405020303" pitchFamily="18" charset="0"/>
              </a:rPr>
              <a:t>Before-After: More Data</a:t>
            </a:r>
          </a:p>
        </p:txBody>
      </p:sp>
      <p:sp>
        <p:nvSpPr>
          <p:cNvPr id="2" name="Slide Number Placeholder 1"/>
          <p:cNvSpPr>
            <a:spLocks noGrp="1"/>
          </p:cNvSpPr>
          <p:nvPr>
            <p:ph type="sldNum" sz="quarter" idx="12"/>
          </p:nvPr>
        </p:nvSpPr>
        <p:spPr/>
        <p:txBody>
          <a:bodyPr/>
          <a:lstStyle/>
          <a:p>
            <a:fld id="{1AD8E4E9-6FDD-45E3-9172-AF418D436367}" type="slidenum">
              <a:rPr lang="en-US" smtClean="0"/>
              <a:pPr/>
              <a:t>61</a:t>
            </a:fld>
            <a:endParaRPr lang="en-US" dirty="0"/>
          </a:p>
        </p:txBody>
      </p:sp>
    </p:spTree>
    <p:extLst>
      <p:ext uri="{BB962C8B-B14F-4D97-AF65-F5344CB8AC3E}">
        <p14:creationId xmlns:p14="http://schemas.microsoft.com/office/powerpoint/2010/main" val="4147226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96636"/>
            <a:ext cx="8229600" cy="5541818"/>
          </a:xfrm>
        </p:spPr>
        <p:txBody>
          <a:bodyPr/>
          <a:lstStyle/>
          <a:p>
            <a:pPr marL="0" indent="0">
              <a:buNone/>
            </a:pPr>
            <a:r>
              <a:rPr lang="en-US" dirty="0">
                <a:solidFill>
                  <a:schemeClr val="tx1"/>
                </a:solidFill>
              </a:rPr>
              <a:t>If you could get more information, what would it be?</a:t>
            </a:r>
          </a:p>
        </p:txBody>
      </p:sp>
      <p:pic>
        <p:nvPicPr>
          <p:cNvPr id="4" name="Picture 4" descr="http://cbsdetroit.files.wordpress.com/2011/02/girl-scout.jpg?w=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43" y="1422428"/>
            <a:ext cx="7815649" cy="4385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fld id="{1AD8E4E9-6FDD-45E3-9172-AF418D436367}" type="slidenum">
              <a:rPr lang="en-US" smtClean="0"/>
              <a:pPr/>
              <a:t>62</a:t>
            </a:fld>
            <a:endParaRPr lang="en-US" dirty="0"/>
          </a:p>
        </p:txBody>
      </p:sp>
    </p:spTree>
    <p:extLst>
      <p:ext uri="{BB962C8B-B14F-4D97-AF65-F5344CB8AC3E}">
        <p14:creationId xmlns:p14="http://schemas.microsoft.com/office/powerpoint/2010/main" val="5318153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0529" y="394049"/>
            <a:ext cx="7994821" cy="1200329"/>
          </a:xfrm>
          <a:prstGeom prst="rect">
            <a:avLst/>
          </a:prstGeom>
          <a:noFill/>
        </p:spPr>
        <p:txBody>
          <a:bodyPr wrap="square" rtlCol="0">
            <a:spAutoFit/>
          </a:bodyPr>
          <a:lstStyle/>
          <a:p>
            <a:r>
              <a:rPr lang="en-US" sz="3600" dirty="0">
                <a:solidFill>
                  <a:srgbClr val="C00000"/>
                </a:solidFill>
                <a:latin typeface="Georgia" panose="02040502050405020303" pitchFamily="18" charset="0"/>
              </a:rPr>
              <a:t>New York Crime Rates Comparison With Other Cities</a:t>
            </a:r>
          </a:p>
        </p:txBody>
      </p:sp>
      <p:pic>
        <p:nvPicPr>
          <p:cNvPr id="8194" name="Picture 2" descr="Image result for manhattan skylin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945" y="1866480"/>
            <a:ext cx="2655960" cy="1390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detroit sky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866" y="1862241"/>
            <a:ext cx="2424268" cy="13634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76638" y="3420288"/>
            <a:ext cx="1926120" cy="400110"/>
          </a:xfrm>
          <a:prstGeom prst="rect">
            <a:avLst/>
          </a:prstGeom>
          <a:noFill/>
        </p:spPr>
        <p:txBody>
          <a:bodyPr wrap="square" rtlCol="0">
            <a:spAutoFit/>
          </a:bodyPr>
          <a:lstStyle/>
          <a:p>
            <a:r>
              <a:rPr lang="en-US" sz="2000" dirty="0">
                <a:latin typeface="Georgia" panose="02040502050405020303" pitchFamily="18" charset="0"/>
              </a:rPr>
              <a:t>New York</a:t>
            </a:r>
          </a:p>
        </p:txBody>
      </p:sp>
      <p:sp>
        <p:nvSpPr>
          <p:cNvPr id="10" name="TextBox 9"/>
          <p:cNvSpPr txBox="1"/>
          <p:nvPr/>
        </p:nvSpPr>
        <p:spPr>
          <a:xfrm>
            <a:off x="5560530" y="3418160"/>
            <a:ext cx="1926120" cy="400110"/>
          </a:xfrm>
          <a:prstGeom prst="rect">
            <a:avLst/>
          </a:prstGeom>
          <a:noFill/>
        </p:spPr>
        <p:txBody>
          <a:bodyPr wrap="square" rtlCol="0">
            <a:spAutoFit/>
          </a:bodyPr>
          <a:lstStyle/>
          <a:p>
            <a:r>
              <a:rPr lang="en-US" sz="2000" dirty="0">
                <a:latin typeface="Georgia" panose="02040502050405020303" pitchFamily="18" charset="0"/>
              </a:rPr>
              <a:t>Detroit</a:t>
            </a:r>
            <a:endParaRPr lang="en-US" sz="1636" dirty="0">
              <a:latin typeface="Georgia" panose="02040502050405020303" pitchFamily="18" charset="0"/>
            </a:endParaRPr>
          </a:p>
        </p:txBody>
      </p:sp>
      <p:pic>
        <p:nvPicPr>
          <p:cNvPr id="8198" name="Picture 6" descr="Image result for graph line down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4838" y="1862241"/>
            <a:ext cx="1502176" cy="150217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4000" y="1839107"/>
            <a:ext cx="1214033" cy="121403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batman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13" y="3990384"/>
            <a:ext cx="999712" cy="19795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1273" y="4216251"/>
            <a:ext cx="6646760" cy="959622"/>
          </a:xfrm>
          <a:prstGeom prst="rect">
            <a:avLst/>
          </a:prstGeom>
          <a:noFill/>
        </p:spPr>
        <p:txBody>
          <a:bodyPr wrap="square" rtlCol="0">
            <a:spAutoFit/>
          </a:bodyPr>
          <a:lstStyle/>
          <a:p>
            <a:pPr>
              <a:lnSpc>
                <a:spcPct val="150000"/>
              </a:lnSpc>
            </a:pPr>
            <a:r>
              <a:rPr lang="en-US" sz="2000" dirty="0">
                <a:latin typeface="Georgia" panose="02040502050405020303" pitchFamily="18" charset="0"/>
              </a:rPr>
              <a:t>Question for matching: </a:t>
            </a:r>
            <a:r>
              <a:rPr lang="en-US" sz="2000" b="1" dirty="0">
                <a:latin typeface="Georgia" panose="02040502050405020303" pitchFamily="18" charset="0"/>
              </a:rPr>
              <a:t>How similar</a:t>
            </a:r>
            <a:r>
              <a:rPr lang="en-US" sz="2000" dirty="0">
                <a:latin typeface="Georgia" panose="02040502050405020303" pitchFamily="18" charset="0"/>
              </a:rPr>
              <a:t> with respects to other factors that may affect crime rates?</a:t>
            </a:r>
            <a:endParaRPr lang="en-US" sz="1600"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1AD8E4E9-6FDD-45E3-9172-AF418D436367}" type="slidenum">
              <a:rPr lang="en-US" smtClean="0"/>
              <a:pPr/>
              <a:t>63</a:t>
            </a:fld>
            <a:endParaRPr lang="en-US" dirty="0"/>
          </a:p>
        </p:txBody>
      </p:sp>
    </p:spTree>
    <p:extLst>
      <p:ext uri="{BB962C8B-B14F-4D97-AF65-F5344CB8AC3E}">
        <p14:creationId xmlns:p14="http://schemas.microsoft.com/office/powerpoint/2010/main" val="5162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7709" b="-1766"/>
          <a:stretch/>
        </p:blipFill>
        <p:spPr>
          <a:xfrm>
            <a:off x="451022" y="1600490"/>
            <a:ext cx="8261529" cy="4373698"/>
          </a:xfrm>
        </p:spPr>
      </p:pic>
      <p:sp>
        <p:nvSpPr>
          <p:cNvPr id="5" name="TextBox 4"/>
          <p:cNvSpPr txBox="1"/>
          <p:nvPr/>
        </p:nvSpPr>
        <p:spPr>
          <a:xfrm>
            <a:off x="451022" y="6066520"/>
            <a:ext cx="3160142" cy="369332"/>
          </a:xfrm>
          <a:prstGeom prst="rect">
            <a:avLst/>
          </a:prstGeom>
          <a:noFill/>
        </p:spPr>
        <p:txBody>
          <a:bodyPr wrap="square" rtlCol="0">
            <a:spAutoFit/>
          </a:bodyPr>
          <a:lstStyle/>
          <a:p>
            <a:r>
              <a:rPr lang="en-US" i="1" dirty="0">
                <a:latin typeface="Georgia" panose="02040502050405020303" pitchFamily="18" charset="0"/>
              </a:rPr>
              <a:t>From Levitt 2004 </a:t>
            </a:r>
          </a:p>
        </p:txBody>
      </p:sp>
      <p:sp>
        <p:nvSpPr>
          <p:cNvPr id="6" name="Rectangle 5"/>
          <p:cNvSpPr/>
          <p:nvPr/>
        </p:nvSpPr>
        <p:spPr>
          <a:xfrm>
            <a:off x="6882715" y="1821284"/>
            <a:ext cx="1309816" cy="3689829"/>
          </a:xfrm>
          <a:prstGeom prst="rect">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6"/>
          </a:p>
        </p:txBody>
      </p:sp>
      <p:sp>
        <p:nvSpPr>
          <p:cNvPr id="7" name="TextBox 6"/>
          <p:cNvSpPr txBox="1"/>
          <p:nvPr/>
        </p:nvSpPr>
        <p:spPr>
          <a:xfrm>
            <a:off x="451022" y="591425"/>
            <a:ext cx="8099853" cy="646331"/>
          </a:xfrm>
          <a:prstGeom prst="rect">
            <a:avLst/>
          </a:prstGeom>
          <a:noFill/>
        </p:spPr>
        <p:txBody>
          <a:bodyPr wrap="square" rtlCol="0">
            <a:spAutoFit/>
          </a:bodyPr>
          <a:lstStyle/>
          <a:p>
            <a:r>
              <a:rPr lang="en-US" sz="3600" dirty="0">
                <a:solidFill>
                  <a:srgbClr val="C00000"/>
                </a:solidFill>
                <a:latin typeface="Georgia" panose="02040502050405020303" pitchFamily="18" charset="0"/>
              </a:rPr>
              <a:t>Other Cities</a:t>
            </a:r>
          </a:p>
        </p:txBody>
      </p:sp>
      <p:sp>
        <p:nvSpPr>
          <p:cNvPr id="2" name="Slide Number Placeholder 1"/>
          <p:cNvSpPr>
            <a:spLocks noGrp="1"/>
          </p:cNvSpPr>
          <p:nvPr>
            <p:ph type="sldNum" sz="quarter" idx="12"/>
          </p:nvPr>
        </p:nvSpPr>
        <p:spPr/>
        <p:txBody>
          <a:bodyPr/>
          <a:lstStyle/>
          <a:p>
            <a:fld id="{1AD8E4E9-6FDD-45E3-9172-AF418D436367}" type="slidenum">
              <a:rPr lang="en-US" smtClean="0"/>
              <a:pPr/>
              <a:t>64</a:t>
            </a:fld>
            <a:endParaRPr lang="en-US" dirty="0"/>
          </a:p>
        </p:txBody>
      </p:sp>
    </p:spTree>
    <p:extLst>
      <p:ext uri="{BB962C8B-B14F-4D97-AF65-F5344CB8AC3E}">
        <p14:creationId xmlns:p14="http://schemas.microsoft.com/office/powerpoint/2010/main" val="42644113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65</a:t>
            </a:fld>
            <a:endParaRPr lang="en-US" dirty="0"/>
          </a:p>
        </p:txBody>
      </p:sp>
      <p:sp>
        <p:nvSpPr>
          <p:cNvPr id="8" name="Rectangle 2"/>
          <p:cNvSpPr txBox="1">
            <a:spLocks noChangeArrowheads="1"/>
          </p:cNvSpPr>
          <p:nvPr/>
        </p:nvSpPr>
        <p:spPr>
          <a:xfrm>
            <a:off x="543697" y="345784"/>
            <a:ext cx="8044249" cy="383535"/>
          </a:xfrm>
          <a:prstGeom prst="rect">
            <a:avLst/>
          </a:prstGeom>
        </p:spPr>
        <p:txBody>
          <a:bodyPr/>
          <a:lstStyle>
            <a:lvl1pPr algn="ctr" rtl="0" eaLnBrk="0" fontAlgn="base" hangingPunct="0">
              <a:spcBef>
                <a:spcPct val="0"/>
              </a:spcBef>
              <a:spcAft>
                <a:spcPct val="0"/>
              </a:spcAft>
              <a:defRPr sz="4400" kern="1200">
                <a:solidFill>
                  <a:srgbClr val="5A1B4F"/>
                </a:solidFill>
                <a:latin typeface="Franklin Gothic Demi Cond"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2pPr>
            <a:lvl3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3pPr>
            <a:lvl4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4pPr>
            <a:lvl5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5pPr>
            <a:lvl6pPr marL="4572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6pPr>
            <a:lvl7pPr marL="9144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7pPr>
            <a:lvl8pPr marL="13716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8pPr>
            <a:lvl9pPr marL="18288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9pPr>
          </a:lstStyle>
          <a:p>
            <a:pPr algn="l" eaLnBrk="1" hangingPunct="1"/>
            <a:r>
              <a:rPr lang="en-US" sz="3600" dirty="0">
                <a:solidFill>
                  <a:srgbClr val="C00000"/>
                </a:solidFill>
                <a:latin typeface="Georgia" panose="02040502050405020303" pitchFamily="18" charset="0"/>
              </a:rPr>
              <a:t>Matching to Evaluate Effect of </a:t>
            </a:r>
            <a:r>
              <a:rPr lang="en-US" sz="3600" dirty="0" smtClean="0">
                <a:solidFill>
                  <a:srgbClr val="C00000"/>
                </a:solidFill>
                <a:latin typeface="Georgia" panose="02040502050405020303" pitchFamily="18" charset="0"/>
              </a:rPr>
              <a:t>Wrap-Around Services</a:t>
            </a:r>
            <a:endParaRPr lang="en-US" sz="3600" dirty="0">
              <a:solidFill>
                <a:srgbClr val="C00000"/>
              </a:solidFill>
              <a:latin typeface="Georgia" panose="02040502050405020303" pitchFamily="18" charset="0"/>
            </a:endParaRPr>
          </a:p>
        </p:txBody>
      </p:sp>
      <p:sp>
        <p:nvSpPr>
          <p:cNvPr id="9" name="Rectangle 8"/>
          <p:cNvSpPr/>
          <p:nvPr/>
        </p:nvSpPr>
        <p:spPr>
          <a:xfrm>
            <a:off x="109780" y="3940615"/>
            <a:ext cx="5029200" cy="923330"/>
          </a:xfrm>
          <a:prstGeom prst="rect">
            <a:avLst/>
          </a:prstGeom>
        </p:spPr>
        <p:txBody>
          <a:bodyPr>
            <a:spAutoFit/>
          </a:bodyPr>
          <a:lstStyle/>
          <a:p>
            <a:pPr marL="285750" lvl="0" indent="-285750">
              <a:buClr>
                <a:schemeClr val="lt1"/>
              </a:buClr>
              <a:buSzPct val="100000"/>
              <a:buFont typeface="Arial"/>
              <a:buChar char="•"/>
            </a:pPr>
            <a:r>
              <a:rPr lang="en-US" dirty="0">
                <a:latin typeface="Georgia" panose="02040502050405020303" pitchFamily="18" charset="0"/>
                <a:sym typeface="Arial"/>
              </a:rPr>
              <a:t>When someone is eligible for housing,  the </a:t>
            </a:r>
            <a:r>
              <a:rPr lang="en-US" b="1" dirty="0">
                <a:latin typeface="Georgia" panose="02040502050405020303" pitchFamily="18" charset="0"/>
                <a:sym typeface="Arial"/>
              </a:rPr>
              <a:t>program administrator assigns them to one or the other housing complex.</a:t>
            </a:r>
          </a:p>
        </p:txBody>
      </p:sp>
      <p:pic>
        <p:nvPicPr>
          <p:cNvPr id="10" name="Picture 2" descr="Image result for counseling poor peop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973" y="1475863"/>
            <a:ext cx="2332185" cy="11934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counseling poor peop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973" y="3079732"/>
            <a:ext cx="2397527" cy="12269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383" y="1576428"/>
            <a:ext cx="5029200" cy="2585323"/>
          </a:xfrm>
          <a:prstGeom prst="rect">
            <a:avLst/>
          </a:prstGeom>
        </p:spPr>
        <p:txBody>
          <a:bodyPr>
            <a:spAutoFit/>
          </a:bodyPr>
          <a:lstStyle/>
          <a:p>
            <a:pPr marL="285750" lvl="0" indent="-285750" algn="ctr">
              <a:buClr>
                <a:schemeClr val="lt1"/>
              </a:buClr>
              <a:buSzPct val="100000"/>
              <a:buFont typeface="Arial"/>
              <a:buChar char="•"/>
            </a:pPr>
            <a:r>
              <a:rPr lang="en-US" b="1" dirty="0">
                <a:latin typeface="Georgia" panose="02040502050405020303" pitchFamily="18" charset="0"/>
                <a:sym typeface="Arial"/>
              </a:rPr>
              <a:t>Treatment group</a:t>
            </a:r>
            <a:endParaRPr lang="en-US" dirty="0">
              <a:latin typeface="Georgia" panose="02040502050405020303" pitchFamily="18" charset="0"/>
              <a:sym typeface="Arial"/>
            </a:endParaRPr>
          </a:p>
          <a:p>
            <a:pPr marL="285750" indent="-285750" algn="ctr">
              <a:buClr>
                <a:schemeClr val="lt1"/>
              </a:buClr>
              <a:buSzPct val="100000"/>
              <a:buFont typeface="Arial"/>
              <a:buChar char="•"/>
            </a:pPr>
            <a:r>
              <a:rPr lang="en-US" dirty="0">
                <a:latin typeface="Georgia" panose="02040502050405020303" pitchFamily="18" charset="0"/>
                <a:sym typeface="Arial"/>
              </a:rPr>
              <a:t>100 permanent supportive housing units with wrap-around support services. </a:t>
            </a:r>
            <a:endParaRPr lang="en-US" dirty="0" smtClean="0">
              <a:latin typeface="Georgia" panose="02040502050405020303" pitchFamily="18" charset="0"/>
              <a:sym typeface="Arial"/>
            </a:endParaRPr>
          </a:p>
          <a:p>
            <a:pPr marL="285750" indent="-285750" algn="ctr">
              <a:buClr>
                <a:schemeClr val="lt1"/>
              </a:buClr>
              <a:buSzPct val="100000"/>
              <a:buFont typeface="Arial"/>
              <a:buChar char="•"/>
            </a:pPr>
            <a:endParaRPr lang="en-US" b="1" dirty="0">
              <a:latin typeface="Georgia" panose="02040502050405020303" pitchFamily="18" charset="0"/>
              <a:sym typeface="Arial"/>
            </a:endParaRPr>
          </a:p>
          <a:p>
            <a:pPr marL="285750" indent="-285750" algn="ctr">
              <a:buClr>
                <a:schemeClr val="lt1"/>
              </a:buClr>
              <a:buSzPct val="100000"/>
              <a:buFont typeface="Arial"/>
              <a:buChar char="•"/>
            </a:pPr>
            <a:endParaRPr lang="en-US" b="1" dirty="0" smtClean="0">
              <a:latin typeface="Georgia" panose="02040502050405020303" pitchFamily="18" charset="0"/>
              <a:sym typeface="Arial"/>
            </a:endParaRPr>
          </a:p>
          <a:p>
            <a:pPr marL="285750" indent="-285750" algn="ctr">
              <a:buClr>
                <a:schemeClr val="lt1"/>
              </a:buClr>
              <a:buSzPct val="100000"/>
              <a:buFont typeface="Arial"/>
              <a:buChar char="•"/>
            </a:pPr>
            <a:r>
              <a:rPr lang="en-US" b="1" dirty="0" smtClean="0">
                <a:latin typeface="Georgia" panose="02040502050405020303" pitchFamily="18" charset="0"/>
                <a:sym typeface="Arial"/>
              </a:rPr>
              <a:t>Control/Comparison </a:t>
            </a:r>
            <a:r>
              <a:rPr lang="en-US" b="1" dirty="0">
                <a:latin typeface="Georgia" panose="02040502050405020303" pitchFamily="18" charset="0"/>
                <a:sym typeface="Arial"/>
              </a:rPr>
              <a:t>group</a:t>
            </a:r>
            <a:endParaRPr lang="en-US" dirty="0">
              <a:latin typeface="Georgia" panose="02040502050405020303" pitchFamily="18" charset="0"/>
              <a:sym typeface="Arial"/>
            </a:endParaRPr>
          </a:p>
          <a:p>
            <a:pPr marL="285750" lvl="0" indent="-285750">
              <a:buClr>
                <a:schemeClr val="lt1"/>
              </a:buClr>
              <a:buSzPct val="100000"/>
              <a:buFont typeface="Arial"/>
              <a:buChar char="•"/>
            </a:pPr>
            <a:r>
              <a:rPr lang="en-US" dirty="0" smtClean="0">
                <a:latin typeface="Georgia" panose="02040502050405020303" pitchFamily="18" charset="0"/>
                <a:sym typeface="Arial"/>
              </a:rPr>
              <a:t>100 </a:t>
            </a:r>
            <a:r>
              <a:rPr lang="en-US" dirty="0">
                <a:latin typeface="Georgia" panose="02040502050405020303" pitchFamily="18" charset="0"/>
                <a:sym typeface="Arial"/>
              </a:rPr>
              <a:t>permanent housing units </a:t>
            </a:r>
            <a:r>
              <a:rPr lang="en-US" strike="sngStrike" dirty="0">
                <a:latin typeface="Georgia" panose="02040502050405020303" pitchFamily="18" charset="0"/>
                <a:sym typeface="Arial"/>
              </a:rPr>
              <a:t>but no wrap-around support services. </a:t>
            </a:r>
          </a:p>
          <a:p>
            <a:pPr marL="285750" lvl="0" indent="-285750">
              <a:buClr>
                <a:schemeClr val="lt1"/>
              </a:buClr>
              <a:buSzPct val="100000"/>
              <a:buFont typeface="Arial"/>
              <a:buChar char="•"/>
            </a:pPr>
            <a:endParaRPr lang="en-US" dirty="0">
              <a:latin typeface="Calibri" panose="020F0502020204030204" pitchFamily="34" charset="0"/>
              <a:sym typeface="Arial"/>
            </a:endParaRPr>
          </a:p>
        </p:txBody>
      </p:sp>
      <p:sp>
        <p:nvSpPr>
          <p:cNvPr id="13" name="TextBox 12"/>
          <p:cNvSpPr txBox="1"/>
          <p:nvPr/>
        </p:nvSpPr>
        <p:spPr>
          <a:xfrm>
            <a:off x="216320" y="5008860"/>
            <a:ext cx="8241880" cy="1754326"/>
          </a:xfrm>
          <a:prstGeom prst="rect">
            <a:avLst/>
          </a:prstGeom>
          <a:noFill/>
        </p:spPr>
        <p:txBody>
          <a:bodyPr wrap="square" rtlCol="0">
            <a:spAutoFit/>
          </a:bodyPr>
          <a:lstStyle/>
          <a:p>
            <a:r>
              <a:rPr lang="en-US" b="1" dirty="0" smtClean="0">
                <a:latin typeface="Georgia" panose="02040502050405020303" pitchFamily="18" charset="0"/>
              </a:rPr>
              <a:t>Problems: </a:t>
            </a:r>
            <a:endParaRPr lang="en-US" b="1" dirty="0">
              <a:latin typeface="Georgia" panose="02040502050405020303" pitchFamily="18" charset="0"/>
            </a:endParaRPr>
          </a:p>
          <a:p>
            <a:pPr marL="285750" indent="-285750">
              <a:buFont typeface="Arial" panose="020B0604020202020204" pitchFamily="34" charset="0"/>
              <a:buChar char="•"/>
            </a:pPr>
            <a:r>
              <a:rPr lang="en-US" dirty="0">
                <a:latin typeface="Georgia" panose="02040502050405020303" pitchFamily="18" charset="0"/>
              </a:rPr>
              <a:t>Don’t know what criteria the housing administrator used.</a:t>
            </a:r>
          </a:p>
          <a:p>
            <a:pPr marL="285750" indent="-285750">
              <a:buFont typeface="Arial" panose="020B0604020202020204" pitchFamily="34" charset="0"/>
              <a:buChar char="•"/>
            </a:pPr>
            <a:r>
              <a:rPr lang="en-US" dirty="0">
                <a:latin typeface="Georgia" panose="02040502050405020303" pitchFamily="18" charset="0"/>
              </a:rPr>
              <a:t>Many differences among homeless individuals</a:t>
            </a:r>
            <a:r>
              <a:rPr lang="en-US" dirty="0" smtClean="0">
                <a:latin typeface="Georgia" panose="02040502050405020303" pitchFamily="18" charset="0"/>
              </a:rPr>
              <a:t>.</a:t>
            </a:r>
            <a:endParaRPr lang="en-US" dirty="0">
              <a:latin typeface="Georgia" panose="02040502050405020303" pitchFamily="18" charset="0"/>
            </a:endParaRPr>
          </a:p>
          <a:p>
            <a:pPr marL="285750" indent="-285750">
              <a:buFont typeface="Arial" panose="020B0604020202020204" pitchFamily="34" charset="0"/>
              <a:buChar char="•"/>
            </a:pPr>
            <a:r>
              <a:rPr lang="en-US" dirty="0">
                <a:latin typeface="Georgia" panose="02040502050405020303" pitchFamily="18" charset="0"/>
              </a:rPr>
              <a:t>How do you ensure that the matching group are sufficiently similar to those who received permanent supportive housing services</a:t>
            </a:r>
            <a:r>
              <a:rPr lang="en-US" dirty="0" smtClean="0">
                <a:latin typeface="Georgia" panose="02040502050405020303" pitchFamily="18" charset="0"/>
              </a:rPr>
              <a:t>?</a:t>
            </a:r>
            <a:endParaRPr lang="en-US" dirty="0">
              <a:latin typeface="Georgia" panose="02040502050405020303" pitchFamily="18" charset="0"/>
            </a:endParaRPr>
          </a:p>
          <a:p>
            <a:endParaRPr lang="en-US" dirty="0"/>
          </a:p>
        </p:txBody>
      </p:sp>
      <p:cxnSp>
        <p:nvCxnSpPr>
          <p:cNvPr id="14" name="Straight Connector 13"/>
          <p:cNvCxnSpPr/>
          <p:nvPr/>
        </p:nvCxnSpPr>
        <p:spPr>
          <a:xfrm>
            <a:off x="5537973" y="3076451"/>
            <a:ext cx="2397527" cy="12302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5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66</a:t>
            </a:fld>
            <a:endParaRPr lang="en-US" dirty="0"/>
          </a:p>
        </p:txBody>
      </p:sp>
      <p:sp>
        <p:nvSpPr>
          <p:cNvPr id="5" name="Rectangle 2"/>
          <p:cNvSpPr txBox="1">
            <a:spLocks noChangeArrowheads="1"/>
          </p:cNvSpPr>
          <p:nvPr/>
        </p:nvSpPr>
        <p:spPr>
          <a:xfrm>
            <a:off x="578678" y="564797"/>
            <a:ext cx="8216385" cy="623455"/>
          </a:xfrm>
          <a:prstGeom prst="rect">
            <a:avLst/>
          </a:prstGeom>
        </p:spPr>
        <p:txBody>
          <a:bodyPr/>
          <a:lstStyle>
            <a:lvl1pPr algn="ctr" rtl="0" eaLnBrk="0" fontAlgn="base" hangingPunct="0">
              <a:spcBef>
                <a:spcPct val="0"/>
              </a:spcBef>
              <a:spcAft>
                <a:spcPct val="0"/>
              </a:spcAft>
              <a:defRPr sz="4400" kern="1200">
                <a:solidFill>
                  <a:srgbClr val="5A1B4F"/>
                </a:solidFill>
                <a:latin typeface="Franklin Gothic Demi Cond"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2pPr>
            <a:lvl3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3pPr>
            <a:lvl4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4pPr>
            <a:lvl5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5pPr>
            <a:lvl6pPr marL="4572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6pPr>
            <a:lvl7pPr marL="9144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7pPr>
            <a:lvl8pPr marL="13716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8pPr>
            <a:lvl9pPr marL="18288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9pPr>
          </a:lstStyle>
          <a:p>
            <a:pPr algn="l" eaLnBrk="1" hangingPunct="1"/>
            <a:r>
              <a:rPr lang="en-US" sz="3600" dirty="0">
                <a:solidFill>
                  <a:srgbClr val="C00000"/>
                </a:solidFill>
                <a:latin typeface="Georgia" panose="02040502050405020303" pitchFamily="18" charset="0"/>
              </a:rPr>
              <a:t>Randomization</a:t>
            </a:r>
            <a:endParaRPr lang="en-US" sz="3200" dirty="0">
              <a:solidFill>
                <a:srgbClr val="C00000"/>
              </a:solidFill>
              <a:latin typeface="Georgia" panose="02040502050405020303" pitchFamily="18" charset="0"/>
            </a:endParaRPr>
          </a:p>
        </p:txBody>
      </p:sp>
      <p:sp>
        <p:nvSpPr>
          <p:cNvPr id="6" name="TextBox 5"/>
          <p:cNvSpPr txBox="1"/>
          <p:nvPr/>
        </p:nvSpPr>
        <p:spPr>
          <a:xfrm>
            <a:off x="578678" y="1333272"/>
            <a:ext cx="7834245" cy="2330638"/>
          </a:xfrm>
          <a:prstGeom prst="rect">
            <a:avLst/>
          </a:prstGeom>
          <a:noFill/>
        </p:spPr>
        <p:txBody>
          <a:bodyPr wrap="square" rtlCol="0">
            <a:spAutoFit/>
          </a:bodyPr>
          <a:lstStyle/>
          <a:p>
            <a:pPr>
              <a:lnSpc>
                <a:spcPct val="150000"/>
              </a:lnSpc>
            </a:pPr>
            <a:r>
              <a:rPr lang="en-US" sz="2000" dirty="0">
                <a:latin typeface="Georgia" panose="02040502050405020303" pitchFamily="18" charset="0"/>
              </a:rPr>
              <a:t>Program administrator flips a coin to determine if the </a:t>
            </a:r>
            <a:r>
              <a:rPr lang="en-US" sz="2000" dirty="0" smtClean="0">
                <a:latin typeface="Georgia" panose="02040502050405020303" pitchFamily="18" charset="0"/>
              </a:rPr>
              <a:t>applicant gets just housing or supportive housing.</a:t>
            </a:r>
            <a:endParaRPr lang="en-US" sz="2000" dirty="0">
              <a:latin typeface="Georgia" panose="02040502050405020303" pitchFamily="18" charset="0"/>
            </a:endParaRP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What problems does this solve?</a:t>
            </a:r>
          </a:p>
          <a:p>
            <a:endParaRPr lang="en-US" sz="2545" dirty="0"/>
          </a:p>
        </p:txBody>
      </p:sp>
      <p:sp>
        <p:nvSpPr>
          <p:cNvPr id="7" name="Rectangle 6"/>
          <p:cNvSpPr/>
          <p:nvPr/>
        </p:nvSpPr>
        <p:spPr>
          <a:xfrm>
            <a:off x="612775" y="3678847"/>
            <a:ext cx="7955723" cy="823302"/>
          </a:xfrm>
          <a:prstGeom prst="rect">
            <a:avLst/>
          </a:prstGeom>
        </p:spPr>
        <p:txBody>
          <a:bodyPr wrap="square">
            <a:spAutoFit/>
          </a:bodyPr>
          <a:lstStyle/>
          <a:p>
            <a:pPr marL="342900" indent="-342900">
              <a:spcAft>
                <a:spcPts val="909"/>
              </a:spcAft>
              <a:buClr>
                <a:schemeClr val="lt1"/>
              </a:buClr>
              <a:buSzPct val="100000"/>
              <a:buFont typeface="Arial" panose="020B0604020202020204" pitchFamily="34" charset="0"/>
              <a:buChar char="•"/>
            </a:pPr>
            <a:r>
              <a:rPr lang="en-US" sz="2000" dirty="0" smtClean="0">
                <a:latin typeface="Georgia" panose="02040502050405020303" pitchFamily="18" charset="0"/>
              </a:rPr>
              <a:t>*Eliminates </a:t>
            </a:r>
            <a:r>
              <a:rPr lang="en-US" sz="2000" dirty="0">
                <a:latin typeface="Georgia" panose="02040502050405020303" pitchFamily="18" charset="0"/>
              </a:rPr>
              <a:t>“selection bias” </a:t>
            </a:r>
          </a:p>
          <a:p>
            <a:pPr marL="342900" indent="-342900">
              <a:spcAft>
                <a:spcPts val="909"/>
              </a:spcAft>
              <a:buClr>
                <a:schemeClr val="lt1"/>
              </a:buClr>
              <a:buSzPct val="100000"/>
              <a:buFont typeface="Arial" panose="020B0604020202020204" pitchFamily="34" charset="0"/>
              <a:buChar char="•"/>
            </a:pPr>
            <a:r>
              <a:rPr lang="en-US" sz="2000" dirty="0" smtClean="0">
                <a:latin typeface="Georgia" panose="02040502050405020303" pitchFamily="18" charset="0"/>
              </a:rPr>
              <a:t>*Don’t </a:t>
            </a:r>
            <a:r>
              <a:rPr lang="en-US" sz="2000" dirty="0">
                <a:latin typeface="Georgia" panose="02040502050405020303" pitchFamily="18" charset="0"/>
              </a:rPr>
              <a:t>need to match</a:t>
            </a:r>
          </a:p>
        </p:txBody>
      </p:sp>
      <p:pic>
        <p:nvPicPr>
          <p:cNvPr id="10" name="Picture 10" descr="Image result for coin flip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1476" y="2986345"/>
            <a:ext cx="2681447" cy="151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58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670" y="645922"/>
            <a:ext cx="7040300" cy="5397070"/>
          </a:xfrm>
          <a:prstGeom prst="rect">
            <a:avLst/>
          </a:prstGeom>
        </p:spPr>
      </p:pic>
      <p:sp>
        <p:nvSpPr>
          <p:cNvPr id="3" name="Slide Number Placeholder 2"/>
          <p:cNvSpPr>
            <a:spLocks noGrp="1"/>
          </p:cNvSpPr>
          <p:nvPr>
            <p:ph type="sldNum" sz="quarter" idx="12"/>
          </p:nvPr>
        </p:nvSpPr>
        <p:spPr/>
        <p:txBody>
          <a:bodyPr/>
          <a:lstStyle/>
          <a:p>
            <a:fld id="{1AD8E4E9-6FDD-45E3-9172-AF418D436367}" type="slidenum">
              <a:rPr lang="en-US" smtClean="0"/>
              <a:pPr/>
              <a:t>67</a:t>
            </a:fld>
            <a:endParaRPr lang="en-US" dirty="0"/>
          </a:p>
        </p:txBody>
      </p:sp>
      <p:pic>
        <p:nvPicPr>
          <p:cNvPr id="4" name="Picture 3" descr="Image result for obese adult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549" y="5196102"/>
            <a:ext cx="2283809" cy="1371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00514" y="1950532"/>
            <a:ext cx="1987826" cy="2523768"/>
          </a:xfrm>
          <a:prstGeom prst="rect">
            <a:avLst/>
          </a:prstGeom>
          <a:noFill/>
        </p:spPr>
        <p:txBody>
          <a:bodyPr wrap="square" rtlCol="0">
            <a:spAutoFit/>
          </a:bodyPr>
          <a:lstStyle/>
          <a:p>
            <a:r>
              <a:rPr lang="en-US" sz="2000" b="1" dirty="0" smtClean="0">
                <a:latin typeface="Georgia" panose="02040502050405020303" pitchFamily="18" charset="0"/>
              </a:rPr>
              <a:t>Evaluation Options</a:t>
            </a:r>
          </a:p>
          <a:p>
            <a:r>
              <a:rPr lang="en-US" sz="2000" dirty="0" smtClean="0">
                <a:latin typeface="Georgia" panose="02040502050405020303" pitchFamily="18" charset="0"/>
              </a:rPr>
              <a:t>* </a:t>
            </a:r>
            <a:r>
              <a:rPr lang="en-US" sz="2000" dirty="0">
                <a:latin typeface="Georgia" panose="02040502050405020303" pitchFamily="18" charset="0"/>
              </a:rPr>
              <a:t>Before/after </a:t>
            </a:r>
          </a:p>
          <a:p>
            <a:r>
              <a:rPr lang="en-US" sz="2000" dirty="0">
                <a:latin typeface="Georgia" panose="02040502050405020303" pitchFamily="18" charset="0"/>
              </a:rPr>
              <a:t>* Matching</a:t>
            </a:r>
          </a:p>
          <a:p>
            <a:r>
              <a:rPr lang="en-US" sz="2000" dirty="0">
                <a:latin typeface="Georgia" panose="02040502050405020303" pitchFamily="18" charset="0"/>
              </a:rPr>
              <a:t>* Randomized controlled trial (RCT)</a:t>
            </a:r>
          </a:p>
          <a:p>
            <a:endParaRPr lang="en-US" dirty="0"/>
          </a:p>
        </p:txBody>
      </p:sp>
    </p:spTree>
    <p:extLst>
      <p:ext uri="{BB962C8B-B14F-4D97-AF65-F5344CB8AC3E}">
        <p14:creationId xmlns:p14="http://schemas.microsoft.com/office/powerpoint/2010/main" val="35807868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E26C707-E69B-C345-A012-B87A2EB54BE2}"/>
              </a:ext>
            </a:extLst>
          </p:cNvPr>
          <p:cNvSpPr>
            <a:spLocks noGrp="1"/>
          </p:cNvSpPr>
          <p:nvPr>
            <p:ph type="title"/>
          </p:nvPr>
        </p:nvSpPr>
        <p:spPr>
          <a:xfrm>
            <a:off x="628650" y="307507"/>
            <a:ext cx="7886700" cy="988377"/>
          </a:xfrm>
        </p:spPr>
        <p:txBody>
          <a:bodyPr>
            <a:normAutofit fontScale="90000"/>
          </a:bodyPr>
          <a:lstStyle/>
          <a:p>
            <a:r>
              <a:rPr lang="en-US" sz="4000" dirty="0" smtClean="0"/>
              <a:t>SMART Progress Metrics and Targets</a:t>
            </a:r>
            <a:endParaRPr lang="en-US" sz="3600" i="1" dirty="0"/>
          </a:p>
        </p:txBody>
      </p:sp>
      <p:sp>
        <p:nvSpPr>
          <p:cNvPr id="2" name="Slide Number Placeholder 1"/>
          <p:cNvSpPr>
            <a:spLocks noGrp="1"/>
          </p:cNvSpPr>
          <p:nvPr>
            <p:ph type="sldNum" sz="quarter" idx="12"/>
          </p:nvPr>
        </p:nvSpPr>
        <p:spPr/>
        <p:txBody>
          <a:bodyPr/>
          <a:lstStyle/>
          <a:p>
            <a:fld id="{1AD8E4E9-6FDD-45E3-9172-AF418D436367}" type="slidenum">
              <a:rPr lang="en-US" smtClean="0"/>
              <a:pPr/>
              <a:t>68</a:t>
            </a:fld>
            <a:endParaRPr lang="en-US" dirty="0"/>
          </a:p>
        </p:txBody>
      </p:sp>
      <p:sp>
        <p:nvSpPr>
          <p:cNvPr id="13" name="Rectangle 12"/>
          <p:cNvSpPr/>
          <p:nvPr/>
        </p:nvSpPr>
        <p:spPr>
          <a:xfrm>
            <a:off x="628650" y="2057400"/>
            <a:ext cx="8213271" cy="2585323"/>
          </a:xfrm>
          <a:prstGeom prst="rect">
            <a:avLst/>
          </a:prstGeom>
        </p:spPr>
        <p:txBody>
          <a:bodyPr wrap="square">
            <a:spAutoFit/>
          </a:bodyPr>
          <a:lstStyle/>
          <a:p>
            <a:r>
              <a:rPr lang="en-US" sz="2400" b="1" dirty="0" smtClean="0">
                <a:latin typeface="Georgia" panose="02040502050405020303" pitchFamily="18" charset="0"/>
              </a:rPr>
              <a:t>S </a:t>
            </a:r>
            <a:r>
              <a:rPr lang="en-US" sz="2400" b="1" dirty="0">
                <a:latin typeface="Georgia" panose="02040502050405020303" pitchFamily="18" charset="0"/>
              </a:rPr>
              <a:t>= Specific</a:t>
            </a:r>
            <a:r>
              <a:rPr lang="en-US" sz="2400" dirty="0">
                <a:latin typeface="Georgia" panose="02040502050405020303" pitchFamily="18" charset="0"/>
              </a:rPr>
              <a:t>: clear and focused to avoid misinterpretation</a:t>
            </a:r>
            <a:r>
              <a:rPr lang="en-US" sz="2400" dirty="0" smtClean="0">
                <a:latin typeface="Georgia" panose="02040502050405020303" pitchFamily="18" charset="0"/>
              </a:rPr>
              <a:t>.</a:t>
            </a:r>
            <a:endParaRPr lang="en-US" sz="2400" dirty="0">
              <a:latin typeface="Georgia" panose="02040502050405020303" pitchFamily="18" charset="0"/>
            </a:endParaRPr>
          </a:p>
          <a:p>
            <a:r>
              <a:rPr lang="en-US" sz="2400" b="1" dirty="0">
                <a:latin typeface="Georgia" panose="02040502050405020303" pitchFamily="18" charset="0"/>
              </a:rPr>
              <a:t>M = Measurable</a:t>
            </a:r>
            <a:r>
              <a:rPr lang="en-US" sz="2400" dirty="0">
                <a:latin typeface="Georgia" panose="02040502050405020303" pitchFamily="18" charset="0"/>
              </a:rPr>
              <a:t>: can be quantified and compared to other </a:t>
            </a:r>
            <a:r>
              <a:rPr lang="en-US" sz="2400" dirty="0" smtClean="0">
                <a:latin typeface="Georgia" panose="02040502050405020303" pitchFamily="18" charset="0"/>
              </a:rPr>
              <a:t>data.</a:t>
            </a:r>
            <a:endParaRPr lang="en-US" sz="2400" dirty="0">
              <a:latin typeface="Georgia" panose="02040502050405020303" pitchFamily="18" charset="0"/>
            </a:endParaRPr>
          </a:p>
          <a:p>
            <a:r>
              <a:rPr lang="en-US" sz="2400" b="1" dirty="0">
                <a:latin typeface="Georgia" panose="02040502050405020303" pitchFamily="18" charset="0"/>
              </a:rPr>
              <a:t>A = Attainable</a:t>
            </a:r>
            <a:r>
              <a:rPr lang="en-US" sz="2400" dirty="0">
                <a:latin typeface="Georgia" panose="02040502050405020303" pitchFamily="18" charset="0"/>
              </a:rPr>
              <a:t>: achievable, reasonable, and </a:t>
            </a:r>
            <a:r>
              <a:rPr lang="en-US" sz="2400" dirty="0" smtClean="0">
                <a:latin typeface="Georgia" panose="02040502050405020303" pitchFamily="18" charset="0"/>
              </a:rPr>
              <a:t>credible.</a:t>
            </a:r>
            <a:endParaRPr lang="en-US" sz="2400" dirty="0">
              <a:latin typeface="Georgia" panose="02040502050405020303" pitchFamily="18" charset="0"/>
            </a:endParaRPr>
          </a:p>
          <a:p>
            <a:r>
              <a:rPr lang="en-US" sz="2400" b="1" dirty="0">
                <a:latin typeface="Georgia" panose="02040502050405020303" pitchFamily="18" charset="0"/>
              </a:rPr>
              <a:t>R = Realistic</a:t>
            </a:r>
            <a:r>
              <a:rPr lang="en-US" sz="2400" dirty="0">
                <a:latin typeface="Georgia" panose="02040502050405020303" pitchFamily="18" charset="0"/>
              </a:rPr>
              <a:t>: fits into the organization's </a:t>
            </a:r>
            <a:r>
              <a:rPr lang="en-US" sz="2400" dirty="0" smtClean="0">
                <a:latin typeface="Georgia" panose="02040502050405020303" pitchFamily="18" charset="0"/>
              </a:rPr>
              <a:t>constraints.</a:t>
            </a:r>
            <a:endParaRPr lang="en-US" sz="2400" dirty="0">
              <a:latin typeface="Georgia" panose="02040502050405020303" pitchFamily="18" charset="0"/>
            </a:endParaRPr>
          </a:p>
          <a:p>
            <a:r>
              <a:rPr lang="en-US" sz="2400" b="1" dirty="0">
                <a:latin typeface="Georgia" panose="02040502050405020303" pitchFamily="18" charset="0"/>
              </a:rPr>
              <a:t>T = Timely</a:t>
            </a:r>
            <a:r>
              <a:rPr lang="en-US" sz="2400" dirty="0">
                <a:latin typeface="Georgia" panose="02040502050405020303" pitchFamily="18" charset="0"/>
              </a:rPr>
              <a:t>: doable within the time frame given.</a:t>
            </a:r>
          </a:p>
          <a:p>
            <a:pPr marL="457200" lvl="0" indent="-457200">
              <a:buFont typeface="Arial" panose="020B0604020202020204" pitchFamily="34" charset="0"/>
              <a:buChar char="•"/>
            </a:pPr>
            <a:endParaRPr lang="en-US" dirty="0">
              <a:solidFill>
                <a:srgbClr val="FF0000"/>
              </a:solidFill>
            </a:endParaRPr>
          </a:p>
        </p:txBody>
      </p:sp>
    </p:spTree>
    <p:extLst>
      <p:ext uri="{BB962C8B-B14F-4D97-AF65-F5344CB8AC3E}">
        <p14:creationId xmlns:p14="http://schemas.microsoft.com/office/powerpoint/2010/main" val="976148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69</a:t>
            </a:fld>
            <a:endParaRPr lang="en-US" dirty="0"/>
          </a:p>
        </p:txBody>
      </p:sp>
      <p:sp>
        <p:nvSpPr>
          <p:cNvPr id="8" name="Rectangle 2"/>
          <p:cNvSpPr txBox="1">
            <a:spLocks noChangeArrowheads="1"/>
          </p:cNvSpPr>
          <p:nvPr/>
        </p:nvSpPr>
        <p:spPr>
          <a:xfrm>
            <a:off x="420130" y="529281"/>
            <a:ext cx="8209520" cy="741930"/>
          </a:xfrm>
          <a:prstGeom prst="rect">
            <a:avLst/>
          </a:prstGeom>
        </p:spPr>
        <p:txBody>
          <a:bodyPr/>
          <a:lstStyle>
            <a:lvl1pPr algn="ctr" rtl="0" eaLnBrk="0" fontAlgn="base" hangingPunct="0">
              <a:spcBef>
                <a:spcPct val="0"/>
              </a:spcBef>
              <a:spcAft>
                <a:spcPct val="0"/>
              </a:spcAft>
              <a:defRPr sz="4400" kern="1200">
                <a:solidFill>
                  <a:srgbClr val="5A1B4F"/>
                </a:solidFill>
                <a:latin typeface="Franklin Gothic Demi Cond"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2pPr>
            <a:lvl3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3pPr>
            <a:lvl4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4pPr>
            <a:lvl5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5pPr>
            <a:lvl6pPr marL="4572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6pPr>
            <a:lvl7pPr marL="9144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7pPr>
            <a:lvl8pPr marL="13716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8pPr>
            <a:lvl9pPr marL="18288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9pPr>
          </a:lstStyle>
          <a:p>
            <a:pPr algn="l" eaLnBrk="1" hangingPunct="1"/>
            <a:r>
              <a:rPr lang="en-US" sz="3600" dirty="0">
                <a:solidFill>
                  <a:srgbClr val="C00000"/>
                </a:solidFill>
                <a:latin typeface="Georgia" panose="02040502050405020303" pitchFamily="18" charset="0"/>
              </a:rPr>
              <a:t>Matching + Difference in Differences</a:t>
            </a:r>
          </a:p>
        </p:txBody>
      </p:sp>
      <p:sp>
        <p:nvSpPr>
          <p:cNvPr id="9" name="TextBox 8"/>
          <p:cNvSpPr txBox="1"/>
          <p:nvPr/>
        </p:nvSpPr>
        <p:spPr>
          <a:xfrm>
            <a:off x="457200" y="1175795"/>
            <a:ext cx="8058150" cy="5587492"/>
          </a:xfrm>
          <a:prstGeom prst="rect">
            <a:avLst/>
          </a:prstGeom>
          <a:noFill/>
        </p:spPr>
        <p:txBody>
          <a:bodyPr wrap="square" rtlCol="0">
            <a:spAutoFit/>
          </a:bodyPr>
          <a:lstStyle/>
          <a:p>
            <a:pPr>
              <a:lnSpc>
                <a:spcPct val="150000"/>
              </a:lnSpc>
            </a:pPr>
            <a:r>
              <a:rPr lang="en-US" sz="1600" u="sng" dirty="0">
                <a:latin typeface="Georgia" panose="02040502050405020303" pitchFamily="18" charset="0"/>
              </a:rPr>
              <a:t>1. Establish baselines</a:t>
            </a:r>
            <a:r>
              <a:rPr lang="en-US" sz="1600" dirty="0">
                <a:latin typeface="Georgia" panose="02040502050405020303" pitchFamily="18" charset="0"/>
              </a:rPr>
              <a:t> for each group by assessing their scores on the relevant metrics (poverty levels, family structure) </a:t>
            </a:r>
            <a:r>
              <a:rPr lang="en-US" sz="1600" u="sng" dirty="0">
                <a:latin typeface="Georgia" panose="02040502050405020303" pitchFamily="18" charset="0"/>
              </a:rPr>
              <a:t>before</a:t>
            </a:r>
            <a:r>
              <a:rPr lang="en-US" sz="1600" dirty="0">
                <a:latin typeface="Georgia" panose="02040502050405020303" pitchFamily="18" charset="0"/>
              </a:rPr>
              <a:t> the </a:t>
            </a:r>
            <a:r>
              <a:rPr lang="en-US" sz="1600" dirty="0" smtClean="0">
                <a:latin typeface="Georgia" panose="02040502050405020303" pitchFamily="18" charset="0"/>
              </a:rPr>
              <a:t>program.</a:t>
            </a:r>
            <a:endParaRPr lang="en-US" sz="1600" dirty="0">
              <a:latin typeface="Georgia" panose="02040502050405020303" pitchFamily="18" charset="0"/>
            </a:endParaRPr>
          </a:p>
          <a:p>
            <a:pPr>
              <a:lnSpc>
                <a:spcPct val="150000"/>
              </a:lnSpc>
            </a:pPr>
            <a:endParaRPr lang="en-US" sz="1600" dirty="0">
              <a:latin typeface="Georgia" panose="02040502050405020303" pitchFamily="18" charset="0"/>
            </a:endParaRPr>
          </a:p>
          <a:p>
            <a:pPr>
              <a:lnSpc>
                <a:spcPct val="150000"/>
              </a:lnSpc>
            </a:pPr>
            <a:r>
              <a:rPr lang="en-US" sz="1600" u="sng" dirty="0">
                <a:latin typeface="Georgia" panose="02040502050405020303" pitchFamily="18" charset="0"/>
              </a:rPr>
              <a:t>2. Calculate changes in each group at the end of the evaluation period</a:t>
            </a:r>
          </a:p>
          <a:p>
            <a:pPr marL="727371" lvl="1" indent="-311730">
              <a:lnSpc>
                <a:spcPct val="150000"/>
              </a:lnSpc>
              <a:buFont typeface="Arial" panose="020B0604020202020204" pitchFamily="34" charset="0"/>
              <a:buChar char="•"/>
            </a:pPr>
            <a:r>
              <a:rPr lang="en-US" sz="1600" dirty="0">
                <a:latin typeface="Georgia" panose="02040502050405020303" pitchFamily="18" charset="0"/>
              </a:rPr>
              <a:t>For each group, subtract the percentage showing improvements in these characteristics from baseline. </a:t>
            </a:r>
          </a:p>
          <a:p>
            <a:pPr marL="727371" lvl="1" indent="-311730">
              <a:lnSpc>
                <a:spcPct val="150000"/>
              </a:lnSpc>
              <a:buFont typeface="Arial" panose="020B0604020202020204" pitchFamily="34" charset="0"/>
              <a:buChar char="•"/>
            </a:pPr>
            <a:r>
              <a:rPr lang="en-US" sz="1600" dirty="0">
                <a:latin typeface="Georgia" panose="02040502050405020303" pitchFamily="18" charset="0"/>
              </a:rPr>
              <a:t>Thus you have a before/after difference for each group</a:t>
            </a:r>
          </a:p>
          <a:p>
            <a:pPr marL="727371" lvl="1" indent="-311730">
              <a:lnSpc>
                <a:spcPct val="150000"/>
              </a:lnSpc>
              <a:buFont typeface="Arial" panose="020B0604020202020204" pitchFamily="34" charset="0"/>
              <a:buChar char="•"/>
            </a:pPr>
            <a:endParaRPr lang="en-US" sz="1600" dirty="0">
              <a:latin typeface="Georgia" panose="02040502050405020303" pitchFamily="18" charset="0"/>
            </a:endParaRPr>
          </a:p>
          <a:p>
            <a:pPr>
              <a:lnSpc>
                <a:spcPct val="150000"/>
              </a:lnSpc>
            </a:pPr>
            <a:r>
              <a:rPr lang="en-US" sz="1600" u="sng" dirty="0">
                <a:latin typeface="Georgia" panose="02040502050405020303" pitchFamily="18" charset="0"/>
              </a:rPr>
              <a:t>3. Subtract the difference </a:t>
            </a:r>
            <a:r>
              <a:rPr lang="en-US" sz="1600" dirty="0">
                <a:latin typeface="Georgia" panose="02040502050405020303" pitchFamily="18" charset="0"/>
              </a:rPr>
              <a:t>in the treatment group from the difference in the comparison group. This is the difference of the two differences (where the technique gets its name</a:t>
            </a:r>
            <a:r>
              <a:rPr lang="en-US" sz="1600" dirty="0" smtClean="0">
                <a:latin typeface="Georgia" panose="02040502050405020303" pitchFamily="18" charset="0"/>
              </a:rPr>
              <a:t>).</a:t>
            </a:r>
            <a:endParaRPr lang="en-US" sz="1600" dirty="0">
              <a:latin typeface="Georgia" panose="02040502050405020303" pitchFamily="18" charset="0"/>
            </a:endParaRPr>
          </a:p>
          <a:p>
            <a:pPr>
              <a:lnSpc>
                <a:spcPct val="150000"/>
              </a:lnSpc>
            </a:pPr>
            <a:endParaRPr lang="en-US" sz="1600" dirty="0">
              <a:latin typeface="Georgia" panose="02040502050405020303" pitchFamily="18" charset="0"/>
            </a:endParaRPr>
          </a:p>
          <a:p>
            <a:pPr>
              <a:lnSpc>
                <a:spcPct val="150000"/>
              </a:lnSpc>
            </a:pPr>
            <a:r>
              <a:rPr lang="en-US" sz="1600" b="1" dirty="0">
                <a:latin typeface="Georgia" panose="02040502050405020303" pitchFamily="18" charset="0"/>
              </a:rPr>
              <a:t>Advantages</a:t>
            </a:r>
            <a:r>
              <a:rPr lang="en-US" sz="1600" dirty="0">
                <a:latin typeface="Georgia" panose="02040502050405020303" pitchFamily="18" charset="0"/>
              </a:rPr>
              <a:t>: Reduces effects of factors that don’t change over time (intelligence, family health history) that affect all people who defecate in the </a:t>
            </a:r>
            <a:r>
              <a:rPr lang="en-US" sz="1600" dirty="0" smtClean="0">
                <a:latin typeface="Georgia" panose="02040502050405020303" pitchFamily="18" charset="0"/>
              </a:rPr>
              <a:t>open.</a:t>
            </a:r>
            <a:endParaRPr lang="en-US" sz="1600" dirty="0">
              <a:latin typeface="Georgia" panose="02040502050405020303" pitchFamily="18" charset="0"/>
            </a:endParaRPr>
          </a:p>
          <a:p>
            <a:pPr>
              <a:lnSpc>
                <a:spcPct val="150000"/>
              </a:lnSpc>
            </a:pPr>
            <a:endParaRPr lang="en-US" sz="1600" dirty="0">
              <a:solidFill>
                <a:srgbClr val="FF0000"/>
              </a:solidFill>
              <a:latin typeface="Georgia" panose="02040502050405020303" pitchFamily="18" charset="0"/>
            </a:endParaRPr>
          </a:p>
          <a:p>
            <a:pPr>
              <a:lnSpc>
                <a:spcPct val="150000"/>
              </a:lnSpc>
            </a:pPr>
            <a:r>
              <a:rPr lang="en-US" sz="1600" b="1" dirty="0">
                <a:latin typeface="Georgia" panose="02040502050405020303" pitchFamily="18" charset="0"/>
              </a:rPr>
              <a:t>Limitations</a:t>
            </a:r>
            <a:r>
              <a:rPr lang="en-US" sz="1600" dirty="0">
                <a:latin typeface="Georgia" panose="02040502050405020303" pitchFamily="18" charset="0"/>
              </a:rPr>
              <a:t>: You don’t know if there were salient differences between the two groups. </a:t>
            </a:r>
            <a:endParaRPr lang="en-US" sz="1600" b="1" dirty="0">
              <a:latin typeface="Georgia" panose="02040502050405020303" pitchFamily="18" charset="0"/>
            </a:endParaRPr>
          </a:p>
        </p:txBody>
      </p:sp>
    </p:spTree>
    <p:extLst>
      <p:ext uri="{BB962C8B-B14F-4D97-AF65-F5344CB8AC3E}">
        <p14:creationId xmlns:p14="http://schemas.microsoft.com/office/powerpoint/2010/main" val="578418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2292"/>
            <a:ext cx="7886700" cy="762216"/>
          </a:xfrm>
        </p:spPr>
        <p:txBody>
          <a:bodyPr>
            <a:normAutofit/>
          </a:bodyPr>
          <a:lstStyle/>
          <a:p>
            <a:r>
              <a:rPr lang="en-US" sz="3600" dirty="0"/>
              <a:t>Defining the Problem</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7</a:t>
            </a:fld>
            <a:endParaRPr lang="en-US" dirty="0"/>
          </a:p>
        </p:txBody>
      </p:sp>
      <p:pic>
        <p:nvPicPr>
          <p:cNvPr id="5" name="Picture 2" descr="http://www.deluxebattery.com/wp-content/uploads/2014/08/albert-einstein-intriging-questions-01.jpg">
            <a:extLst>
              <a:ext uri="{FF2B5EF4-FFF2-40B4-BE49-F238E27FC236}">
                <a16:creationId xmlns:a16="http://schemas.microsoft.com/office/drawing/2014/main" xmlns="" id="{483E656A-BB85-474A-967F-43974874F4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7259" y="3429000"/>
            <a:ext cx="3576703" cy="2707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AB33F36-05C0-7248-BFAC-91C5A008E963}"/>
              </a:ext>
            </a:extLst>
          </p:cNvPr>
          <p:cNvSpPr txBox="1"/>
          <p:nvPr/>
        </p:nvSpPr>
        <p:spPr>
          <a:xfrm>
            <a:off x="3015420" y="5766996"/>
            <a:ext cx="1728358" cy="369332"/>
          </a:xfrm>
          <a:prstGeom prst="rect">
            <a:avLst/>
          </a:prstGeom>
          <a:noFill/>
        </p:spPr>
        <p:txBody>
          <a:bodyPr wrap="none" rtlCol="0">
            <a:spAutoFit/>
          </a:bodyPr>
          <a:lstStyle/>
          <a:p>
            <a:r>
              <a:rPr lang="en-US" dirty="0">
                <a:latin typeface="Georgia" panose="02040502050405020303" pitchFamily="18" charset="0"/>
              </a:rPr>
              <a:t>Albert Einstein</a:t>
            </a:r>
          </a:p>
        </p:txBody>
      </p:sp>
      <p:sp>
        <p:nvSpPr>
          <p:cNvPr id="3" name="Flowchart: Sequential Access Storage 2"/>
          <p:cNvSpPr/>
          <p:nvPr/>
        </p:nvSpPr>
        <p:spPr>
          <a:xfrm>
            <a:off x="628650" y="1375744"/>
            <a:ext cx="3673929" cy="4037177"/>
          </a:xfrm>
          <a:prstGeom prst="flowChartMagneticTap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73603" y="2163225"/>
            <a:ext cx="3033033" cy="2462213"/>
          </a:xfrm>
          <a:prstGeom prst="rect">
            <a:avLst/>
          </a:prstGeom>
        </p:spPr>
        <p:txBody>
          <a:bodyPr wrap="square">
            <a:spAutoFit/>
          </a:bodyPr>
          <a:lstStyle/>
          <a:p>
            <a:pPr marL="57150" indent="0">
              <a:buNone/>
            </a:pPr>
            <a:r>
              <a:rPr lang="en-US" sz="2200" i="1" dirty="0">
                <a:latin typeface="Georgia" panose="02040502050405020303" pitchFamily="18" charset="0"/>
              </a:rPr>
              <a:t>“If I had 60 minutes to solve a problem and my life depended on it, I’d spend 55 minutes determining the right question to </a:t>
            </a:r>
            <a:r>
              <a:rPr lang="en-US" sz="2200" i="1" dirty="0" smtClean="0">
                <a:latin typeface="Georgia" panose="02040502050405020303" pitchFamily="18" charset="0"/>
              </a:rPr>
              <a:t>ask.”</a:t>
            </a:r>
            <a:endParaRPr lang="en-US" sz="2200" i="1" dirty="0">
              <a:latin typeface="Georgia" panose="02040502050405020303" pitchFamily="18" charset="0"/>
            </a:endParaRPr>
          </a:p>
        </p:txBody>
      </p:sp>
    </p:spTree>
    <p:extLst>
      <p:ext uri="{BB962C8B-B14F-4D97-AF65-F5344CB8AC3E}">
        <p14:creationId xmlns:p14="http://schemas.microsoft.com/office/powerpoint/2010/main" val="6256996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D8E4E9-6FDD-45E3-9172-AF418D436367}" type="slidenum">
              <a:rPr lang="en-US" smtClean="0"/>
              <a:pPr/>
              <a:t>70</a:t>
            </a:fld>
            <a:endParaRPr lang="en-US" dirty="0"/>
          </a:p>
        </p:txBody>
      </p:sp>
      <p:sp>
        <p:nvSpPr>
          <p:cNvPr id="4" name="Rectangle 2"/>
          <p:cNvSpPr txBox="1">
            <a:spLocks noChangeArrowheads="1"/>
          </p:cNvSpPr>
          <p:nvPr/>
        </p:nvSpPr>
        <p:spPr>
          <a:xfrm>
            <a:off x="460375" y="457201"/>
            <a:ext cx="8534400" cy="685800"/>
          </a:xfrm>
          <a:prstGeom prst="rect">
            <a:avLst/>
          </a:prstGeom>
        </p:spPr>
        <p:txBody>
          <a:bodyPr/>
          <a:lstStyle>
            <a:lvl1pPr algn="ctr" rtl="0" eaLnBrk="0" fontAlgn="base" hangingPunct="0">
              <a:spcBef>
                <a:spcPct val="0"/>
              </a:spcBef>
              <a:spcAft>
                <a:spcPct val="0"/>
              </a:spcAft>
              <a:defRPr sz="4400" kern="1200">
                <a:solidFill>
                  <a:srgbClr val="5A1B4F"/>
                </a:solidFill>
                <a:latin typeface="Franklin Gothic Demi Cond"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2pPr>
            <a:lvl3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3pPr>
            <a:lvl4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4pPr>
            <a:lvl5pPr algn="ctr" rtl="0" eaLnBrk="0" fontAlgn="base" hangingPunct="0">
              <a:spcBef>
                <a:spcPct val="0"/>
              </a:spcBef>
              <a:spcAft>
                <a:spcPct val="0"/>
              </a:spcAft>
              <a:defRPr sz="4400">
                <a:solidFill>
                  <a:srgbClr val="5A1B4F"/>
                </a:solidFill>
                <a:latin typeface="Franklin Gothic Demi Cond" charset="0"/>
                <a:ea typeface="ＭＳ Ｐゴシック" charset="-128"/>
                <a:cs typeface="ＭＳ Ｐゴシック" charset="-128"/>
              </a:defRPr>
            </a:lvl5pPr>
            <a:lvl6pPr marL="4572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6pPr>
            <a:lvl7pPr marL="9144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7pPr>
            <a:lvl8pPr marL="13716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8pPr>
            <a:lvl9pPr marL="1828800" algn="ctr" rtl="0" fontAlgn="base">
              <a:spcBef>
                <a:spcPct val="0"/>
              </a:spcBef>
              <a:spcAft>
                <a:spcPct val="0"/>
              </a:spcAft>
              <a:defRPr sz="4400">
                <a:solidFill>
                  <a:srgbClr val="5A1B4F"/>
                </a:solidFill>
                <a:latin typeface="Franklin Gothic Demi Cond" charset="0"/>
                <a:ea typeface="ＭＳ Ｐゴシック" charset="-128"/>
                <a:cs typeface="ＭＳ Ｐゴシック" charset="-128"/>
              </a:defRPr>
            </a:lvl9pPr>
          </a:lstStyle>
          <a:p>
            <a:pPr algn="l" eaLnBrk="1" hangingPunct="1"/>
            <a:r>
              <a:rPr lang="en-US" sz="3600" dirty="0">
                <a:solidFill>
                  <a:srgbClr val="C00000"/>
                </a:solidFill>
                <a:latin typeface="Georgia" panose="02040502050405020303" pitchFamily="18" charset="0"/>
              </a:rPr>
              <a:t>Scaling and Replicating </a:t>
            </a:r>
            <a:r>
              <a:rPr lang="en-US" sz="3600" dirty="0" smtClean="0">
                <a:solidFill>
                  <a:srgbClr val="C00000"/>
                </a:solidFill>
                <a:latin typeface="Georgia" panose="02040502050405020303" pitchFamily="18" charset="0"/>
              </a:rPr>
              <a:t>Permanent Supportive Housing (PSH)</a:t>
            </a:r>
            <a:endParaRPr lang="en-US" sz="3600" dirty="0">
              <a:solidFill>
                <a:srgbClr val="C00000"/>
              </a:solidFill>
              <a:latin typeface="Georgia" panose="02040502050405020303" pitchFamily="18" charset="0"/>
            </a:endParaRPr>
          </a:p>
        </p:txBody>
      </p:sp>
      <p:sp>
        <p:nvSpPr>
          <p:cNvPr id="6" name="Rectangle 5"/>
          <p:cNvSpPr/>
          <p:nvPr/>
        </p:nvSpPr>
        <p:spPr>
          <a:xfrm>
            <a:off x="155576" y="2238223"/>
            <a:ext cx="5592082" cy="3908762"/>
          </a:xfrm>
          <a:prstGeom prst="rect">
            <a:avLst/>
          </a:prstGeom>
        </p:spPr>
        <p:txBody>
          <a:bodyPr wrap="square">
            <a:spAutoFit/>
          </a:bodyPr>
          <a:lstStyle/>
          <a:p>
            <a:r>
              <a:rPr lang="en-US" sz="2000" dirty="0">
                <a:latin typeface="Georgia" panose="02040502050405020303" pitchFamily="18" charset="0"/>
              </a:rPr>
              <a:t>One year after it was implemented, the </a:t>
            </a:r>
            <a:r>
              <a:rPr lang="en-US" sz="2000" b="1" dirty="0">
                <a:latin typeface="Georgia" panose="02040502050405020303" pitchFamily="18" charset="0"/>
              </a:rPr>
              <a:t>city’s </a:t>
            </a:r>
            <a:r>
              <a:rPr lang="en-US" sz="2000" dirty="0" smtClean="0">
                <a:latin typeface="Georgia" panose="02040502050405020303" pitchFamily="18" charset="0"/>
              </a:rPr>
              <a:t>permanent supportive housing program </a:t>
            </a:r>
            <a:r>
              <a:rPr lang="en-US" sz="2000" dirty="0">
                <a:latin typeface="Georgia" panose="02040502050405020303" pitchFamily="18" charset="0"/>
              </a:rPr>
              <a:t>has been a great success—as evaluated by a good randomized controlled experiment.</a:t>
            </a:r>
          </a:p>
          <a:p>
            <a:endParaRPr lang="en-US" sz="2000" dirty="0">
              <a:latin typeface="Georgia" panose="02040502050405020303" pitchFamily="18" charset="0"/>
            </a:endParaRPr>
          </a:p>
          <a:p>
            <a:r>
              <a:rPr lang="en-US" sz="2000" dirty="0">
                <a:latin typeface="Georgia" panose="02040502050405020303" pitchFamily="18" charset="0"/>
              </a:rPr>
              <a:t>The county government is now considering implementing the program in </a:t>
            </a:r>
            <a:r>
              <a:rPr lang="en-US" sz="2000" b="1" dirty="0">
                <a:latin typeface="Georgia" panose="02040502050405020303" pitchFamily="18" charset="0"/>
              </a:rPr>
              <a:t>rural</a:t>
            </a:r>
            <a:r>
              <a:rPr lang="en-US" sz="2000" dirty="0">
                <a:latin typeface="Georgia" panose="02040502050405020303" pitchFamily="18" charset="0"/>
              </a:rPr>
              <a:t> parts of the county, whose main industry is agriculture, and which has a substantial number of migrant workers.</a:t>
            </a:r>
          </a:p>
          <a:p>
            <a:pPr marL="342900" indent="-34290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7" name="Picture 12" descr="http://commonsearth.files.wordpress.com/2010/05/304400689_9f875ca7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7658" y="4047999"/>
            <a:ext cx="2847490" cy="17240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339" y="2105496"/>
            <a:ext cx="3241676" cy="1567543"/>
          </a:xfrm>
          <a:prstGeom prst="rect">
            <a:avLst/>
          </a:prstGeom>
        </p:spPr>
      </p:pic>
    </p:spTree>
    <p:extLst>
      <p:ext uri="{BB962C8B-B14F-4D97-AF65-F5344CB8AC3E}">
        <p14:creationId xmlns:p14="http://schemas.microsoft.com/office/powerpoint/2010/main" val="2362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90600" y="484163"/>
            <a:ext cx="6477000" cy="762000"/>
          </a:xfrm>
        </p:spPr>
        <p:txBody>
          <a:bodyPr>
            <a:normAutofit/>
          </a:bodyPr>
          <a:lstStyle/>
          <a:p>
            <a:pPr eaLnBrk="1" hangingPunct="1"/>
            <a:r>
              <a:rPr lang="en-US" sz="3600" dirty="0"/>
              <a:t>Evaluation is Retrospective</a:t>
            </a:r>
          </a:p>
        </p:txBody>
      </p:sp>
      <p:pic>
        <p:nvPicPr>
          <p:cNvPr id="1026" name="Picture 2" descr="https://encrypted-tbn2.gstatic.com/images?q=tbn:ANd9GcTy2Q96IavVz1lDOU6Wkz62kv1t_KpFO1Y0OZe71Gw4Vt3Jl5y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1"/>
            <a:ext cx="6477000" cy="431368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AD8E4E9-6FDD-45E3-9172-AF418D436367}" type="slidenum">
              <a:rPr lang="en-US" smtClean="0"/>
              <a:pPr/>
              <a:t>71</a:t>
            </a:fld>
            <a:endParaRPr lang="en-US" dirty="0"/>
          </a:p>
        </p:txBody>
      </p:sp>
    </p:spTree>
    <p:extLst>
      <p:ext uri="{BB962C8B-B14F-4D97-AF65-F5344CB8AC3E}">
        <p14:creationId xmlns:p14="http://schemas.microsoft.com/office/powerpoint/2010/main" val="2469471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D8E4E9-6FDD-45E3-9172-AF418D436367}" type="slidenum">
              <a:rPr lang="en-US" smtClean="0"/>
              <a:pPr/>
              <a:t>72</a:t>
            </a:fld>
            <a:endParaRPr lang="en-US" dirty="0"/>
          </a:p>
        </p:txBody>
      </p:sp>
      <p:sp>
        <p:nvSpPr>
          <p:cNvPr id="6" name="Rectangle 2"/>
          <p:cNvSpPr txBox="1">
            <a:spLocks noChangeArrowheads="1"/>
          </p:cNvSpPr>
          <p:nvPr/>
        </p:nvSpPr>
        <p:spPr>
          <a:xfrm>
            <a:off x="619648" y="266402"/>
            <a:ext cx="7691167" cy="12181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5053A"/>
                </a:solidFill>
                <a:latin typeface="Georgia" panose="02040502050405020303" pitchFamily="18" charset="0"/>
                <a:ea typeface="+mj-ea"/>
                <a:cs typeface="Arial" panose="020B0604020202020204" pitchFamily="34" charset="0"/>
              </a:defRPr>
            </a:lvl1pPr>
          </a:lstStyle>
          <a:p>
            <a:r>
              <a:rPr lang="en-US" sz="3600" dirty="0" smtClean="0">
                <a:solidFill>
                  <a:srgbClr val="C00000"/>
                </a:solidFill>
              </a:rPr>
              <a:t>Generalizability (External Validity) Problem</a:t>
            </a:r>
            <a:endParaRPr lang="en-US" sz="3600" dirty="0">
              <a:solidFill>
                <a:srgbClr val="C00000"/>
              </a:solidFill>
            </a:endParaRPr>
          </a:p>
        </p:txBody>
      </p:sp>
      <p:sp>
        <p:nvSpPr>
          <p:cNvPr id="7" name="Rectangle 3"/>
          <p:cNvSpPr>
            <a:spLocks noGrp="1" noChangeArrowheads="1"/>
          </p:cNvSpPr>
          <p:nvPr>
            <p:ph idx="1"/>
          </p:nvPr>
        </p:nvSpPr>
        <p:spPr>
          <a:xfrm>
            <a:off x="1526247" y="1735344"/>
            <a:ext cx="3551875" cy="6173105"/>
          </a:xfrm>
        </p:spPr>
        <p:txBody>
          <a:bodyPr anchor="ctr">
            <a:noAutofit/>
          </a:bodyPr>
          <a:lstStyle/>
          <a:p>
            <a:pPr eaLnBrk="1" hangingPunct="1">
              <a:lnSpc>
                <a:spcPct val="150000"/>
              </a:lnSpc>
            </a:pPr>
            <a:r>
              <a:rPr lang="en-US" b="1" dirty="0">
                <a:solidFill>
                  <a:schemeClr val="tx1"/>
                </a:solidFill>
              </a:rPr>
              <a:t>Predicting</a:t>
            </a:r>
            <a:r>
              <a:rPr lang="en-US" dirty="0">
                <a:solidFill>
                  <a:schemeClr val="tx1"/>
                </a:solidFill>
              </a:rPr>
              <a:t> impact</a:t>
            </a:r>
            <a:r>
              <a:rPr lang="en-US" b="1" dirty="0">
                <a:solidFill>
                  <a:schemeClr val="tx1"/>
                </a:solidFill>
              </a:rPr>
              <a:t> </a:t>
            </a:r>
            <a:r>
              <a:rPr lang="en-US" dirty="0">
                <a:solidFill>
                  <a:schemeClr val="tx1"/>
                </a:solidFill>
              </a:rPr>
              <a:t>of </a:t>
            </a:r>
            <a:r>
              <a:rPr lang="en-US" dirty="0" smtClean="0">
                <a:solidFill>
                  <a:schemeClr val="tx1"/>
                </a:solidFill>
              </a:rPr>
              <a:t>program—</a:t>
            </a:r>
            <a:r>
              <a:rPr lang="en-US" b="1" dirty="0" smtClean="0">
                <a:solidFill>
                  <a:schemeClr val="tx1"/>
                </a:solidFill>
              </a:rPr>
              <a:t>prospective</a:t>
            </a:r>
          </a:p>
          <a:p>
            <a:pPr>
              <a:lnSpc>
                <a:spcPct val="150000"/>
              </a:lnSpc>
            </a:pPr>
            <a:r>
              <a:rPr lang="en-US" b="1" dirty="0">
                <a:solidFill>
                  <a:schemeClr val="tx1"/>
                </a:solidFill>
              </a:rPr>
              <a:t>“Same” population in the future. </a:t>
            </a:r>
            <a:r>
              <a:rPr lang="en-US" dirty="0">
                <a:solidFill>
                  <a:schemeClr val="tx1"/>
                </a:solidFill>
              </a:rPr>
              <a:t>The program was successful in 2018, but will it succeed in 2020</a:t>
            </a:r>
            <a:r>
              <a:rPr lang="en-US" dirty="0" smtClean="0">
                <a:solidFill>
                  <a:schemeClr val="tx1"/>
                </a:solidFill>
              </a:rPr>
              <a:t>?</a:t>
            </a:r>
          </a:p>
          <a:p>
            <a:pPr>
              <a:lnSpc>
                <a:spcPct val="150000"/>
              </a:lnSpc>
            </a:pPr>
            <a:r>
              <a:rPr lang="en-US" b="1" dirty="0">
                <a:solidFill>
                  <a:schemeClr val="tx1"/>
                </a:solidFill>
              </a:rPr>
              <a:t>“Different populations</a:t>
            </a:r>
            <a:r>
              <a:rPr lang="en-US" dirty="0">
                <a:solidFill>
                  <a:schemeClr val="tx1"/>
                </a:solidFill>
              </a:rPr>
              <a:t>. The program was successful in the city, but will it succeed in rural parts of the county?</a:t>
            </a:r>
          </a:p>
          <a:p>
            <a:pPr>
              <a:lnSpc>
                <a:spcPct val="150000"/>
              </a:lnSpc>
            </a:pPr>
            <a:endParaRPr lang="en-US" sz="1200" dirty="0"/>
          </a:p>
          <a:p>
            <a:pPr eaLnBrk="1" hangingPunct="1">
              <a:lnSpc>
                <a:spcPct val="150000"/>
              </a:lnSpc>
            </a:pPr>
            <a:endParaRPr lang="en-US" b="1" dirty="0">
              <a:solidFill>
                <a:srgbClr val="000000"/>
              </a:solidFill>
            </a:endParaRPr>
          </a:p>
          <a:p>
            <a:pPr marL="0" indent="0" eaLnBrk="1" hangingPunct="1">
              <a:buNone/>
            </a:pPr>
            <a:endParaRPr lang="en-US" sz="1800" dirty="0">
              <a:solidFill>
                <a:srgbClr val="000000"/>
              </a:solidFill>
              <a:latin typeface="+mn-lt"/>
            </a:endParaRPr>
          </a:p>
          <a:p>
            <a:pPr eaLnBrk="1" hangingPunct="1"/>
            <a:endParaRPr lang="en-US" sz="1800" dirty="0">
              <a:solidFill>
                <a:srgbClr val="000000"/>
              </a:solidFill>
              <a:latin typeface="+mn-lt"/>
            </a:endParaRPr>
          </a:p>
        </p:txBody>
      </p:sp>
      <p:pic>
        <p:nvPicPr>
          <p:cNvPr id="8" name="Picture 6" descr="https://s-media-cache-ak0.pinimg.com/736x/1a/70/d0/1a70d0af0ae64a6d22eb5886786a9a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048" y="1286693"/>
            <a:ext cx="1417248" cy="16577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p.patheos.com.s3.amazonaws.com/blogs/getreligion/files/2014/03/shutterstock_106937153-1024x7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4048" y="5119710"/>
            <a:ext cx="2280642" cy="14787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2020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8512" y="3472007"/>
            <a:ext cx="2266178" cy="112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2682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2369" y="442790"/>
            <a:ext cx="8142748" cy="762000"/>
          </a:xfrm>
        </p:spPr>
        <p:txBody>
          <a:bodyPr>
            <a:noAutofit/>
          </a:bodyPr>
          <a:lstStyle/>
          <a:p>
            <a:pPr eaLnBrk="1" hangingPunct="1"/>
            <a:r>
              <a:rPr lang="en-US" sz="3600" dirty="0"/>
              <a:t>External Validity/Generalizability Problem</a:t>
            </a:r>
          </a:p>
        </p:txBody>
      </p:sp>
      <p:sp>
        <p:nvSpPr>
          <p:cNvPr id="2" name="Slide Number Placeholder 1"/>
          <p:cNvSpPr>
            <a:spLocks noGrp="1"/>
          </p:cNvSpPr>
          <p:nvPr>
            <p:ph type="sldNum" sz="quarter" idx="12"/>
          </p:nvPr>
        </p:nvSpPr>
        <p:spPr/>
        <p:txBody>
          <a:bodyPr/>
          <a:lstStyle/>
          <a:p>
            <a:fld id="{1AD8E4E9-6FDD-45E3-9172-AF418D436367}" type="slidenum">
              <a:rPr lang="en-US" smtClean="0"/>
              <a:pPr/>
              <a:t>73</a:t>
            </a:fld>
            <a:endParaRPr lang="en-US" dirty="0"/>
          </a:p>
        </p:txBody>
      </p:sp>
      <p:pic>
        <p:nvPicPr>
          <p:cNvPr id="5" name="Picture 2" descr="http://www.optionality.net/heraclitus/heraclit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082" y="1287236"/>
            <a:ext cx="4010811" cy="45061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16707" y="6240235"/>
            <a:ext cx="6352893" cy="523220"/>
          </a:xfrm>
          <a:prstGeom prst="rect">
            <a:avLst/>
          </a:prstGeom>
          <a:noFill/>
        </p:spPr>
        <p:txBody>
          <a:bodyPr wrap="none" rtlCol="0">
            <a:spAutoFit/>
          </a:bodyPr>
          <a:lstStyle/>
          <a:p>
            <a:pPr algn="ctr"/>
            <a:r>
              <a:rPr lang="el-GR" sz="2800" dirty="0"/>
              <a:t>δὶς ἐς τὸν αὐτὸν ποταμὸν οὐκ ἂν ἐμβαίης.</a:t>
            </a:r>
            <a:endParaRPr lang="en-US" sz="2800" dirty="0"/>
          </a:p>
        </p:txBody>
      </p:sp>
    </p:spTree>
    <p:extLst>
      <p:ext uri="{BB962C8B-B14F-4D97-AF65-F5344CB8AC3E}">
        <p14:creationId xmlns:p14="http://schemas.microsoft.com/office/powerpoint/2010/main" val="2307995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2369" y="442790"/>
            <a:ext cx="8032653" cy="762000"/>
          </a:xfrm>
        </p:spPr>
        <p:txBody>
          <a:bodyPr>
            <a:noAutofit/>
          </a:bodyPr>
          <a:lstStyle/>
          <a:p>
            <a:pPr eaLnBrk="1" hangingPunct="1"/>
            <a:r>
              <a:rPr lang="en-US" sz="3600" dirty="0"/>
              <a:t>External Validity/Generalizability Problem</a:t>
            </a:r>
          </a:p>
        </p:txBody>
      </p:sp>
      <p:sp>
        <p:nvSpPr>
          <p:cNvPr id="6" name="TextBox 5"/>
          <p:cNvSpPr txBox="1"/>
          <p:nvPr/>
        </p:nvSpPr>
        <p:spPr>
          <a:xfrm>
            <a:off x="590843" y="1387670"/>
            <a:ext cx="7158526" cy="2806281"/>
          </a:xfrm>
          <a:prstGeom prst="rect">
            <a:avLst/>
          </a:prstGeom>
          <a:noFill/>
        </p:spPr>
        <p:txBody>
          <a:bodyPr wrap="square" rtlCol="0">
            <a:spAutoFit/>
          </a:bodyPr>
          <a:lstStyle/>
          <a:p>
            <a:pPr>
              <a:lnSpc>
                <a:spcPct val="150000"/>
              </a:lnSpc>
            </a:pPr>
            <a:r>
              <a:rPr lang="en-US" sz="2000" dirty="0">
                <a:latin typeface="Georgia" panose="02040502050405020303" pitchFamily="18" charset="0"/>
              </a:rPr>
              <a:t>Which of Our Impact Evaluation Techniques Does Generalizing to a New Situation Most Resemble?</a:t>
            </a:r>
          </a:p>
          <a:p>
            <a:pPr>
              <a:lnSpc>
                <a:spcPct val="150000"/>
              </a:lnSpc>
            </a:pPr>
            <a:endParaRPr lang="en-US" sz="2000" dirty="0">
              <a:latin typeface="Georgia" panose="02040502050405020303" pitchFamily="18" charset="0"/>
            </a:endParaRPr>
          </a:p>
          <a:p>
            <a:pPr>
              <a:lnSpc>
                <a:spcPct val="150000"/>
              </a:lnSpc>
            </a:pPr>
            <a:r>
              <a:rPr lang="en-US" sz="2000" dirty="0">
                <a:latin typeface="Georgia" panose="02040502050405020303" pitchFamily="18" charset="0"/>
              </a:rPr>
              <a:t>* Before/after </a:t>
            </a:r>
          </a:p>
          <a:p>
            <a:pPr>
              <a:lnSpc>
                <a:spcPct val="150000"/>
              </a:lnSpc>
            </a:pPr>
            <a:r>
              <a:rPr lang="en-US" sz="2000" dirty="0">
                <a:latin typeface="Georgia" panose="02040502050405020303" pitchFamily="18" charset="0"/>
              </a:rPr>
              <a:t>* Matching</a:t>
            </a:r>
          </a:p>
          <a:p>
            <a:pPr>
              <a:lnSpc>
                <a:spcPct val="150000"/>
              </a:lnSpc>
            </a:pPr>
            <a:r>
              <a:rPr lang="en-US" sz="2000" dirty="0">
                <a:latin typeface="Georgia" panose="02040502050405020303" pitchFamily="18" charset="0"/>
              </a:rPr>
              <a:t>* Randomized controlled trial (RCT)</a:t>
            </a:r>
          </a:p>
        </p:txBody>
      </p:sp>
      <p:sp>
        <p:nvSpPr>
          <p:cNvPr id="2" name="Slide Number Placeholder 1"/>
          <p:cNvSpPr>
            <a:spLocks noGrp="1"/>
          </p:cNvSpPr>
          <p:nvPr>
            <p:ph type="sldNum" sz="quarter" idx="12"/>
          </p:nvPr>
        </p:nvSpPr>
        <p:spPr/>
        <p:txBody>
          <a:bodyPr/>
          <a:lstStyle/>
          <a:p>
            <a:fld id="{1AD8E4E9-6FDD-45E3-9172-AF418D436367}" type="slidenum">
              <a:rPr lang="en-US" smtClean="0"/>
              <a:pPr/>
              <a:t>74</a:t>
            </a:fld>
            <a:endParaRPr lang="en-US" dirty="0"/>
          </a:p>
        </p:txBody>
      </p:sp>
    </p:spTree>
    <p:extLst>
      <p:ext uri="{BB962C8B-B14F-4D97-AF65-F5344CB8AC3E}">
        <p14:creationId xmlns:p14="http://schemas.microsoft.com/office/powerpoint/2010/main" val="13710377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2369" y="442790"/>
            <a:ext cx="8032653" cy="762000"/>
          </a:xfrm>
        </p:spPr>
        <p:txBody>
          <a:bodyPr>
            <a:noAutofit/>
          </a:bodyPr>
          <a:lstStyle/>
          <a:p>
            <a:pPr eaLnBrk="1" hangingPunct="1"/>
            <a:r>
              <a:rPr lang="en-US" sz="3600" dirty="0" smtClean="0"/>
              <a:t>Mechanism</a:t>
            </a:r>
            <a:r>
              <a:rPr lang="en-US" sz="3200" dirty="0" smtClean="0"/>
              <a:t> </a:t>
            </a:r>
            <a:endParaRPr lang="en-US" sz="3200" dirty="0"/>
          </a:p>
        </p:txBody>
      </p:sp>
      <p:sp>
        <p:nvSpPr>
          <p:cNvPr id="2" name="Slide Number Placeholder 1"/>
          <p:cNvSpPr>
            <a:spLocks noGrp="1"/>
          </p:cNvSpPr>
          <p:nvPr>
            <p:ph type="sldNum" sz="quarter" idx="12"/>
          </p:nvPr>
        </p:nvSpPr>
        <p:spPr/>
        <p:txBody>
          <a:bodyPr/>
          <a:lstStyle/>
          <a:p>
            <a:fld id="{1AD8E4E9-6FDD-45E3-9172-AF418D436367}" type="slidenum">
              <a:rPr lang="en-US" smtClean="0"/>
              <a:pPr/>
              <a:t>75</a:t>
            </a:fld>
            <a:endParaRPr lang="en-US" dirty="0"/>
          </a:p>
        </p:txBody>
      </p:sp>
      <p:pic>
        <p:nvPicPr>
          <p:cNvPr id="5"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23" y="1275821"/>
            <a:ext cx="5228273"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126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D8E4E9-6FDD-45E3-9172-AF418D436367}" type="slidenum">
              <a:rPr lang="en-US" smtClean="0"/>
              <a:pPr/>
              <a:t>76</a:t>
            </a:fld>
            <a:endParaRPr lang="en-US" dirty="0"/>
          </a:p>
        </p:txBody>
      </p:sp>
      <p:sp>
        <p:nvSpPr>
          <p:cNvPr id="5" name="TextBox 4">
            <a:extLst>
              <a:ext uri="{FF2B5EF4-FFF2-40B4-BE49-F238E27FC236}">
                <a16:creationId xmlns:a16="http://schemas.microsoft.com/office/drawing/2014/main" xmlns="" id="{1E4B71F4-6156-40DA-A4B4-D236FD79ED46}"/>
              </a:ext>
            </a:extLst>
          </p:cNvPr>
          <p:cNvSpPr txBox="1"/>
          <p:nvPr/>
        </p:nvSpPr>
        <p:spPr>
          <a:xfrm>
            <a:off x="1816443" y="2427001"/>
            <a:ext cx="5786866" cy="1323439"/>
          </a:xfrm>
          <a:prstGeom prst="rect">
            <a:avLst/>
          </a:prstGeom>
          <a:noFill/>
        </p:spPr>
        <p:txBody>
          <a:bodyPr wrap="square" rtlCol="0">
            <a:spAutoFit/>
          </a:bodyPr>
          <a:lstStyle/>
          <a:p>
            <a:r>
              <a:rPr lang="en-US" sz="8000" dirty="0">
                <a:solidFill>
                  <a:srgbClr val="C00000"/>
                </a:solidFill>
                <a:latin typeface="Georgia" panose="02040502050405020303" pitchFamily="18" charset="0"/>
              </a:rPr>
              <a:t>Thank you!</a:t>
            </a:r>
          </a:p>
        </p:txBody>
      </p:sp>
    </p:spTree>
    <p:extLst>
      <p:ext uri="{BB962C8B-B14F-4D97-AF65-F5344CB8AC3E}">
        <p14:creationId xmlns:p14="http://schemas.microsoft.com/office/powerpoint/2010/main" val="31914663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2369" y="442790"/>
            <a:ext cx="8032653" cy="762000"/>
          </a:xfrm>
        </p:spPr>
        <p:txBody>
          <a:bodyPr>
            <a:noAutofit/>
          </a:bodyPr>
          <a:lstStyle/>
          <a:p>
            <a:pPr eaLnBrk="1" hangingPunct="1"/>
            <a:r>
              <a:rPr lang="en-US" sz="3600" dirty="0" smtClean="0"/>
              <a:t>Theory of Change Worksheet</a:t>
            </a:r>
            <a:r>
              <a:rPr lang="en-US" sz="3200" dirty="0" smtClean="0"/>
              <a:t> </a:t>
            </a:r>
            <a:endParaRPr lang="en-US" sz="3200" dirty="0"/>
          </a:p>
        </p:txBody>
      </p:sp>
      <p:sp>
        <p:nvSpPr>
          <p:cNvPr id="2" name="Slide Number Placeholder 1"/>
          <p:cNvSpPr>
            <a:spLocks noGrp="1"/>
          </p:cNvSpPr>
          <p:nvPr>
            <p:ph type="sldNum" sz="quarter" idx="12"/>
          </p:nvPr>
        </p:nvSpPr>
        <p:spPr/>
        <p:txBody>
          <a:bodyPr/>
          <a:lstStyle/>
          <a:p>
            <a:fld id="{1AD8E4E9-6FDD-45E3-9172-AF418D436367}" type="slidenum">
              <a:rPr lang="en-US" smtClean="0"/>
              <a:pPr/>
              <a:t>77</a:t>
            </a:fld>
            <a:endParaRPr lang="en-US" dirty="0"/>
          </a:p>
        </p:txBody>
      </p:sp>
      <p:sp>
        <p:nvSpPr>
          <p:cNvPr id="7" name="TextBox 6"/>
          <p:cNvSpPr txBox="1"/>
          <p:nvPr/>
        </p:nvSpPr>
        <p:spPr>
          <a:xfrm>
            <a:off x="492369" y="1204790"/>
            <a:ext cx="8032653" cy="1892826"/>
          </a:xfrm>
          <a:prstGeom prst="rect">
            <a:avLst/>
          </a:prstGeom>
          <a:noFill/>
        </p:spPr>
        <p:txBody>
          <a:bodyPr wrap="square" rtlCol="0">
            <a:spAutoFit/>
          </a:bodyPr>
          <a:lstStyle/>
          <a:p>
            <a:r>
              <a:rPr lang="en-US" sz="1100" dirty="0">
                <a:latin typeface="Georgia" panose="02040502050405020303" pitchFamily="18" charset="0"/>
              </a:rPr>
              <a:t>Sketch a theory of change for achieving the ultimate outcome identified in “Specify the Ultimate Outcome of Your Program.” </a:t>
            </a:r>
          </a:p>
          <a:p>
            <a:pPr marL="171450" lvl="0" indent="-171450">
              <a:buFont typeface="Arial" panose="020B0604020202020204" pitchFamily="34" charset="0"/>
              <a:buChar char="•"/>
            </a:pPr>
            <a:r>
              <a:rPr lang="en-US" sz="1100" dirty="0">
                <a:latin typeface="Georgia" panose="02040502050405020303" pitchFamily="18" charset="0"/>
              </a:rPr>
              <a:t>The right-most box should contain a short description of the </a:t>
            </a:r>
            <a:r>
              <a:rPr lang="en-US" sz="1100" u="sng" dirty="0">
                <a:latin typeface="Georgia" panose="02040502050405020303" pitchFamily="18" charset="0"/>
              </a:rPr>
              <a:t>ultimate outcome</a:t>
            </a:r>
            <a:r>
              <a:rPr lang="en-US" sz="1100" dirty="0">
                <a:latin typeface="Georgia" panose="02040502050405020303" pitchFamily="18" charset="0"/>
              </a:rPr>
              <a:t>, copied from “Specify the Ultimate Outcome of Your Program.” </a:t>
            </a:r>
          </a:p>
          <a:p>
            <a:pPr marL="171450" lvl="0" indent="-171450">
              <a:buFont typeface="Arial" panose="020B0604020202020204" pitchFamily="34" charset="0"/>
              <a:buChar char="•"/>
            </a:pPr>
            <a:r>
              <a:rPr lang="en-US" sz="1100" dirty="0">
                <a:latin typeface="Georgia" panose="02040502050405020303" pitchFamily="18" charset="0"/>
              </a:rPr>
              <a:t>The left-most box should briefly describe the main </a:t>
            </a:r>
            <a:r>
              <a:rPr lang="en-US" sz="1100" u="sng" dirty="0">
                <a:latin typeface="Georgia" panose="02040502050405020303" pitchFamily="18" charset="0"/>
              </a:rPr>
              <a:t>activities</a:t>
            </a:r>
            <a:r>
              <a:rPr lang="en-US" sz="1100" dirty="0">
                <a:latin typeface="Georgia" panose="02040502050405020303" pitchFamily="18" charset="0"/>
              </a:rPr>
              <a:t> the organization will carry out. </a:t>
            </a:r>
          </a:p>
          <a:p>
            <a:pPr marL="171450" lvl="0" indent="-171450">
              <a:buFont typeface="Arial" panose="020B0604020202020204" pitchFamily="34" charset="0"/>
              <a:buChar char="•"/>
            </a:pPr>
            <a:r>
              <a:rPr lang="en-US" sz="1100" dirty="0">
                <a:latin typeface="Georgia" panose="02040502050405020303" pitchFamily="18" charset="0"/>
              </a:rPr>
              <a:t>The middle box should briefly describe the </a:t>
            </a:r>
            <a:r>
              <a:rPr lang="en-US" sz="1100" u="sng" dirty="0">
                <a:latin typeface="Georgia" panose="02040502050405020303" pitchFamily="18" charset="0"/>
              </a:rPr>
              <a:t>major intermediate outcome</a:t>
            </a:r>
            <a:r>
              <a:rPr lang="en-US" sz="1100" dirty="0">
                <a:latin typeface="Georgia" panose="02040502050405020303" pitchFamily="18" charset="0"/>
              </a:rPr>
              <a:t>—what the beneficiaries or others must do to get to the ultimate outcome. These are typically behaviors by the beneficiaries or other stakeholders caused by the activities and likely to cause the ultimate outcome. </a:t>
            </a:r>
          </a:p>
          <a:p>
            <a:pPr marL="171450" lvl="0" indent="-171450">
              <a:buFont typeface="Arial" panose="020B0604020202020204" pitchFamily="34" charset="0"/>
              <a:buChar char="•"/>
            </a:pPr>
            <a:r>
              <a:rPr lang="en-US" sz="1100" dirty="0">
                <a:latin typeface="Georgia" panose="02040502050405020303" pitchFamily="18" charset="0"/>
              </a:rPr>
              <a:t>Use arrows to show how activities lead to intermediate outcomes. (Some intermediate outcomes may lead to other intermediate outcomes on route to the ultimate outcome.)</a:t>
            </a:r>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148741"/>
              </p:ext>
            </p:extLst>
          </p:nvPr>
        </p:nvGraphicFramePr>
        <p:xfrm>
          <a:off x="747913" y="2858463"/>
          <a:ext cx="7596948" cy="3382155"/>
        </p:xfrm>
        <a:graphic>
          <a:graphicData uri="http://schemas.openxmlformats.org/drawingml/2006/table">
            <a:tbl>
              <a:tblPr firstRow="1" bandRow="1">
                <a:tableStyleId>{5C22544A-7EE6-4342-B048-85BDC9FD1C3A}</a:tableStyleId>
              </a:tblPr>
              <a:tblGrid>
                <a:gridCol w="2532316">
                  <a:extLst>
                    <a:ext uri="{9D8B030D-6E8A-4147-A177-3AD203B41FA5}">
                      <a16:colId xmlns:a16="http://schemas.microsoft.com/office/drawing/2014/main" xmlns="" val="2232647069"/>
                    </a:ext>
                  </a:extLst>
                </a:gridCol>
                <a:gridCol w="2532316">
                  <a:extLst>
                    <a:ext uri="{9D8B030D-6E8A-4147-A177-3AD203B41FA5}">
                      <a16:colId xmlns:a16="http://schemas.microsoft.com/office/drawing/2014/main" xmlns="" val="2535206245"/>
                    </a:ext>
                  </a:extLst>
                </a:gridCol>
                <a:gridCol w="2532316">
                  <a:extLst>
                    <a:ext uri="{9D8B030D-6E8A-4147-A177-3AD203B41FA5}">
                      <a16:colId xmlns:a16="http://schemas.microsoft.com/office/drawing/2014/main" xmlns="" val="3379567386"/>
                    </a:ext>
                  </a:extLst>
                </a:gridCol>
              </a:tblGrid>
              <a:tr h="688785">
                <a:tc>
                  <a:txBody>
                    <a:bodyPr/>
                    <a:lstStyle/>
                    <a:p>
                      <a:r>
                        <a:rPr lang="en-US" dirty="0" smtClean="0">
                          <a:latin typeface="Georgia" panose="02040502050405020303" pitchFamily="18" charset="0"/>
                        </a:rPr>
                        <a:t>Activities</a:t>
                      </a:r>
                      <a:endParaRPr lang="en-US" dirty="0">
                        <a:latin typeface="Georgia" panose="02040502050405020303" pitchFamily="18" charset="0"/>
                      </a:endParaRPr>
                    </a:p>
                  </a:txBody>
                  <a:tcPr>
                    <a:solidFill>
                      <a:schemeClr val="bg2">
                        <a:lumMod val="50000"/>
                      </a:schemeClr>
                    </a:solidFill>
                  </a:tcPr>
                </a:tc>
                <a:tc>
                  <a:txBody>
                    <a:bodyPr/>
                    <a:lstStyle/>
                    <a:p>
                      <a:r>
                        <a:rPr lang="en-US" dirty="0" smtClean="0">
                          <a:latin typeface="Georgia" panose="02040502050405020303" pitchFamily="18" charset="0"/>
                        </a:rPr>
                        <a:t>Major</a:t>
                      </a:r>
                      <a:r>
                        <a:rPr lang="en-US" baseline="0" dirty="0" smtClean="0">
                          <a:latin typeface="Georgia" panose="02040502050405020303" pitchFamily="18" charset="0"/>
                        </a:rPr>
                        <a:t> Intermediate Outcomes</a:t>
                      </a:r>
                      <a:endParaRPr lang="en-US" dirty="0">
                        <a:latin typeface="Georgia" panose="02040502050405020303" pitchFamily="18" charset="0"/>
                      </a:endParaRPr>
                    </a:p>
                  </a:txBody>
                  <a:tcPr>
                    <a:solidFill>
                      <a:schemeClr val="bg2">
                        <a:lumMod val="50000"/>
                      </a:schemeClr>
                    </a:solidFill>
                  </a:tcPr>
                </a:tc>
                <a:tc>
                  <a:txBody>
                    <a:bodyPr/>
                    <a:lstStyle/>
                    <a:p>
                      <a:r>
                        <a:rPr lang="en-US" dirty="0" smtClean="0">
                          <a:latin typeface="Georgia" panose="02040502050405020303" pitchFamily="18" charset="0"/>
                        </a:rPr>
                        <a:t>Ultimate Outcome</a:t>
                      </a:r>
                      <a:endParaRPr lang="en-US" dirty="0">
                        <a:latin typeface="Georgia" panose="02040502050405020303" pitchFamily="18" charset="0"/>
                      </a:endParaRPr>
                    </a:p>
                  </a:txBody>
                  <a:tcPr>
                    <a:solidFill>
                      <a:schemeClr val="bg2">
                        <a:lumMod val="50000"/>
                      </a:schemeClr>
                    </a:solidFill>
                  </a:tcPr>
                </a:tc>
                <a:extLst>
                  <a:ext uri="{0D108BD9-81ED-4DB2-BD59-A6C34878D82A}">
                    <a16:rowId xmlns:a16="http://schemas.microsoft.com/office/drawing/2014/main" xmlns="" val="3033676668"/>
                  </a:ext>
                </a:extLst>
              </a:tr>
              <a:tr h="538674">
                <a:tc>
                  <a:txBody>
                    <a:bodyPr/>
                    <a:lstStyle/>
                    <a:p>
                      <a:endParaRPr lang="en-US" dirty="0"/>
                    </a:p>
                  </a:txBody>
                  <a:tcPr/>
                </a:tc>
                <a:tc>
                  <a:txBody>
                    <a:bodyPr/>
                    <a:lstStyle/>
                    <a:p>
                      <a:endParaRPr lang="en-US" dirty="0"/>
                    </a:p>
                  </a:txBody>
                  <a:tcPr/>
                </a:tc>
                <a:tc rowSpan="5">
                  <a:txBody>
                    <a:bodyPr/>
                    <a:lstStyle/>
                    <a:p>
                      <a:endParaRPr lang="en-US" dirty="0"/>
                    </a:p>
                  </a:txBody>
                  <a:tcPr/>
                </a:tc>
                <a:extLst>
                  <a:ext uri="{0D108BD9-81ED-4DB2-BD59-A6C34878D82A}">
                    <a16:rowId xmlns:a16="http://schemas.microsoft.com/office/drawing/2014/main" xmlns="" val="1832296350"/>
                  </a:ext>
                </a:extLst>
              </a:tr>
              <a:tr h="538674">
                <a:tc>
                  <a:txBody>
                    <a:bodyPr/>
                    <a:lstStyle/>
                    <a:p>
                      <a:endParaRPr lang="en-US"/>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2232547499"/>
                  </a:ext>
                </a:extLst>
              </a:tr>
              <a:tr h="538674">
                <a:tc>
                  <a:txBody>
                    <a:bodyPr/>
                    <a:lstStyle/>
                    <a:p>
                      <a:endParaRPr lang="en-US" dirty="0"/>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2143393536"/>
                  </a:ext>
                </a:extLst>
              </a:tr>
              <a:tr h="538674">
                <a:tc>
                  <a:txBody>
                    <a:bodyPr/>
                    <a:lstStyle/>
                    <a:p>
                      <a:endParaRPr lang="en-US"/>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1026385909"/>
                  </a:ext>
                </a:extLst>
              </a:tr>
              <a:tr h="538674">
                <a:tc>
                  <a:txBody>
                    <a:bodyPr/>
                    <a:lstStyle/>
                    <a:p>
                      <a:endParaRPr lang="en-US"/>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1377132328"/>
                  </a:ext>
                </a:extLst>
              </a:tr>
            </a:tbl>
          </a:graphicData>
        </a:graphic>
      </p:graphicFrame>
    </p:spTree>
    <p:extLst>
      <p:ext uri="{BB962C8B-B14F-4D97-AF65-F5344CB8AC3E}">
        <p14:creationId xmlns:p14="http://schemas.microsoft.com/office/powerpoint/2010/main" val="3496768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2292"/>
            <a:ext cx="7886700" cy="762216"/>
          </a:xfrm>
        </p:spPr>
        <p:txBody>
          <a:bodyPr>
            <a:normAutofit/>
          </a:bodyPr>
          <a:lstStyle/>
          <a:p>
            <a:r>
              <a:rPr lang="en-US" sz="3600" dirty="0"/>
              <a:t>Describe the Problem</a:t>
            </a:r>
            <a:endParaRPr lang="en-US" sz="3600" i="1" dirty="0"/>
          </a:p>
        </p:txBody>
      </p:sp>
      <p:sp>
        <p:nvSpPr>
          <p:cNvPr id="6" name="Slide Number Placeholder 5"/>
          <p:cNvSpPr>
            <a:spLocks noGrp="1"/>
          </p:cNvSpPr>
          <p:nvPr>
            <p:ph type="sldNum" sz="quarter" idx="12"/>
          </p:nvPr>
        </p:nvSpPr>
        <p:spPr/>
        <p:txBody>
          <a:bodyPr/>
          <a:lstStyle/>
          <a:p>
            <a:fld id="{1AD8E4E9-6FDD-45E3-9172-AF418D436367}" type="slidenum">
              <a:rPr lang="en-US" smtClean="0"/>
              <a:pPr/>
              <a:t>8</a:t>
            </a:fld>
            <a:endParaRPr lang="en-US" dirty="0"/>
          </a:p>
        </p:txBody>
      </p:sp>
      <p:sp>
        <p:nvSpPr>
          <p:cNvPr id="7" name="Rectangle 6">
            <a:extLst>
              <a:ext uri="{FF2B5EF4-FFF2-40B4-BE49-F238E27FC236}">
                <a16:creationId xmlns:a16="http://schemas.microsoft.com/office/drawing/2014/main" xmlns="" id="{BBBDB123-2517-1A4B-9A11-521107435CE6}"/>
              </a:ext>
            </a:extLst>
          </p:cNvPr>
          <p:cNvSpPr/>
          <p:nvPr/>
        </p:nvSpPr>
        <p:spPr>
          <a:xfrm>
            <a:off x="628650" y="1746071"/>
            <a:ext cx="7753350" cy="2246769"/>
          </a:xfrm>
          <a:prstGeom prst="rect">
            <a:avLst/>
          </a:prstGeom>
        </p:spPr>
        <p:txBody>
          <a:bodyPr wrap="square">
            <a:spAutoFit/>
          </a:bodyPr>
          <a:lstStyle/>
          <a:p>
            <a:r>
              <a:rPr lang="en-US" sz="2000" dirty="0">
                <a:latin typeface="Georgia" panose="02040502050405020303" pitchFamily="18" charset="0"/>
              </a:rPr>
              <a:t>I am the executive director of a new nonprofit organization called Against Homelessness, funded by a philanthropic couple, Peggy and Fred Gordon. The Gordons would like to start with a pilot program in their city populated by about 1 million people. </a:t>
            </a:r>
          </a:p>
          <a:p>
            <a:endParaRPr lang="en-US" sz="2000" dirty="0">
              <a:latin typeface="Georgia" panose="02040502050405020303" pitchFamily="18" charset="0"/>
            </a:endParaRPr>
          </a:p>
          <a:p>
            <a:r>
              <a:rPr lang="en-US" sz="2000" dirty="0">
                <a:latin typeface="Georgia" panose="02040502050405020303" pitchFamily="18" charset="0"/>
              </a:rPr>
              <a:t> </a:t>
            </a:r>
          </a:p>
          <a:p>
            <a:r>
              <a:rPr lang="en-US" sz="2000" b="1" dirty="0">
                <a:latin typeface="Georgia" panose="02040502050405020303" pitchFamily="18" charset="0"/>
              </a:rPr>
              <a:t>What’s the problem the Gordons wish to solve</a:t>
            </a:r>
            <a:r>
              <a:rPr lang="en-US" sz="2000" b="1" dirty="0" smtClean="0">
                <a:latin typeface="Georgia" panose="02040502050405020303" pitchFamily="18" charset="0"/>
              </a:rPr>
              <a:t>?</a:t>
            </a:r>
            <a:endParaRPr lang="en-US" sz="2000" b="1" i="1" dirty="0">
              <a:latin typeface="Georgia" panose="02040502050405020303" pitchFamily="18" charset="0"/>
            </a:endParaRPr>
          </a:p>
        </p:txBody>
      </p:sp>
    </p:spTree>
    <p:extLst>
      <p:ext uri="{BB962C8B-B14F-4D97-AF65-F5344CB8AC3E}">
        <p14:creationId xmlns:p14="http://schemas.microsoft.com/office/powerpoint/2010/main" val="2899585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AD8E4E9-6FDD-45E3-9172-AF418D436367}" type="slidenum">
              <a:rPr lang="en-US" smtClean="0"/>
              <a:pPr/>
              <a:t>9</a:t>
            </a:fld>
            <a:endParaRPr lang="en-US" dirty="0"/>
          </a:p>
        </p:txBody>
      </p:sp>
      <p:pic>
        <p:nvPicPr>
          <p:cNvPr id="7" name="Picture 6"/>
          <p:cNvPicPr>
            <a:picLocks noChangeAspect="1"/>
          </p:cNvPicPr>
          <p:nvPr/>
        </p:nvPicPr>
        <p:blipFill>
          <a:blip r:embed="rId3"/>
          <a:stretch>
            <a:fillRect/>
          </a:stretch>
        </p:blipFill>
        <p:spPr>
          <a:xfrm>
            <a:off x="1272063" y="248107"/>
            <a:ext cx="1508392" cy="2073031"/>
          </a:xfrm>
          <a:prstGeom prst="rect">
            <a:avLst/>
          </a:prstGeom>
        </p:spPr>
      </p:pic>
      <p:pic>
        <p:nvPicPr>
          <p:cNvPr id="8" name="Picture 2" descr="http://www.endfamilyhomelessness.net/wp-content/uploads/2015/01/homeless-family-20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811" y="2512507"/>
            <a:ext cx="3196897" cy="4120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567" y="420023"/>
            <a:ext cx="3135030" cy="2092484"/>
          </a:xfrm>
          <a:prstGeom prst="rect">
            <a:avLst/>
          </a:prstGeom>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7662" y="2766646"/>
            <a:ext cx="4513293" cy="329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1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PACS Format" id="{4988314E-AD8B-8D40-88CC-0AF9FCAC6986}" vid="{904A79DC-921A-B541-AAA1-31D8FD90CE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TotalTime>
  <Words>3193</Words>
  <Application>Microsoft Office PowerPoint</Application>
  <PresentationFormat>On-screen Show (4:3)</PresentationFormat>
  <Paragraphs>678</Paragraphs>
  <Slides>77</Slides>
  <Notes>64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ＭＳ Ｐゴシック</vt:lpstr>
      <vt:lpstr>Arial</vt:lpstr>
      <vt:lpstr>Calibri</vt:lpstr>
      <vt:lpstr>Century Gothic</vt:lpstr>
      <vt:lpstr>Georgia</vt:lpstr>
      <vt:lpstr>Times New Roman</vt:lpstr>
      <vt:lpstr>Office Theme</vt:lpstr>
      <vt:lpstr>Program Strategy &amp; Evaluation</vt:lpstr>
      <vt:lpstr>PowerPoint Presentation</vt:lpstr>
      <vt:lpstr>Problem-solving process</vt:lpstr>
      <vt:lpstr>Problem-solving process, cont.</vt:lpstr>
      <vt:lpstr>Problems for today’s workshop</vt:lpstr>
      <vt:lpstr>Defining the Problem &amp; Identifying Stakeholders</vt:lpstr>
      <vt:lpstr>Defining the Problem</vt:lpstr>
      <vt:lpstr>Describe the Problem</vt:lpstr>
      <vt:lpstr>PowerPoint Presentation</vt:lpstr>
      <vt:lpstr>Get to the heart of the problem: Fred</vt:lpstr>
      <vt:lpstr>Get to the heart of the problem: Peggy</vt:lpstr>
      <vt:lpstr>PowerPoint Presentation</vt:lpstr>
      <vt:lpstr>Tentative problem statements &amp; beneficiaries</vt:lpstr>
      <vt:lpstr>Tentative problem statements &amp; beneficiaries</vt:lpstr>
      <vt:lpstr>Our Group Problem</vt:lpstr>
      <vt:lpstr>PowerPoint Presentation</vt:lpstr>
      <vt:lpstr>Our Group Problem:  Obesity Among Young Adults</vt:lpstr>
      <vt:lpstr>What are the plausible causes of homelessness?</vt:lpstr>
      <vt:lpstr>1854 Broad Street cholera outbreak</vt:lpstr>
      <vt:lpstr>PowerPoint Presentation</vt:lpstr>
      <vt:lpstr>PowerPoint Presentation</vt:lpstr>
      <vt:lpstr>PowerPoint Presentation</vt:lpstr>
      <vt:lpstr>PowerPoint Presentation</vt:lpstr>
      <vt:lpstr>PowerPoint Presentation</vt:lpstr>
      <vt:lpstr>PowerPoint Presentation</vt:lpstr>
      <vt:lpstr>Causes of Homelessness?</vt:lpstr>
      <vt:lpstr>Our Group Problem:  Obesity Among Young Adults</vt:lpstr>
      <vt:lpstr>General Approaches to Solving a Problem</vt:lpstr>
      <vt:lpstr>Possible General  Approaches to Addressing Homelessness</vt:lpstr>
      <vt:lpstr>Criteria for Assessing your Approach to Solving a Problem</vt:lpstr>
      <vt:lpstr>One Approach to Homelessness: Stable Housing</vt:lpstr>
      <vt:lpstr>Consider Several Different General Approaches to Addressing Obesity</vt:lpstr>
      <vt:lpstr>Consider Several Different Approaches to Addressing Obesity</vt:lpstr>
      <vt:lpstr>Intended Outcome Statement for Permanent Supportive Housing</vt:lpstr>
      <vt:lpstr>Our Group Problem:  Obesity Among Young Adults</vt:lpstr>
      <vt:lpstr>Developing a Theory of Change (TOC)</vt:lpstr>
      <vt:lpstr>Theory of Change for Addressing Homelessness </vt:lpstr>
      <vt:lpstr>PowerPoint Presentation</vt:lpstr>
      <vt:lpstr>PowerPoint Presentation</vt:lpstr>
      <vt:lpstr>PowerPoint Presentation</vt:lpstr>
      <vt:lpstr>The organization responsible the ultimate outcome may subcontract out the delivery of an intermediate outcome.</vt:lpstr>
      <vt:lpstr>Our Group Problem:  Obesity Among Young Adults</vt:lpstr>
      <vt:lpstr>Premortem</vt:lpstr>
      <vt:lpstr>PowerPoint Presentation</vt:lpstr>
      <vt:lpstr>PowerPoint Presentation</vt:lpstr>
      <vt:lpstr>PowerPoint Presentation</vt:lpstr>
      <vt:lpstr>Measures &amp; Goals for Implementation (Monitoring) </vt:lpstr>
      <vt:lpstr>Chances of Success</vt:lpstr>
      <vt:lpstr>Outcomes vs. Impact (Evaluation)</vt:lpstr>
      <vt:lpstr>The Meaning of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Progress Metrics and Targets</vt:lpstr>
      <vt:lpstr>PowerPoint Presentation</vt:lpstr>
      <vt:lpstr>PowerPoint Presentation</vt:lpstr>
      <vt:lpstr>Evaluation is Retrospective</vt:lpstr>
      <vt:lpstr>PowerPoint Presentation</vt:lpstr>
      <vt:lpstr>External Validity/Generalizability Problem</vt:lpstr>
      <vt:lpstr>External Validity/Generalizability Problem</vt:lpstr>
      <vt:lpstr>Mechanism </vt:lpstr>
      <vt:lpstr>PowerPoint Presentation</vt:lpstr>
      <vt:lpstr>Theory of Change Worksheet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Strategy &amp; Evaluation</dc:title>
  <dc:creator>Priya Shanker</dc:creator>
  <cp:lastModifiedBy>Kate Sedgwick</cp:lastModifiedBy>
  <cp:revision>43</cp:revision>
  <cp:lastPrinted>2019-05-29T22:21:59Z</cp:lastPrinted>
  <dcterms:created xsi:type="dcterms:W3CDTF">2019-03-14T23:19:52Z</dcterms:created>
  <dcterms:modified xsi:type="dcterms:W3CDTF">2019-08-14T16:39:10Z</dcterms:modified>
</cp:coreProperties>
</file>