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2" r:id="rId1"/>
    <p:sldMasterId id="2147483753" r:id="rId2"/>
    <p:sldMasterId id="2147483779" r:id="rId3"/>
  </p:sldMasterIdLst>
  <p:notesMasterIdLst>
    <p:notesMasterId r:id="rId43"/>
  </p:notesMasterIdLst>
  <p:handoutMasterIdLst>
    <p:handoutMasterId r:id="rId44"/>
  </p:handoutMasterIdLst>
  <p:sldIdLst>
    <p:sldId id="387" r:id="rId4"/>
    <p:sldId id="488" r:id="rId5"/>
    <p:sldId id="489" r:id="rId6"/>
    <p:sldId id="484" r:id="rId7"/>
    <p:sldId id="456" r:id="rId8"/>
    <p:sldId id="461" r:id="rId9"/>
    <p:sldId id="528" r:id="rId10"/>
    <p:sldId id="529" r:id="rId11"/>
    <p:sldId id="490" r:id="rId12"/>
    <p:sldId id="492" r:id="rId13"/>
    <p:sldId id="494" r:id="rId14"/>
    <p:sldId id="495" r:id="rId15"/>
    <p:sldId id="496" r:id="rId16"/>
    <p:sldId id="497" r:id="rId17"/>
    <p:sldId id="487" r:id="rId18"/>
    <p:sldId id="530" r:id="rId19"/>
    <p:sldId id="531" r:id="rId20"/>
    <p:sldId id="532" r:id="rId21"/>
    <p:sldId id="533" r:id="rId22"/>
    <p:sldId id="534" r:id="rId23"/>
    <p:sldId id="498" r:id="rId24"/>
    <p:sldId id="501" r:id="rId25"/>
    <p:sldId id="514" r:id="rId26"/>
    <p:sldId id="503" r:id="rId27"/>
    <p:sldId id="504" r:id="rId28"/>
    <p:sldId id="508" r:id="rId29"/>
    <p:sldId id="509" r:id="rId30"/>
    <p:sldId id="515" r:id="rId31"/>
    <p:sldId id="516" r:id="rId32"/>
    <p:sldId id="517" r:id="rId33"/>
    <p:sldId id="512" r:id="rId34"/>
    <p:sldId id="520" r:id="rId35"/>
    <p:sldId id="518" r:id="rId36"/>
    <p:sldId id="521" r:id="rId37"/>
    <p:sldId id="522" r:id="rId38"/>
    <p:sldId id="524" r:id="rId39"/>
    <p:sldId id="523" r:id="rId40"/>
    <p:sldId id="519" r:id="rId41"/>
    <p:sldId id="408" r:id="rId42"/>
  </p:sldIdLst>
  <p:sldSz cx="12192000" cy="6858000"/>
  <p:notesSz cx="7010400" cy="9296400"/>
  <p:defaultTex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 userDrawn="1">
          <p15:clr>
            <a:srgbClr val="A4A3A4"/>
          </p15:clr>
        </p15:guide>
        <p15:guide id="2" orient="horz" pos="3897" userDrawn="1">
          <p15:clr>
            <a:srgbClr val="A4A3A4"/>
          </p15:clr>
        </p15:guide>
        <p15:guide id="3" orient="horz" pos="547" userDrawn="1">
          <p15:clr>
            <a:srgbClr val="A4A3A4"/>
          </p15:clr>
        </p15:guide>
        <p15:guide id="4" orient="horz" pos="739" userDrawn="1">
          <p15:clr>
            <a:srgbClr val="A4A3A4"/>
          </p15:clr>
        </p15:guide>
        <p15:guide id="5" orient="horz" pos="4319" userDrawn="1">
          <p15:clr>
            <a:srgbClr val="A4A3A4"/>
          </p15:clr>
        </p15:guide>
        <p15:guide id="6" orient="horz" pos="1272" userDrawn="1">
          <p15:clr>
            <a:srgbClr val="A4A3A4"/>
          </p15:clr>
        </p15:guide>
        <p15:guide id="9" pos="283" userDrawn="1">
          <p15:clr>
            <a:srgbClr val="A4A3A4"/>
          </p15:clr>
        </p15:guide>
        <p15:guide id="10" pos="9957" userDrawn="1">
          <p15:clr>
            <a:srgbClr val="A4A3A4"/>
          </p15:clr>
        </p15:guide>
        <p15:guide id="11" orient="horz" pos="3832" userDrawn="1">
          <p15:clr>
            <a:srgbClr val="A4A3A4"/>
          </p15:clr>
        </p15:guide>
        <p15:guide id="12" orient="horz" pos="387" userDrawn="1">
          <p15:clr>
            <a:srgbClr val="A4A3A4"/>
          </p15:clr>
        </p15:guide>
        <p15:guide id="13" orient="horz" pos="1024" userDrawn="1">
          <p15:clr>
            <a:srgbClr val="A4A3A4"/>
          </p15:clr>
        </p15:guide>
        <p15:guide id="14" pos="220" userDrawn="1">
          <p15:clr>
            <a:srgbClr val="A4A3A4"/>
          </p15:clr>
        </p15:guide>
        <p15:guide id="15" pos="746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9"/>
    <a:srgbClr val="81B53C"/>
    <a:srgbClr val="E7F0F9"/>
    <a:srgbClr val="D1DBFA"/>
    <a:srgbClr val="32A0DA"/>
    <a:srgbClr val="00AEEF"/>
    <a:srgbClr val="E89424"/>
    <a:srgbClr val="00639C"/>
    <a:srgbClr val="F8971D"/>
    <a:srgbClr val="ED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32" autoAdjust="0"/>
    <p:restoredTop sz="90909" autoAdjust="0"/>
  </p:normalViewPr>
  <p:slideViewPr>
    <p:cSldViewPr snapToGrid="0">
      <p:cViewPr varScale="1">
        <p:scale>
          <a:sx n="62" d="100"/>
          <a:sy n="62" d="100"/>
        </p:scale>
        <p:origin x="52" y="316"/>
      </p:cViewPr>
      <p:guideLst>
        <p:guide orient="horz" pos="147"/>
        <p:guide orient="horz" pos="3897"/>
        <p:guide orient="horz" pos="547"/>
        <p:guide orient="horz" pos="739"/>
        <p:guide orient="horz" pos="4319"/>
        <p:guide orient="horz" pos="1272"/>
        <p:guide pos="283"/>
        <p:guide pos="9957"/>
        <p:guide orient="horz" pos="3832"/>
        <p:guide orient="horz" pos="387"/>
        <p:guide orient="horz" pos="1024"/>
        <p:guide pos="220"/>
        <p:guide pos="7469"/>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4242"/>
    </p:cViewPr>
  </p:sorterViewPr>
  <p:notesViewPr>
    <p:cSldViewPr snapToGrid="0">
      <p:cViewPr varScale="1">
        <p:scale>
          <a:sx n="56" d="100"/>
          <a:sy n="56" d="100"/>
        </p:scale>
        <p:origin x="283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barker.IPA\Dropbox\TUP%20RA%20Folder\Presentations\CGAP%20June%202015\Table3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barker.IPA\Dropbox\TUP%20RA%20Folder\Presentations\CGAP%20June%202015\Table3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Endline 1</c:v>
          </c:tx>
          <c:invertIfNegative val="0"/>
          <c:dPt>
            <c:idx val="0"/>
            <c:invertIfNegative val="0"/>
            <c:bubble3D val="0"/>
            <c:spPr>
              <a:solidFill>
                <a:schemeClr val="tx2"/>
              </a:solidFill>
            </c:spPr>
            <c:extLst>
              <c:ext xmlns:c16="http://schemas.microsoft.com/office/drawing/2014/chart" uri="{C3380CC4-5D6E-409C-BE32-E72D297353CC}">
                <c16:uniqueId val="{00000001-95E9-4F3B-B49F-33E2B9A95B98}"/>
              </c:ext>
            </c:extLst>
          </c:dPt>
          <c:errBars>
            <c:errBarType val="both"/>
            <c:errValType val="cust"/>
            <c:noEndCap val="0"/>
            <c:plus>
              <c:numRef>
                <c:f>'Bar Size'!$D$3:$D$9</c:f>
                <c:numCache>
                  <c:formatCode>General</c:formatCode>
                  <c:ptCount val="7"/>
                  <c:pt idx="0">
                    <c:v>4.5079999999999995E-2</c:v>
                  </c:pt>
                  <c:pt idx="1">
                    <c:v>0.11563999999999999</c:v>
                  </c:pt>
                  <c:pt idx="2">
                    <c:v>9.604E-2</c:v>
                  </c:pt>
                  <c:pt idx="3">
                    <c:v>9.9959999999999993E-2</c:v>
                  </c:pt>
                  <c:pt idx="4">
                    <c:v>0.17443999999999998</c:v>
                  </c:pt>
                  <c:pt idx="5">
                    <c:v>0.12347999999999999</c:v>
                  </c:pt>
                  <c:pt idx="6">
                    <c:v>8.2320000000000004E-2</c:v>
                  </c:pt>
                </c:numCache>
              </c:numRef>
            </c:plus>
            <c:minus>
              <c:numRef>
                <c:f>'Bar Size'!$D$3:$D$9</c:f>
                <c:numCache>
                  <c:formatCode>General</c:formatCode>
                  <c:ptCount val="7"/>
                  <c:pt idx="0">
                    <c:v>4.5079999999999995E-2</c:v>
                  </c:pt>
                  <c:pt idx="1">
                    <c:v>0.11563999999999999</c:v>
                  </c:pt>
                  <c:pt idx="2">
                    <c:v>9.604E-2</c:v>
                  </c:pt>
                  <c:pt idx="3">
                    <c:v>9.9959999999999993E-2</c:v>
                  </c:pt>
                  <c:pt idx="4">
                    <c:v>0.17443999999999998</c:v>
                  </c:pt>
                  <c:pt idx="5">
                    <c:v>0.12347999999999999</c:v>
                  </c:pt>
                  <c:pt idx="6">
                    <c:v>8.2320000000000004E-2</c:v>
                  </c:pt>
                </c:numCache>
              </c:numRef>
            </c:minus>
          </c:errBars>
          <c:cat>
            <c:strRef>
              <c:f>'Cross-Country'!$A$3:$A$9</c:f>
              <c:strCache>
                <c:ptCount val="7"/>
                <c:pt idx="0">
                  <c:v>Pooled</c:v>
                </c:pt>
                <c:pt idx="1">
                  <c:v>Ethiopia</c:v>
                </c:pt>
                <c:pt idx="2">
                  <c:v>Ghana</c:v>
                </c:pt>
                <c:pt idx="3">
                  <c:v>Honduras</c:v>
                </c:pt>
                <c:pt idx="4">
                  <c:v>India</c:v>
                </c:pt>
                <c:pt idx="5">
                  <c:v>Pakistan</c:v>
                </c:pt>
                <c:pt idx="6">
                  <c:v>Peru</c:v>
                </c:pt>
              </c:strCache>
            </c:strRef>
          </c:cat>
          <c:val>
            <c:numRef>
              <c:f>'Cross-Country'!$D$3:$D$9</c:f>
              <c:numCache>
                <c:formatCode>0.00</c:formatCode>
                <c:ptCount val="7"/>
                <c:pt idx="0">
                  <c:v>0.25800000000000001</c:v>
                </c:pt>
                <c:pt idx="1">
                  <c:v>0.499</c:v>
                </c:pt>
                <c:pt idx="2">
                  <c:v>0.247</c:v>
                </c:pt>
                <c:pt idx="3">
                  <c:v>0.01</c:v>
                </c:pt>
                <c:pt idx="4">
                  <c:v>0.65</c:v>
                </c:pt>
                <c:pt idx="5">
                  <c:v>0.32500000000000001</c:v>
                </c:pt>
                <c:pt idx="6">
                  <c:v>0.10199999999999999</c:v>
                </c:pt>
              </c:numCache>
            </c:numRef>
          </c:val>
          <c:extLst>
            <c:ext xmlns:c16="http://schemas.microsoft.com/office/drawing/2014/chart" uri="{C3380CC4-5D6E-409C-BE32-E72D297353CC}">
              <c16:uniqueId val="{00000002-95E9-4F3B-B49F-33E2B9A95B98}"/>
            </c:ext>
          </c:extLst>
        </c:ser>
        <c:ser>
          <c:idx val="1"/>
          <c:order val="1"/>
          <c:tx>
            <c:v>Endline 2</c:v>
          </c:tx>
          <c:invertIfNegative val="0"/>
          <c:dPt>
            <c:idx val="0"/>
            <c:invertIfNegative val="0"/>
            <c:bubble3D val="0"/>
            <c:spPr>
              <a:solidFill>
                <a:schemeClr val="accent1"/>
              </a:solidFill>
            </c:spPr>
            <c:extLst>
              <c:ext xmlns:c16="http://schemas.microsoft.com/office/drawing/2014/chart" uri="{C3380CC4-5D6E-409C-BE32-E72D297353CC}">
                <c16:uniqueId val="{00000004-95E9-4F3B-B49F-33E2B9A95B98}"/>
              </c:ext>
            </c:extLst>
          </c:dPt>
          <c:errBars>
            <c:errBarType val="both"/>
            <c:errValType val="cust"/>
            <c:noEndCap val="0"/>
            <c:plus>
              <c:numRef>
                <c:f>'Bar Size'!$D$12:$D$18</c:f>
                <c:numCache>
                  <c:formatCode>General</c:formatCode>
                  <c:ptCount val="7"/>
                  <c:pt idx="0">
                    <c:v>4.7039999999999998E-2</c:v>
                  </c:pt>
                  <c:pt idx="1">
                    <c:v>0.12740000000000001</c:v>
                  </c:pt>
                  <c:pt idx="2">
                    <c:v>0.11172</c:v>
                  </c:pt>
                  <c:pt idx="3">
                    <c:v>9.4079999999999997E-2</c:v>
                  </c:pt>
                  <c:pt idx="4">
                    <c:v>0.18815999999999999</c:v>
                  </c:pt>
                  <c:pt idx="5">
                    <c:v>0.13131999999999999</c:v>
                  </c:pt>
                  <c:pt idx="6">
                    <c:v>8.2320000000000004E-2</c:v>
                  </c:pt>
                </c:numCache>
              </c:numRef>
            </c:plus>
            <c:minus>
              <c:numRef>
                <c:f>'Bar Size'!$D$12:$D$18</c:f>
                <c:numCache>
                  <c:formatCode>General</c:formatCode>
                  <c:ptCount val="7"/>
                  <c:pt idx="0">
                    <c:v>4.7039999999999998E-2</c:v>
                  </c:pt>
                  <c:pt idx="1">
                    <c:v>0.12740000000000001</c:v>
                  </c:pt>
                  <c:pt idx="2">
                    <c:v>0.11172</c:v>
                  </c:pt>
                  <c:pt idx="3">
                    <c:v>9.4079999999999997E-2</c:v>
                  </c:pt>
                  <c:pt idx="4">
                    <c:v>0.18815999999999999</c:v>
                  </c:pt>
                  <c:pt idx="5">
                    <c:v>0.13131999999999999</c:v>
                  </c:pt>
                  <c:pt idx="6">
                    <c:v>8.2320000000000004E-2</c:v>
                  </c:pt>
                </c:numCache>
              </c:numRef>
            </c:minus>
          </c:errBars>
          <c:cat>
            <c:strRef>
              <c:f>'Cross-Country'!$A$3:$A$9</c:f>
              <c:strCache>
                <c:ptCount val="7"/>
                <c:pt idx="0">
                  <c:v>Pooled</c:v>
                </c:pt>
                <c:pt idx="1">
                  <c:v>Ethiopia</c:v>
                </c:pt>
                <c:pt idx="2">
                  <c:v>Ghana</c:v>
                </c:pt>
                <c:pt idx="3">
                  <c:v>Honduras</c:v>
                </c:pt>
                <c:pt idx="4">
                  <c:v>India</c:v>
                </c:pt>
                <c:pt idx="5">
                  <c:v>Pakistan</c:v>
                </c:pt>
                <c:pt idx="6">
                  <c:v>Peru</c:v>
                </c:pt>
              </c:strCache>
            </c:strRef>
          </c:cat>
          <c:val>
            <c:numRef>
              <c:f>'Cross-Country'!$D$11:$D$17</c:f>
              <c:numCache>
                <c:formatCode>0.00</c:formatCode>
                <c:ptCount val="7"/>
                <c:pt idx="0">
                  <c:v>0.249</c:v>
                </c:pt>
                <c:pt idx="1">
                  <c:v>0.60399999999999998</c:v>
                </c:pt>
                <c:pt idx="2">
                  <c:v>0.34200000000000003</c:v>
                </c:pt>
                <c:pt idx="3">
                  <c:v>-9.6000000000000002E-2</c:v>
                </c:pt>
                <c:pt idx="4">
                  <c:v>0.71199999999999997</c:v>
                </c:pt>
                <c:pt idx="5">
                  <c:v>0.17</c:v>
                </c:pt>
                <c:pt idx="6">
                  <c:v>0.06</c:v>
                </c:pt>
              </c:numCache>
            </c:numRef>
          </c:val>
          <c:extLst>
            <c:ext xmlns:c16="http://schemas.microsoft.com/office/drawing/2014/chart" uri="{C3380CC4-5D6E-409C-BE32-E72D297353CC}">
              <c16:uniqueId val="{00000005-95E9-4F3B-B49F-33E2B9A95B98}"/>
            </c:ext>
          </c:extLst>
        </c:ser>
        <c:dLbls>
          <c:showLegendKey val="0"/>
          <c:showVal val="0"/>
          <c:showCatName val="0"/>
          <c:showSerName val="0"/>
          <c:showPercent val="0"/>
          <c:showBubbleSize val="0"/>
        </c:dLbls>
        <c:gapWidth val="150"/>
        <c:axId val="219722496"/>
        <c:axId val="219724032"/>
      </c:barChart>
      <c:catAx>
        <c:axId val="219722496"/>
        <c:scaling>
          <c:orientation val="minMax"/>
        </c:scaling>
        <c:delete val="0"/>
        <c:axPos val="b"/>
        <c:numFmt formatCode="General" sourceLinked="0"/>
        <c:majorTickMark val="none"/>
        <c:minorTickMark val="none"/>
        <c:tickLblPos val="low"/>
        <c:crossAx val="219724032"/>
        <c:crosses val="autoZero"/>
        <c:auto val="1"/>
        <c:lblAlgn val="ctr"/>
        <c:lblOffset val="100"/>
        <c:noMultiLvlLbl val="0"/>
      </c:catAx>
      <c:valAx>
        <c:axId val="219724032"/>
        <c:scaling>
          <c:orientation val="minMax"/>
        </c:scaling>
        <c:delete val="0"/>
        <c:axPos val="l"/>
        <c:majorGridlines/>
        <c:title>
          <c:tx>
            <c:rich>
              <a:bodyPr rot="-5400000" vert="horz"/>
              <a:lstStyle/>
              <a:p>
                <a:pPr>
                  <a:defRPr/>
                </a:pPr>
                <a:r>
                  <a:rPr lang="en-US"/>
                  <a:t>Standard deviation treatment effects</a:t>
                </a:r>
              </a:p>
            </c:rich>
          </c:tx>
          <c:layout/>
          <c:overlay val="0"/>
        </c:title>
        <c:numFmt formatCode="0.00" sourceLinked="1"/>
        <c:majorTickMark val="none"/>
        <c:minorTickMark val="none"/>
        <c:tickLblPos val="nextTo"/>
        <c:crossAx val="219722496"/>
        <c:crosses val="autoZero"/>
        <c:crossBetween val="between"/>
      </c:valAx>
    </c:plotArea>
    <c:legend>
      <c:legendPos val="r"/>
      <c:layout/>
      <c:overlay val="0"/>
    </c:legend>
    <c:plotVisOnly val="1"/>
    <c:dispBlanksAs val="gap"/>
    <c:showDLblsOverMax val="0"/>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v>Endline 1</c:v>
          </c:tx>
          <c:invertIfNegative val="0"/>
          <c:dPt>
            <c:idx val="0"/>
            <c:invertIfNegative val="0"/>
            <c:bubble3D val="0"/>
            <c:spPr>
              <a:solidFill>
                <a:schemeClr val="tx2"/>
              </a:solidFill>
            </c:spPr>
            <c:extLst>
              <c:ext xmlns:c16="http://schemas.microsoft.com/office/drawing/2014/chart" uri="{C3380CC4-5D6E-409C-BE32-E72D297353CC}">
                <c16:uniqueId val="{00000001-34EE-44D4-A9CD-9062D38DF3B4}"/>
              </c:ext>
            </c:extLst>
          </c:dPt>
          <c:errBars>
            <c:errBarType val="both"/>
            <c:errValType val="cust"/>
            <c:noEndCap val="0"/>
            <c:plus>
              <c:numRef>
                <c:f>'Bar Size'!$I$3:$I$9</c:f>
                <c:numCache>
                  <c:formatCode>General</c:formatCode>
                  <c:ptCount val="7"/>
                  <c:pt idx="0">
                    <c:v>4.3119999999999999E-2</c:v>
                  </c:pt>
                  <c:pt idx="1">
                    <c:v>0.10388</c:v>
                  </c:pt>
                  <c:pt idx="2">
                    <c:v>0.10192</c:v>
                  </c:pt>
                  <c:pt idx="3">
                    <c:v>8.0360000000000001E-2</c:v>
                  </c:pt>
                  <c:pt idx="4">
                    <c:v>0.1176</c:v>
                  </c:pt>
                  <c:pt idx="6">
                    <c:v>9.4079999999999997E-2</c:v>
                  </c:pt>
                </c:numCache>
              </c:numRef>
            </c:plus>
            <c:minus>
              <c:numRef>
                <c:f>'Bar Size'!$I$3:$I$9</c:f>
                <c:numCache>
                  <c:formatCode>General</c:formatCode>
                  <c:ptCount val="7"/>
                  <c:pt idx="0">
                    <c:v>4.3119999999999999E-2</c:v>
                  </c:pt>
                  <c:pt idx="1">
                    <c:v>0.10388</c:v>
                  </c:pt>
                  <c:pt idx="2">
                    <c:v>0.10192</c:v>
                  </c:pt>
                  <c:pt idx="3">
                    <c:v>8.0360000000000001E-2</c:v>
                  </c:pt>
                  <c:pt idx="4">
                    <c:v>0.1176</c:v>
                  </c:pt>
                  <c:pt idx="6">
                    <c:v>9.4079999999999997E-2</c:v>
                  </c:pt>
                </c:numCache>
              </c:numRef>
            </c:minus>
          </c:errBars>
          <c:cat>
            <c:strRef>
              <c:f>'Cross-Country'!$A$3:$A$9</c:f>
              <c:strCache>
                <c:ptCount val="7"/>
                <c:pt idx="0">
                  <c:v>Pooled</c:v>
                </c:pt>
                <c:pt idx="1">
                  <c:v>Ethiopia</c:v>
                </c:pt>
                <c:pt idx="2">
                  <c:v>Ghana</c:v>
                </c:pt>
                <c:pt idx="3">
                  <c:v>Honduras</c:v>
                </c:pt>
                <c:pt idx="4">
                  <c:v>India</c:v>
                </c:pt>
                <c:pt idx="5">
                  <c:v>Pakistan</c:v>
                </c:pt>
                <c:pt idx="6">
                  <c:v>Peru</c:v>
                </c:pt>
              </c:strCache>
            </c:strRef>
          </c:cat>
          <c:val>
            <c:numRef>
              <c:f>'Cross-Country'!$I$3:$I$9</c:f>
              <c:numCache>
                <c:formatCode>0.00</c:formatCode>
                <c:ptCount val="7"/>
                <c:pt idx="0">
                  <c:v>9.9000000000000005E-2</c:v>
                </c:pt>
                <c:pt idx="1">
                  <c:v>4.7E-2</c:v>
                </c:pt>
                <c:pt idx="2">
                  <c:v>0.17699999999999999</c:v>
                </c:pt>
                <c:pt idx="3">
                  <c:v>0.13800000000000001</c:v>
                </c:pt>
                <c:pt idx="4">
                  <c:v>7.6999999999999999E-2</c:v>
                </c:pt>
                <c:pt idx="5">
                  <c:v>0</c:v>
                </c:pt>
                <c:pt idx="6">
                  <c:v>5.8999999999999997E-2</c:v>
                </c:pt>
              </c:numCache>
            </c:numRef>
          </c:val>
          <c:extLst>
            <c:ext xmlns:c16="http://schemas.microsoft.com/office/drawing/2014/chart" uri="{C3380CC4-5D6E-409C-BE32-E72D297353CC}">
              <c16:uniqueId val="{00000002-34EE-44D4-A9CD-9062D38DF3B4}"/>
            </c:ext>
          </c:extLst>
        </c:ser>
        <c:ser>
          <c:idx val="1"/>
          <c:order val="1"/>
          <c:tx>
            <c:v>Endline 2</c:v>
          </c:tx>
          <c:invertIfNegative val="0"/>
          <c:dPt>
            <c:idx val="0"/>
            <c:invertIfNegative val="0"/>
            <c:bubble3D val="0"/>
            <c:spPr>
              <a:solidFill>
                <a:schemeClr val="accent1"/>
              </a:solidFill>
            </c:spPr>
            <c:extLst>
              <c:ext xmlns:c16="http://schemas.microsoft.com/office/drawing/2014/chart" uri="{C3380CC4-5D6E-409C-BE32-E72D297353CC}">
                <c16:uniqueId val="{00000004-34EE-44D4-A9CD-9062D38DF3B4}"/>
              </c:ext>
            </c:extLst>
          </c:dPt>
          <c:errBars>
            <c:errBarType val="both"/>
            <c:errValType val="cust"/>
            <c:noEndCap val="0"/>
            <c:plus>
              <c:numRef>
                <c:f>'Bar Size'!$I$12:$I$18</c:f>
                <c:numCache>
                  <c:formatCode>General</c:formatCode>
                  <c:ptCount val="7"/>
                  <c:pt idx="0">
                    <c:v>3.9199999999999999E-2</c:v>
                  </c:pt>
                  <c:pt idx="1">
                    <c:v>0.11368</c:v>
                  </c:pt>
                  <c:pt idx="2">
                    <c:v>0.11172</c:v>
                  </c:pt>
                  <c:pt idx="3">
                    <c:v>8.2320000000000004E-2</c:v>
                  </c:pt>
                  <c:pt idx="4">
                    <c:v>0.10388</c:v>
                  </c:pt>
                  <c:pt idx="5">
                    <c:v>8.6239999999999997E-2</c:v>
                  </c:pt>
                  <c:pt idx="6">
                    <c:v>9.2119999999999994E-2</c:v>
                  </c:pt>
                </c:numCache>
              </c:numRef>
            </c:plus>
            <c:minus>
              <c:numRef>
                <c:f>'Bar Size'!$I$12:$I$18</c:f>
                <c:numCache>
                  <c:formatCode>General</c:formatCode>
                  <c:ptCount val="7"/>
                  <c:pt idx="0">
                    <c:v>3.9199999999999999E-2</c:v>
                  </c:pt>
                  <c:pt idx="1">
                    <c:v>0.11368</c:v>
                  </c:pt>
                  <c:pt idx="2">
                    <c:v>0.11172</c:v>
                  </c:pt>
                  <c:pt idx="3">
                    <c:v>8.2320000000000004E-2</c:v>
                  </c:pt>
                  <c:pt idx="4">
                    <c:v>0.10388</c:v>
                  </c:pt>
                  <c:pt idx="5">
                    <c:v>8.6239999999999997E-2</c:v>
                  </c:pt>
                  <c:pt idx="6">
                    <c:v>9.2119999999999994E-2</c:v>
                  </c:pt>
                </c:numCache>
              </c:numRef>
            </c:minus>
          </c:errBars>
          <c:cat>
            <c:strRef>
              <c:f>'Cross-Country'!$A$3:$A$9</c:f>
              <c:strCache>
                <c:ptCount val="7"/>
                <c:pt idx="0">
                  <c:v>Pooled</c:v>
                </c:pt>
                <c:pt idx="1">
                  <c:v>Ethiopia</c:v>
                </c:pt>
                <c:pt idx="2">
                  <c:v>Ghana</c:v>
                </c:pt>
                <c:pt idx="3">
                  <c:v>Honduras</c:v>
                </c:pt>
                <c:pt idx="4">
                  <c:v>India</c:v>
                </c:pt>
                <c:pt idx="5">
                  <c:v>Pakistan</c:v>
                </c:pt>
                <c:pt idx="6">
                  <c:v>Peru</c:v>
                </c:pt>
              </c:strCache>
            </c:strRef>
          </c:cat>
          <c:val>
            <c:numRef>
              <c:f>'Cross-Country'!$I$11:$I$17</c:f>
              <c:numCache>
                <c:formatCode>0.00</c:formatCode>
                <c:ptCount val="7"/>
                <c:pt idx="0">
                  <c:v>7.0999999999999994E-2</c:v>
                </c:pt>
                <c:pt idx="1">
                  <c:v>-3.6999999999999998E-2</c:v>
                </c:pt>
                <c:pt idx="2">
                  <c:v>3.5000000000000003E-2</c:v>
                </c:pt>
                <c:pt idx="3">
                  <c:v>9.9000000000000005E-2</c:v>
                </c:pt>
                <c:pt idx="4">
                  <c:v>5.8000000000000003E-2</c:v>
                </c:pt>
                <c:pt idx="5">
                  <c:v>5.3999999999999999E-2</c:v>
                </c:pt>
                <c:pt idx="6">
                  <c:v>0</c:v>
                </c:pt>
              </c:numCache>
            </c:numRef>
          </c:val>
          <c:extLst>
            <c:ext xmlns:c16="http://schemas.microsoft.com/office/drawing/2014/chart" uri="{C3380CC4-5D6E-409C-BE32-E72D297353CC}">
              <c16:uniqueId val="{00000005-34EE-44D4-A9CD-9062D38DF3B4}"/>
            </c:ext>
          </c:extLst>
        </c:ser>
        <c:dLbls>
          <c:showLegendKey val="0"/>
          <c:showVal val="0"/>
          <c:showCatName val="0"/>
          <c:showSerName val="0"/>
          <c:showPercent val="0"/>
          <c:showBubbleSize val="0"/>
        </c:dLbls>
        <c:gapWidth val="150"/>
        <c:axId val="219749376"/>
        <c:axId val="219759360"/>
      </c:barChart>
      <c:catAx>
        <c:axId val="219749376"/>
        <c:scaling>
          <c:orientation val="minMax"/>
        </c:scaling>
        <c:delete val="0"/>
        <c:axPos val="b"/>
        <c:numFmt formatCode="General" sourceLinked="0"/>
        <c:majorTickMark val="none"/>
        <c:minorTickMark val="none"/>
        <c:tickLblPos val="low"/>
        <c:crossAx val="219759360"/>
        <c:crosses val="autoZero"/>
        <c:auto val="1"/>
        <c:lblAlgn val="ctr"/>
        <c:lblOffset val="100"/>
        <c:noMultiLvlLbl val="0"/>
      </c:catAx>
      <c:valAx>
        <c:axId val="219759360"/>
        <c:scaling>
          <c:orientation val="minMax"/>
        </c:scaling>
        <c:delete val="0"/>
        <c:axPos val="l"/>
        <c:majorGridlines/>
        <c:title>
          <c:tx>
            <c:rich>
              <a:bodyPr rot="-5400000" vert="horz"/>
              <a:lstStyle/>
              <a:p>
                <a:pPr>
                  <a:defRPr/>
                </a:pPr>
                <a:r>
                  <a:rPr lang="en-US"/>
                  <a:t>Standard deviation treatment effects</a:t>
                </a:r>
              </a:p>
            </c:rich>
          </c:tx>
          <c:layout/>
          <c:overlay val="0"/>
        </c:title>
        <c:numFmt formatCode="0.00" sourceLinked="1"/>
        <c:majorTickMark val="none"/>
        <c:minorTickMark val="none"/>
        <c:tickLblPos val="nextTo"/>
        <c:crossAx val="219749376"/>
        <c:crosses val="autoZero"/>
        <c:crossBetween val="between"/>
      </c:valAx>
    </c:plotArea>
    <c:legend>
      <c:legendPos val="r"/>
      <c:layout/>
      <c:overlay val="0"/>
    </c:legend>
    <c:plotVisOnly val="1"/>
    <c:dispBlanksAs val="gap"/>
    <c:showDLblsOverMax val="0"/>
  </c:chart>
  <c:txPr>
    <a:bodyPr/>
    <a:lstStyle/>
    <a:p>
      <a:pPr>
        <a:defRPr sz="16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62832" cy="464820"/>
          </a:xfrm>
          <a:prstGeom prst="rect">
            <a:avLst/>
          </a:prstGeom>
        </p:spPr>
        <p:txBody>
          <a:bodyPr vert="horz" lIns="93177" tIns="46589" rIns="93177" bIns="46589" numCol="1" rtlCol="0"/>
          <a:lstStyle>
            <a:lvl1pPr algn="l">
              <a:defRPr sz="1200"/>
            </a:lvl1pPr>
          </a:lstStyle>
          <a:p>
            <a:r>
              <a:rPr lang="en-US" sz="1100" dirty="0">
                <a:latin typeface="Open Sans" panose="020B0606030504020204" pitchFamily="34" charset="0"/>
                <a:ea typeface="Open Sans" panose="020B0606030504020204" pitchFamily="34" charset="0"/>
                <a:cs typeface="Open Sans" panose="020B0606030504020204" pitchFamily="34" charset="0"/>
              </a:rPr>
              <a:t>Presentation Title</a:t>
            </a:r>
          </a:p>
        </p:txBody>
      </p:sp>
      <p:sp>
        <p:nvSpPr>
          <p:cNvPr id="4" name="Footer Placeholder 3"/>
          <p:cNvSpPr>
            <a:spLocks noGrp="1"/>
          </p:cNvSpPr>
          <p:nvPr>
            <p:ph type="ftr" sz="quarter" idx="2"/>
          </p:nvPr>
        </p:nvSpPr>
        <p:spPr>
          <a:xfrm>
            <a:off x="3799115" y="8985451"/>
            <a:ext cx="3037840" cy="230832"/>
          </a:xfrm>
          <a:prstGeom prst="rect">
            <a:avLst/>
          </a:prstGeom>
          <a:noFill/>
        </p:spPr>
        <p:txBody>
          <a:bodyPr wrap="square" numCol="1" rtlCol="0">
            <a:spAutoFit/>
          </a:bodyPr>
          <a:lstStyle/>
          <a:p>
            <a:pPr algn="r"/>
            <a:r>
              <a:rPr lang="en-US" sz="900" b="1" dirty="0">
                <a:latin typeface="Open Sans" panose="020B0606030504020204" pitchFamily="34" charset="0"/>
                <a:ea typeface="Open Sans" panose="020B0606030504020204" pitchFamily="34" charset="0"/>
                <a:cs typeface="Open Sans" panose="020B0606030504020204" pitchFamily="34" charset="0"/>
              </a:rPr>
              <a:t>poverty-action.org</a:t>
            </a:r>
          </a:p>
        </p:txBody>
      </p:sp>
      <p:sp>
        <p:nvSpPr>
          <p:cNvPr id="6" name="Rectangle 5"/>
          <p:cNvSpPr/>
          <p:nvPr/>
        </p:nvSpPr>
        <p:spPr>
          <a:xfrm flipV="1">
            <a:off x="1" y="9225417"/>
            <a:ext cx="7010400" cy="70984"/>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Arial Unicode MS" panose="020B0604020202020204" pitchFamily="34" charset="-128"/>
            </a:endParaRPr>
          </a:p>
        </p:txBody>
      </p:sp>
    </p:spTree>
    <p:extLst>
      <p:ext uri="{BB962C8B-B14F-4D97-AF65-F5344CB8AC3E}">
        <p14:creationId xmlns:p14="http://schemas.microsoft.com/office/powerpoint/2010/main" val="194535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049795" cy="464820"/>
          </a:xfrm>
          <a:prstGeom prst="rect">
            <a:avLst/>
          </a:prstGeom>
        </p:spPr>
        <p:txBody>
          <a:bodyPr vert="horz" lIns="93177" tIns="46589" rIns="93177" bIns="46589" numCol="1" rtlCol="0"/>
          <a:lstStyle>
            <a:lvl1pPr algn="l">
              <a:defRPr sz="9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Presentation Title</a:t>
            </a:r>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6350">
            <a:solidFill>
              <a:schemeClr val="accent2"/>
            </a:solidFill>
          </a:ln>
        </p:spPr>
        <p:txBody>
          <a:bodyPr vert="horz" lIns="93177" tIns="46589" rIns="93177" bIns="46589" numCol="1" rtlCol="0" anchor="ctr"/>
          <a:lstStyle/>
          <a:p>
            <a:endParaRPr lang="en-US" dirty="0"/>
          </a:p>
        </p:txBody>
      </p:sp>
      <p:sp>
        <p:nvSpPr>
          <p:cNvPr id="5" name="Notes Placeholder 4"/>
          <p:cNvSpPr>
            <a:spLocks noGrp="1"/>
          </p:cNvSpPr>
          <p:nvPr>
            <p:ph type="body" sz="quarter" idx="3"/>
          </p:nvPr>
        </p:nvSpPr>
        <p:spPr>
          <a:xfrm>
            <a:off x="407988" y="4415790"/>
            <a:ext cx="6194425" cy="4183380"/>
          </a:xfrm>
          <a:prstGeom prst="rect">
            <a:avLst/>
          </a:prstGeom>
        </p:spPr>
        <p:txBody>
          <a:bodyPr vert="horz" lIns="93177" tIns="46589" rIns="93177" bIns="46589" numCol="1" rtlCol="0"/>
          <a:lstStyle/>
          <a:p>
            <a:pPr lvl="0"/>
            <a:r>
              <a:rPr lang="en-US" dirty="0"/>
              <a:t>Click to edit Master text styles</a:t>
            </a:r>
          </a:p>
        </p:txBody>
      </p:sp>
      <p:sp>
        <p:nvSpPr>
          <p:cNvPr id="8" name="Rectangle 7"/>
          <p:cNvSpPr/>
          <p:nvPr/>
        </p:nvSpPr>
        <p:spPr>
          <a:xfrm flipV="1">
            <a:off x="1" y="9225417"/>
            <a:ext cx="7010400" cy="70984"/>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dirty="0">
              <a:latin typeface="Arial Unicode MS" panose="020B0604020202020204" pitchFamily="34" charset="-128"/>
            </a:endParaRPr>
          </a:p>
        </p:txBody>
      </p:sp>
      <p:sp>
        <p:nvSpPr>
          <p:cNvPr id="6" name="Slide Number Placeholder 5"/>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atin typeface="Open Sans" panose="020B0606030504020204" pitchFamily="34" charset="0"/>
                <a:ea typeface="Open Sans" panose="020B0606030504020204" pitchFamily="34" charset="0"/>
                <a:cs typeface="Open Sans" panose="020B0606030504020204" pitchFamily="34" charset="0"/>
              </a:defRPr>
            </a:lvl1pPr>
          </a:lstStyle>
          <a:p>
            <a:fld id="{9EEABE58-A134-483E-A3FE-B5240B6005A6}" type="slidenum">
              <a:rPr lang="en-US" smtClean="0"/>
              <a:pPr/>
              <a:t>‹#›</a:t>
            </a:fld>
            <a:endParaRPr lang="en-US"/>
          </a:p>
        </p:txBody>
      </p:sp>
    </p:spTree>
    <p:extLst>
      <p:ext uri="{BB962C8B-B14F-4D97-AF65-F5344CB8AC3E}">
        <p14:creationId xmlns:p14="http://schemas.microsoft.com/office/powerpoint/2010/main" val="3632004603"/>
      </p:ext>
    </p:extLst>
  </p:cSld>
  <p:clrMap bg1="lt1" tx1="dk1" bg2="lt2" tx2="dk2" accent1="accent1" accent2="accent2" accent3="accent3" accent4="accent4" accent5="accent5" accent6="accent6" hlink="hlink" folHlink="folHlink"/>
  <p:notesStyle>
    <a:lvl1pPr marL="0" indent="0" algn="l" defTabSz="914361" rtl="0" eaLnBrk="1" latinLnBrk="0" hangingPunct="1">
      <a:buFont typeface="Arial" panose="020B0604020202020204" pitchFamily="34" charset="0"/>
      <a:buNone/>
      <a:defRPr sz="1100" kern="1200">
        <a:solidFill>
          <a:schemeClr val="tx1"/>
        </a:solidFill>
        <a:latin typeface="Arial Unicode MS" panose="020B0604020202020204" pitchFamily="34" charset="-128"/>
        <a:ea typeface="+mn-ea"/>
        <a:cs typeface="+mn-cs"/>
      </a:defRPr>
    </a:lvl1pPr>
    <a:lvl2pPr marL="457181" indent="0" algn="l" defTabSz="914361" rtl="0" eaLnBrk="1" latinLnBrk="0" hangingPunct="1">
      <a:buFont typeface="Arial" panose="020B0604020202020204" pitchFamily="34" charset="0"/>
      <a:buNone/>
      <a:defRPr sz="1200" kern="1200">
        <a:solidFill>
          <a:schemeClr val="tx1"/>
        </a:solidFill>
        <a:latin typeface="+mn-lt"/>
        <a:ea typeface="+mn-ea"/>
        <a:cs typeface="+mn-cs"/>
      </a:defRPr>
    </a:lvl2pPr>
    <a:lvl3pPr marL="914361" indent="0" algn="l" defTabSz="914361" rtl="0" eaLnBrk="1" latinLnBrk="0" hangingPunct="1">
      <a:buFont typeface="Arial" panose="020B0604020202020204" pitchFamily="34" charset="0"/>
      <a:buNone/>
      <a:defRPr sz="1200" kern="1200">
        <a:solidFill>
          <a:schemeClr val="tx1"/>
        </a:solidFill>
        <a:latin typeface="+mn-lt"/>
        <a:ea typeface="+mn-ea"/>
        <a:cs typeface="+mn-cs"/>
      </a:defRPr>
    </a:lvl3pPr>
    <a:lvl4pPr marL="1371543" indent="0" algn="l" defTabSz="914361" rtl="0" eaLnBrk="1" latinLnBrk="0" hangingPunct="1">
      <a:buFont typeface="Arial" panose="020B0604020202020204" pitchFamily="34" charset="0"/>
      <a:buNone/>
      <a:defRPr sz="1200" kern="1200">
        <a:solidFill>
          <a:schemeClr val="tx1"/>
        </a:solidFill>
        <a:latin typeface="+mn-lt"/>
        <a:ea typeface="+mn-ea"/>
        <a:cs typeface="+mn-cs"/>
      </a:defRPr>
    </a:lvl4pPr>
    <a:lvl5pPr marL="1828724" indent="0" algn="l" defTabSz="914361" rtl="0" eaLnBrk="1" latinLnBrk="0" hangingPunct="1">
      <a:buFont typeface="Arial" panose="020B0604020202020204" pitchFamily="34" charset="0"/>
      <a:buNone/>
      <a:defRPr sz="1200" kern="1200">
        <a:solidFill>
          <a:schemeClr val="tx1"/>
        </a:solidFill>
        <a:latin typeface="+mn-lt"/>
        <a:ea typeface="+mn-ea"/>
        <a:cs typeface="+mn-cs"/>
      </a:defRPr>
    </a:lvl5pPr>
    <a:lvl6pPr marL="2285905" algn="l" defTabSz="914361" rtl="0" eaLnBrk="1" latinLnBrk="0" hangingPunct="1">
      <a:defRPr sz="1200" kern="1200">
        <a:solidFill>
          <a:schemeClr val="tx1"/>
        </a:solidFill>
        <a:latin typeface="+mn-lt"/>
        <a:ea typeface="+mn-ea"/>
        <a:cs typeface="+mn-cs"/>
      </a:defRPr>
    </a:lvl6pPr>
    <a:lvl7pPr marL="2743085" algn="l" defTabSz="914361" rtl="0" eaLnBrk="1" latinLnBrk="0" hangingPunct="1">
      <a:defRPr sz="1200" kern="1200">
        <a:solidFill>
          <a:schemeClr val="tx1"/>
        </a:solidFill>
        <a:latin typeface="+mn-lt"/>
        <a:ea typeface="+mn-ea"/>
        <a:cs typeface="+mn-cs"/>
      </a:defRPr>
    </a:lvl7pPr>
    <a:lvl8pPr marL="3200267" algn="l" defTabSz="914361" rtl="0" eaLnBrk="1" latinLnBrk="0" hangingPunct="1">
      <a:defRPr sz="1200" kern="1200">
        <a:solidFill>
          <a:schemeClr val="tx1"/>
        </a:solidFill>
        <a:latin typeface="+mn-lt"/>
        <a:ea typeface="+mn-ea"/>
        <a:cs typeface="+mn-cs"/>
      </a:defRPr>
    </a:lvl8pPr>
    <a:lvl9pPr marL="3657448" algn="l" defTabSz="9143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1</a:t>
            </a:fld>
            <a:endParaRPr lang="en-US"/>
          </a:p>
        </p:txBody>
      </p:sp>
    </p:spTree>
    <p:extLst>
      <p:ext uri="{BB962C8B-B14F-4D97-AF65-F5344CB8AC3E}">
        <p14:creationId xmlns:p14="http://schemas.microsoft.com/office/powerpoint/2010/main" val="395383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baseline="0" noProof="0" dirty="0" smtClean="0"/>
          </a:p>
        </p:txBody>
      </p:sp>
      <p:sp>
        <p:nvSpPr>
          <p:cNvPr id="4" name="Slide Number Placeholder 3"/>
          <p:cNvSpPr>
            <a:spLocks noGrp="1"/>
          </p:cNvSpPr>
          <p:nvPr>
            <p:ph type="sldNum" sz="quarter" idx="10"/>
          </p:nvPr>
        </p:nvSpPr>
        <p:spPr/>
        <p:txBody>
          <a:bodyPr/>
          <a:lstStyle/>
          <a:p>
            <a:fld id="{5A3D2135-9DC2-4340-B54D-B4A69FFBECAC}" type="slidenum">
              <a:rPr lang="en-US" smtClean="0"/>
              <a:t>14</a:t>
            </a:fld>
            <a:endParaRPr lang="en-US"/>
          </a:p>
        </p:txBody>
      </p:sp>
    </p:spTree>
    <p:extLst>
      <p:ext uri="{BB962C8B-B14F-4D97-AF65-F5344CB8AC3E}">
        <p14:creationId xmlns:p14="http://schemas.microsoft.com/office/powerpoint/2010/main" val="934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JTPA Study (NJS): </a:t>
            </a:r>
            <a:r>
              <a:rPr lang="en-US" dirty="0" smtClean="0"/>
              <a:t>https://www.upjohn.org/data-tools/employment-research-data-center/national-jtpa-study</a:t>
            </a:r>
            <a:endParaRPr lang="en-US" dirty="0"/>
          </a:p>
        </p:txBody>
      </p:sp>
      <p:sp>
        <p:nvSpPr>
          <p:cNvPr id="4" name="Slide Number Placeholder 3"/>
          <p:cNvSpPr>
            <a:spLocks noGrp="1"/>
          </p:cNvSpPr>
          <p:nvPr>
            <p:ph type="sldNum" sz="quarter" idx="10"/>
          </p:nvPr>
        </p:nvSpPr>
        <p:spPr/>
        <p:txBody>
          <a:bodyPr/>
          <a:lstStyle/>
          <a:p>
            <a:fld id="{A5658903-DD5B-4845-88D2-01AE2C52B59C}" type="slidenum">
              <a:rPr lang="en-US" smtClean="0"/>
              <a:t>17</a:t>
            </a:fld>
            <a:endParaRPr lang="en-US"/>
          </a:p>
        </p:txBody>
      </p:sp>
    </p:spTree>
    <p:extLst>
      <p:ext uri="{BB962C8B-B14F-4D97-AF65-F5344CB8AC3E}">
        <p14:creationId xmlns:p14="http://schemas.microsoft.com/office/powerpoint/2010/main" val="199939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JTPA Study (NJS): </a:t>
            </a:r>
            <a:r>
              <a:rPr lang="en-US" dirty="0" smtClean="0"/>
              <a:t>https://www.upjohn.org/data-tools/employment-research-data-center/national-jtpa-study</a:t>
            </a:r>
            <a:endParaRPr lang="en-US" dirty="0"/>
          </a:p>
        </p:txBody>
      </p:sp>
      <p:sp>
        <p:nvSpPr>
          <p:cNvPr id="4" name="Slide Number Placeholder 3"/>
          <p:cNvSpPr>
            <a:spLocks noGrp="1"/>
          </p:cNvSpPr>
          <p:nvPr>
            <p:ph type="sldNum" sz="quarter" idx="10"/>
          </p:nvPr>
        </p:nvSpPr>
        <p:spPr/>
        <p:txBody>
          <a:bodyPr/>
          <a:lstStyle/>
          <a:p>
            <a:fld id="{A5658903-DD5B-4845-88D2-01AE2C52B59C}" type="slidenum">
              <a:rPr lang="en-US" smtClean="0"/>
              <a:t>18</a:t>
            </a:fld>
            <a:endParaRPr lang="en-US"/>
          </a:p>
        </p:txBody>
      </p:sp>
    </p:spTree>
    <p:extLst>
      <p:ext uri="{BB962C8B-B14F-4D97-AF65-F5344CB8AC3E}">
        <p14:creationId xmlns:p14="http://schemas.microsoft.com/office/powerpoint/2010/main" val="317121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JTPA Study (NJS): </a:t>
            </a:r>
            <a:r>
              <a:rPr lang="en-US" dirty="0" smtClean="0"/>
              <a:t>https://www.upjohn.org/data-tools/employment-research-data-center/national-jtpa-study</a:t>
            </a:r>
            <a:endParaRPr lang="en-US" dirty="0"/>
          </a:p>
        </p:txBody>
      </p:sp>
      <p:sp>
        <p:nvSpPr>
          <p:cNvPr id="4" name="Slide Number Placeholder 3"/>
          <p:cNvSpPr>
            <a:spLocks noGrp="1"/>
          </p:cNvSpPr>
          <p:nvPr>
            <p:ph type="sldNum" sz="quarter" idx="10"/>
          </p:nvPr>
        </p:nvSpPr>
        <p:spPr/>
        <p:txBody>
          <a:bodyPr/>
          <a:lstStyle/>
          <a:p>
            <a:fld id="{A5658903-DD5B-4845-88D2-01AE2C52B59C}" type="slidenum">
              <a:rPr lang="en-US" smtClean="0"/>
              <a:t>19</a:t>
            </a:fld>
            <a:endParaRPr lang="en-US"/>
          </a:p>
        </p:txBody>
      </p:sp>
    </p:spTree>
    <p:extLst>
      <p:ext uri="{BB962C8B-B14F-4D97-AF65-F5344CB8AC3E}">
        <p14:creationId xmlns:p14="http://schemas.microsoft.com/office/powerpoint/2010/main" val="283174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a:t>
            </a:r>
            <a:r>
              <a:rPr lang="en-US" baseline="0" dirty="0" smtClean="0"/>
              <a:t> JTPA Study (NJS): </a:t>
            </a:r>
            <a:r>
              <a:rPr lang="en-US" dirty="0" smtClean="0"/>
              <a:t>https://www.upjohn.org/data-tools/employment-research-data-center/national-jtpa-study</a:t>
            </a:r>
            <a:endParaRPr lang="en-US" dirty="0"/>
          </a:p>
        </p:txBody>
      </p:sp>
      <p:sp>
        <p:nvSpPr>
          <p:cNvPr id="4" name="Slide Number Placeholder 3"/>
          <p:cNvSpPr>
            <a:spLocks noGrp="1"/>
          </p:cNvSpPr>
          <p:nvPr>
            <p:ph type="sldNum" sz="quarter" idx="10"/>
          </p:nvPr>
        </p:nvSpPr>
        <p:spPr/>
        <p:txBody>
          <a:bodyPr/>
          <a:lstStyle/>
          <a:p>
            <a:fld id="{A5658903-DD5B-4845-88D2-01AE2C52B59C}" type="slidenum">
              <a:rPr lang="en-US" smtClean="0"/>
              <a:t>20</a:t>
            </a:fld>
            <a:endParaRPr lang="en-US"/>
          </a:p>
        </p:txBody>
      </p:sp>
    </p:spTree>
    <p:extLst>
      <p:ext uri="{BB962C8B-B14F-4D97-AF65-F5344CB8AC3E}">
        <p14:creationId xmlns:p14="http://schemas.microsoft.com/office/powerpoint/2010/main" val="228559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huge growth in impact evaluations of international development programs. Clearly there is a HUGE growth</a:t>
            </a:r>
            <a:r>
              <a:rPr lang="en-US" baseline="0" dirty="0" smtClean="0"/>
              <a:t> in knowledge and evidence of impact. </a:t>
            </a:r>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21</a:t>
            </a:fld>
            <a:endParaRPr lang="en-US" dirty="0"/>
          </a:p>
        </p:txBody>
      </p:sp>
    </p:spTree>
    <p:extLst>
      <p:ext uri="{BB962C8B-B14F-4D97-AF65-F5344CB8AC3E}">
        <p14:creationId xmlns:p14="http://schemas.microsoft.com/office/powerpoint/2010/main" val="38739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Times New Roman" charset="0"/>
              </a:rPr>
              <a:t>Without</a:t>
            </a:r>
            <a:r>
              <a:rPr lang="en-US" altLang="en-US" baseline="0" dirty="0" smtClean="0">
                <a:latin typeface="Times New Roman" charset="0"/>
              </a:rPr>
              <a:t> it, the risk is that we are left to our beliefs, our hopes or ideologies. (Use J-PAL 3 I slide?)</a:t>
            </a:r>
          </a:p>
          <a:p>
            <a:pPr eaLnBrk="1" hangingPunct="1"/>
            <a:endParaRPr lang="en-US" altLang="en-US" baseline="0" dirty="0" smtClean="0">
              <a:latin typeface="Times New Roman" charset="0"/>
            </a:endParaRPr>
          </a:p>
          <a:p>
            <a:pPr eaLnBrk="1" hangingPunct="1"/>
            <a:r>
              <a:rPr lang="en-US" altLang="en-US" dirty="0" smtClean="0">
                <a:latin typeface="Times New Roman" charset="0"/>
              </a:rPr>
              <a:t>For example,</a:t>
            </a:r>
            <a:r>
              <a:rPr lang="en-US" altLang="en-US" baseline="0" dirty="0" smtClean="0">
                <a:latin typeface="Times New Roman" charset="0"/>
              </a:rPr>
              <a:t> take microcredit. There is a tendency in the development sector to find the silver bullet, and microcredit was long believed to be one. There were numerous claims like this one, in 2005.</a:t>
            </a:r>
          </a:p>
          <a:p>
            <a:pPr eaLnBrk="1" hangingPunct="1"/>
            <a:endParaRPr lang="en-US" altLang="en-US" baseline="0" dirty="0" smtClean="0">
              <a:latin typeface="Times New Roman" charset="0"/>
            </a:endParaRPr>
          </a:p>
          <a:p>
            <a:pPr eaLnBrk="1" hangingPunct="1"/>
            <a:r>
              <a:rPr lang="en-US" altLang="en-US" baseline="0" dirty="0" smtClean="0">
                <a:latin typeface="Times New Roman" charset="0"/>
              </a:rPr>
              <a:t>On the other hand, around the same time, MC was claimed by others to.. </a:t>
            </a:r>
          </a:p>
          <a:p>
            <a:pPr eaLnBrk="1" hangingPunct="1"/>
            <a:endParaRPr lang="en-US" altLang="en-US" baseline="0" dirty="0" smtClean="0">
              <a:latin typeface="Times New Roman" charset="0"/>
            </a:endParaRPr>
          </a:p>
          <a:p>
            <a:pPr eaLnBrk="1" hangingPunct="1"/>
            <a:r>
              <a:rPr lang="en-US" altLang="en-US" baseline="0" dirty="0" smtClean="0">
                <a:latin typeface="Times New Roman" charset="0"/>
              </a:rPr>
              <a:t> </a:t>
            </a:r>
            <a:endParaRPr lang="en-US" altLang="en-US" dirty="0" smtClean="0">
              <a:latin typeface="Times New Roman" charset="0"/>
            </a:endParaRPr>
          </a:p>
          <a:p>
            <a:endParaRPr lang="en-US" dirty="0" smtClean="0"/>
          </a:p>
          <a:p>
            <a:endParaRPr lang="es-CL" dirty="0"/>
          </a:p>
        </p:txBody>
      </p:sp>
      <p:sp>
        <p:nvSpPr>
          <p:cNvPr id="4" name="Slide Number Placeholder 3"/>
          <p:cNvSpPr>
            <a:spLocks noGrp="1"/>
          </p:cNvSpPr>
          <p:nvPr>
            <p:ph type="sldNum" sz="quarter" idx="10"/>
          </p:nvPr>
        </p:nvSpPr>
        <p:spPr/>
        <p:txBody>
          <a:bodyPr/>
          <a:lstStyle/>
          <a:p>
            <a:fld id="{5A3D2135-9DC2-4340-B54D-B4A69FFBECAC}" type="slidenum">
              <a:rPr lang="en-US" smtClean="0"/>
              <a:t>24</a:t>
            </a:fld>
            <a:endParaRPr lang="en-US" dirty="0"/>
          </a:p>
        </p:txBody>
      </p:sp>
    </p:spTree>
    <p:extLst>
      <p:ext uri="{BB962C8B-B14F-4D97-AF65-F5344CB8AC3E}">
        <p14:creationId xmlns:p14="http://schemas.microsoft.com/office/powerpoint/2010/main" val="2177119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J-PAL</a:t>
            </a:r>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25</a:t>
            </a:fld>
            <a:endParaRPr lang="en-US" dirty="0"/>
          </a:p>
        </p:txBody>
      </p:sp>
    </p:spTree>
    <p:extLst>
      <p:ext uri="{BB962C8B-B14F-4D97-AF65-F5344CB8AC3E}">
        <p14:creationId xmlns:p14="http://schemas.microsoft.com/office/powerpoint/2010/main" val="398260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62037">
              <a:defRPr/>
            </a:pPr>
            <a:r>
              <a:rPr lang="en-US" baseline="0" dirty="0" smtClean="0"/>
              <a:t>Before the Graduation Program begins, the treatment and control groups look the same. We then begin the program, and the asset transfer adds a bit of wealth to the treatment group. Then we add in the health component, and see another increase. Similarly, when we add the savings and training components, the treatment group continues to increase its wealth and rise out of poverty.</a:t>
            </a:r>
          </a:p>
          <a:p>
            <a:pPr marL="0" lvl="1" defTabSz="862037">
              <a:defRPr/>
            </a:pPr>
            <a:endParaRPr lang="en-US" baseline="0" dirty="0" smtClean="0"/>
          </a:p>
          <a:p>
            <a:pPr marL="0" lvl="1" defTabSz="862037">
              <a:defRPr/>
            </a:pPr>
            <a:r>
              <a:rPr lang="en-US" baseline="0" dirty="0" smtClean="0"/>
              <a:t>This is what the first phase of the program has been able to do: it tests to see whether the whole package works. So far, it works in most of our sites and the results are very promising.</a:t>
            </a:r>
          </a:p>
          <a:p>
            <a:endParaRPr lang="en-US" dirty="0" smtClean="0"/>
          </a:p>
          <a:p>
            <a:pPr marL="0" indent="0">
              <a:buNone/>
            </a:pPr>
            <a:r>
              <a:rPr lang="en-US" dirty="0" smtClean="0"/>
              <a:t>Source:</a:t>
            </a:r>
            <a:r>
              <a:rPr lang="en-US" baseline="0" dirty="0" smtClean="0"/>
              <a:t> Innovations for Poverty Action (IPA)</a:t>
            </a:r>
            <a:endParaRPr lang="en-US" dirty="0" smtClean="0"/>
          </a:p>
          <a:p>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27</a:t>
            </a:fld>
            <a:endParaRPr lang="en-US" dirty="0"/>
          </a:p>
        </p:txBody>
      </p:sp>
    </p:spTree>
    <p:extLst>
      <p:ext uri="{BB962C8B-B14F-4D97-AF65-F5344CB8AC3E}">
        <p14:creationId xmlns:p14="http://schemas.microsoft.com/office/powerpoint/2010/main" val="369375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baseline="0" dirty="0" smtClean="0"/>
              <a:t>Adaptation and replication of the graduation approach is sponsored by CGAP and the Ford Foundation, and we are carrying out randomized evaluations in 7 sites.</a:t>
            </a:r>
          </a:p>
          <a:p>
            <a:endParaRPr lang="en-US" baseline="0" dirty="0" smtClean="0"/>
          </a:p>
          <a:p>
            <a:r>
              <a:rPr lang="en-US" baseline="0" dirty="0" smtClean="0"/>
              <a:t>One question you might be asking is why is this study being conducted in so many places? Replication is important for both theoretical and practical reasons. From a theoretical standpoint, results are more robust if they are upheld in different contexts and with different implementing partners. Furthermore, testing this approach in a variety of contexts can help us understand the mechanisms that drive the graduation process and what components are salient across countries. This is why it is also of practical importance: if we find something that works, then we should see if it works in different settings and adapt it to different settings in order to effectively combat poverty.</a:t>
            </a:r>
          </a:p>
          <a:p>
            <a:endParaRPr lang="en-US" baseline="0" dirty="0" smtClean="0"/>
          </a:p>
          <a:p>
            <a:r>
              <a:rPr lang="en-US" baseline="0" dirty="0" smtClean="0"/>
              <a:t>Finally, from a policy-standpoint, governments and international organizations are more likely to adopt policies that are supported by robust evidence taken from a variety of contexts, or from a context similar to one’s home country.</a:t>
            </a:r>
          </a:p>
        </p:txBody>
      </p:sp>
      <p:sp>
        <p:nvSpPr>
          <p:cNvPr id="4" name="Slide Number Placeholder 3"/>
          <p:cNvSpPr>
            <a:spLocks noGrp="1"/>
          </p:cNvSpPr>
          <p:nvPr>
            <p:ph type="sldNum" sz="quarter" idx="10"/>
          </p:nvPr>
        </p:nvSpPr>
        <p:spPr/>
        <p:txBody>
          <a:bodyPr/>
          <a:lstStyle/>
          <a:p>
            <a:fld id="{14AEBD25-43DB-BC48-82DD-EFFFB87374F0}" type="slidenum">
              <a:rPr lang="en-US" smtClean="0"/>
              <a:t>28</a:t>
            </a:fld>
            <a:endParaRPr lang="en-US" dirty="0"/>
          </a:p>
        </p:txBody>
      </p:sp>
    </p:spTree>
    <p:extLst>
      <p:ext uri="{BB962C8B-B14F-4D97-AF65-F5344CB8AC3E}">
        <p14:creationId xmlns:p14="http://schemas.microsoft.com/office/powerpoint/2010/main" val="106240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"club" nonprofits - donor "consumes" the nonprofit, gets to experience it themselves, judges based on this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Walk through the three categories and then ask</a:t>
            </a:r>
            <a:r>
              <a:rPr lang="en-US" sz="1200" kern="1200" baseline="0" dirty="0" smtClean="0">
                <a:solidFill>
                  <a:schemeClr val="tx1"/>
                </a:solidFill>
                <a:effectLst/>
                <a:latin typeface="+mn-lt"/>
                <a:ea typeface="+mn-ea"/>
                <a:cs typeface="+mn-cs"/>
              </a:rPr>
              <a:t> students to brainstorm </a:t>
            </a:r>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2</a:t>
            </a:fld>
            <a:endParaRPr lang="en-US" dirty="0"/>
          </a:p>
        </p:txBody>
      </p:sp>
    </p:spTree>
    <p:extLst>
      <p:ext uri="{BB962C8B-B14F-4D97-AF65-F5344CB8AC3E}">
        <p14:creationId xmlns:p14="http://schemas.microsoft.com/office/powerpoint/2010/main" val="3473040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72" charset="-128"/>
                <a:cs typeface="ＭＳ Ｐゴシック" pitchFamily="-72" charset="-128"/>
              </a:rPr>
              <a:t>Total asset value (drawn from data from Peru, Pakistan, Honduras, Ethiopia – effect size is from whole sample’s asset index)</a:t>
            </a:r>
          </a:p>
          <a:p>
            <a:r>
              <a:rPr lang="en-US" dirty="0">
                <a:ea typeface="ＭＳ Ｐゴシック" pitchFamily="-72" charset="-128"/>
                <a:cs typeface="ＭＳ Ｐゴシック" pitchFamily="-72" charset="-128"/>
              </a:rPr>
              <a:t>(2014 US$ PPP)</a:t>
            </a:r>
          </a:p>
          <a:p>
            <a:r>
              <a:rPr lang="en-US" dirty="0">
                <a:ea typeface="ＭＳ Ｐゴシック" pitchFamily="-72" charset="-128"/>
                <a:cs typeface="ＭＳ Ｐゴシック" pitchFamily="-72" charset="-128"/>
              </a:rPr>
              <a:t>Pooled EL 1 – control 2619; treatment 3218 (23% increase)</a:t>
            </a:r>
          </a:p>
          <a:p>
            <a:r>
              <a:rPr lang="en-US" dirty="0">
                <a:ea typeface="ＭＳ Ｐゴシック" pitchFamily="-72" charset="-128"/>
                <a:cs typeface="ＭＳ Ｐゴシック" pitchFamily="-72" charset="-128"/>
              </a:rPr>
              <a:t>Pooled EL 2 – control 2726; treatment 3018 (11% increase)</a:t>
            </a:r>
          </a:p>
        </p:txBody>
      </p:sp>
      <p:sp>
        <p:nvSpPr>
          <p:cNvPr id="4" name="Slide Number Placeholder 3"/>
          <p:cNvSpPr>
            <a:spLocks noGrp="1"/>
          </p:cNvSpPr>
          <p:nvPr>
            <p:ph type="sldNum" sz="quarter" idx="10"/>
          </p:nvPr>
        </p:nvSpPr>
        <p:spPr/>
        <p:txBody>
          <a:bodyPr/>
          <a:lstStyle/>
          <a:p>
            <a:pPr>
              <a:defRPr/>
            </a:pPr>
            <a:fld id="{C0BE3E18-0B6F-4A8A-80D3-557034F0AE95}" type="slidenum">
              <a:rPr lang="en-US" smtClean="0"/>
              <a:pPr>
                <a:defRPr/>
              </a:pPr>
              <a:t>29</a:t>
            </a:fld>
            <a:endParaRPr lang="en-US"/>
          </a:p>
        </p:txBody>
      </p:sp>
    </p:spTree>
    <p:extLst>
      <p:ext uri="{BB962C8B-B14F-4D97-AF65-F5344CB8AC3E}">
        <p14:creationId xmlns:p14="http://schemas.microsoft.com/office/powerpoint/2010/main" val="3211218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72" charset="-128"/>
                <a:cs typeface="ＭＳ Ｐゴシック" pitchFamily="-72" charset="-128"/>
              </a:rPr>
              <a:t>Self-reported satisfaction with life (1-5 scale)</a:t>
            </a:r>
          </a:p>
          <a:p>
            <a:r>
              <a:rPr lang="en-US" dirty="0">
                <a:ea typeface="ＭＳ Ｐゴシック" pitchFamily="-72" charset="-128"/>
                <a:cs typeface="ＭＳ Ｐゴシック" pitchFamily="-72" charset="-128"/>
              </a:rPr>
              <a:t>Pooled EL 1 – control 2.99; treatment 3.10 (4% increase)</a:t>
            </a:r>
          </a:p>
          <a:p>
            <a:r>
              <a:rPr lang="en-US" dirty="0">
                <a:ea typeface="ＭＳ Ｐゴシック" pitchFamily="-72" charset="-128"/>
                <a:cs typeface="ＭＳ Ｐゴシック" pitchFamily="-72" charset="-128"/>
              </a:rPr>
              <a:t>Pooled EL 2 – control 3.13; treatment 3.21 (2% increase)</a:t>
            </a:r>
          </a:p>
        </p:txBody>
      </p:sp>
      <p:sp>
        <p:nvSpPr>
          <p:cNvPr id="4" name="Slide Number Placeholder 3"/>
          <p:cNvSpPr>
            <a:spLocks noGrp="1"/>
          </p:cNvSpPr>
          <p:nvPr>
            <p:ph type="sldNum" sz="quarter" idx="10"/>
          </p:nvPr>
        </p:nvSpPr>
        <p:spPr/>
        <p:txBody>
          <a:bodyPr/>
          <a:lstStyle/>
          <a:p>
            <a:pPr>
              <a:defRPr/>
            </a:pPr>
            <a:fld id="{C0BE3E18-0B6F-4A8A-80D3-557034F0AE95}" type="slidenum">
              <a:rPr lang="en-US" smtClean="0"/>
              <a:pPr>
                <a:defRPr/>
              </a:pPr>
              <a:t>30</a:t>
            </a:fld>
            <a:endParaRPr lang="en-US"/>
          </a:p>
        </p:txBody>
      </p:sp>
    </p:spTree>
    <p:extLst>
      <p:ext uri="{BB962C8B-B14F-4D97-AF65-F5344CB8AC3E}">
        <p14:creationId xmlns:p14="http://schemas.microsoft.com/office/powerpoint/2010/main" val="156623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program was also cost effective, with positive returns in five of six countries, ranging from 133 percent in Ghana to 433 percent in India. </a:t>
            </a:r>
          </a:p>
          <a:p>
            <a:pPr marL="0" indent="0">
              <a:buNone/>
            </a:pPr>
            <a:endParaRPr lang="en-US" dirty="0" smtClean="0"/>
          </a:p>
          <a:p>
            <a:pPr marL="0" indent="0">
              <a:buNone/>
            </a:pPr>
            <a:r>
              <a:rPr lang="en-US" dirty="0" smtClean="0"/>
              <a:t>In other words, for every dollar spent on the program in India, ultra-poor households had $4.33 in long-term benefits.</a:t>
            </a:r>
          </a:p>
          <a:p>
            <a:pPr marL="0" indent="0">
              <a:buNone/>
            </a:pPr>
            <a:endParaRPr lang="en-US" dirty="0" smtClean="0"/>
          </a:p>
          <a:p>
            <a:pPr marL="0" indent="0">
              <a:buNone/>
            </a:pPr>
            <a:r>
              <a:rPr lang="en-US" dirty="0" smtClean="0"/>
              <a:t>Source:</a:t>
            </a:r>
            <a:r>
              <a:rPr lang="en-US" baseline="0" dirty="0" smtClean="0"/>
              <a:t> Innovations for Poverty Action (IPA)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31</a:t>
            </a:fld>
            <a:endParaRPr lang="en-US" dirty="0"/>
          </a:p>
        </p:txBody>
      </p:sp>
    </p:spTree>
    <p:extLst>
      <p:ext uri="{BB962C8B-B14F-4D97-AF65-F5344CB8AC3E}">
        <p14:creationId xmlns:p14="http://schemas.microsoft.com/office/powerpoint/2010/main" val="47960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Upshot here: studies</a:t>
            </a:r>
            <a:r>
              <a:rPr lang="en-US" baseline="0" dirty="0" smtClean="0"/>
              <a:t> like this can be powerful in helping show what works, and in helping ensure what works is implemented by governments at scale. Great use of USG funds to create this kind of impact – </a:t>
            </a:r>
            <a:r>
              <a:rPr lang="en-US" dirty="0" smtClean="0"/>
              <a:t>Ethiopia (where USAID</a:t>
            </a:r>
            <a:r>
              <a:rPr lang="en-US" baseline="0" dirty="0" smtClean="0"/>
              <a:t> partnered on the study) is integrating into its social safety net program which will reach 3 million people in that country alone. </a:t>
            </a:r>
            <a:r>
              <a:rPr lang="en-US" sz="1100" b="0" i="0" kern="1200" dirty="0" smtClean="0">
                <a:solidFill>
                  <a:schemeClr val="tx1"/>
                </a:solidFill>
                <a:effectLst/>
                <a:latin typeface="Arial Unicode MS" panose="020B0604020202020204" pitchFamily="34" charset="-128"/>
                <a:ea typeface="+mn-ea"/>
                <a:cs typeface="+mn-cs"/>
              </a:rPr>
              <a:t>Anne thinks you could play a little bit up the "hand up" part of the program and say something like there will probably always be a need for gov'ts to subsidize these kinds of programs for the ultra poor, but this model and the power of the evaluation shows that it can be something gov'ts can then do themselves.</a:t>
            </a:r>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32</a:t>
            </a:fld>
            <a:endParaRPr lang="en-US"/>
          </a:p>
        </p:txBody>
      </p:sp>
    </p:spTree>
    <p:extLst>
      <p:ext uri="{BB962C8B-B14F-4D97-AF65-F5344CB8AC3E}">
        <p14:creationId xmlns:p14="http://schemas.microsoft.com/office/powerpoint/2010/main" val="2928948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step randomization process:</a:t>
            </a:r>
          </a:p>
          <a:p>
            <a:endParaRPr lang="en-US" dirty="0"/>
          </a:p>
          <a:p>
            <a:r>
              <a:rPr lang="en-US" dirty="0"/>
              <a:t>First stage</a:t>
            </a:r>
            <a:r>
              <a:rPr lang="en-US" baseline="0" dirty="0"/>
              <a:t> – Assign all pastors into one of two groups (VHL or C) (HL or V)</a:t>
            </a:r>
          </a:p>
          <a:p>
            <a:r>
              <a:rPr lang="en-US" baseline="0" dirty="0"/>
              <a:t>Second stage – Pastors will have their chosen communities randomly allocated into a different treatment arm.</a:t>
            </a:r>
          </a:p>
          <a:p>
            <a:endParaRPr lang="en-US" baseline="0" dirty="0"/>
          </a:p>
          <a:p>
            <a:r>
              <a:rPr lang="en-US" baseline="0" dirty="0"/>
              <a:t>Groups were stratified by base</a:t>
            </a:r>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37</a:t>
            </a:fld>
            <a:endParaRPr lang="en-US"/>
          </a:p>
        </p:txBody>
      </p:sp>
    </p:spTree>
    <p:extLst>
      <p:ext uri="{BB962C8B-B14F-4D97-AF65-F5344CB8AC3E}">
        <p14:creationId xmlns:p14="http://schemas.microsoft.com/office/powerpoint/2010/main" val="4192939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Clustered standard errors by community in parentheses</a:t>
            </a:r>
          </a:p>
          <a:p>
            <a:r>
              <a:rPr lang="en-US" dirty="0" smtClean="0"/>
              <a:t>*** p&lt;0.01, ** p&lt;0.05, * p&lt;0.1</a:t>
            </a:r>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38</a:t>
            </a:fld>
            <a:endParaRPr lang="en-US"/>
          </a:p>
        </p:txBody>
      </p:sp>
    </p:spTree>
    <p:extLst>
      <p:ext uri="{BB962C8B-B14F-4D97-AF65-F5344CB8AC3E}">
        <p14:creationId xmlns:p14="http://schemas.microsoft.com/office/powerpoint/2010/main" val="4030994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4C439-DF21-4C4E-AE8D-9608F2FFEA69}" type="slidenum">
              <a:rPr lang="en-US" smtClean="0"/>
              <a:t>39</a:t>
            </a:fld>
            <a:endParaRPr lang="en-US"/>
          </a:p>
        </p:txBody>
      </p:sp>
    </p:spTree>
    <p:extLst>
      <p:ext uri="{BB962C8B-B14F-4D97-AF65-F5344CB8AC3E}">
        <p14:creationId xmlns:p14="http://schemas.microsoft.com/office/powerpoint/2010/main" val="185932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4</a:t>
            </a:fld>
            <a:endParaRPr lang="en-US"/>
          </a:p>
        </p:txBody>
      </p:sp>
    </p:spTree>
    <p:extLst>
      <p:ext uri="{BB962C8B-B14F-4D97-AF65-F5344CB8AC3E}">
        <p14:creationId xmlns:p14="http://schemas.microsoft.com/office/powerpoint/2010/main" val="306043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5</a:t>
            </a:fld>
            <a:endParaRPr lang="en-US"/>
          </a:p>
        </p:txBody>
      </p:sp>
    </p:spTree>
    <p:extLst>
      <p:ext uri="{BB962C8B-B14F-4D97-AF65-F5344CB8AC3E}">
        <p14:creationId xmlns:p14="http://schemas.microsoft.com/office/powerpoint/2010/main" val="11612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6</a:t>
            </a:fld>
            <a:endParaRPr lang="en-US"/>
          </a:p>
        </p:txBody>
      </p:sp>
    </p:spTree>
    <p:extLst>
      <p:ext uri="{BB962C8B-B14F-4D97-AF65-F5344CB8AC3E}">
        <p14:creationId xmlns:p14="http://schemas.microsoft.com/office/powerpoint/2010/main" val="14493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sz="1200" b="0" i="0" u="none" strike="noStrike" kern="1200" baseline="0" dirty="0" smtClean="0">
                <a:solidFill>
                  <a:schemeClr val="tx1"/>
                </a:solidFill>
                <a:latin typeface="+mn-lt"/>
                <a:ea typeface="+mn-ea"/>
                <a:cs typeface="+mn-cs"/>
              </a:rPr>
              <a:t>Karlan, Dean. “Here’s how to determine if that charity is worth your dollars.” Op-ed, </a:t>
            </a:r>
            <a:r>
              <a:rPr lang="en-US" sz="1200" b="0" i="1" u="none" strike="noStrike" kern="1200" baseline="0" dirty="0" smtClean="0">
                <a:solidFill>
                  <a:schemeClr val="tx1"/>
                </a:solidFill>
                <a:latin typeface="+mn-lt"/>
                <a:ea typeface="+mn-ea"/>
                <a:cs typeface="+mn-cs"/>
              </a:rPr>
              <a:t>Los Angeles Times</a:t>
            </a:r>
            <a:r>
              <a:rPr lang="en-US" sz="1200" b="0" i="0" u="none" strike="noStrike" kern="1200" baseline="0" dirty="0" smtClean="0">
                <a:solidFill>
                  <a:schemeClr val="tx1"/>
                </a:solidFill>
                <a:latin typeface="+mn-lt"/>
                <a:ea typeface="+mn-ea"/>
                <a:cs typeface="+mn-cs"/>
              </a:rPr>
              <a:t>, December 17, 2014. </a:t>
            </a:r>
          </a:p>
          <a:p>
            <a:endParaRPr lang="en-US" dirty="0"/>
          </a:p>
        </p:txBody>
      </p:sp>
      <p:sp>
        <p:nvSpPr>
          <p:cNvPr id="4" name="Slide Number Placeholder 3"/>
          <p:cNvSpPr>
            <a:spLocks noGrp="1"/>
          </p:cNvSpPr>
          <p:nvPr>
            <p:ph type="sldNum" sz="quarter" idx="10"/>
          </p:nvPr>
        </p:nvSpPr>
        <p:spPr/>
        <p:txBody>
          <a:bodyPr/>
          <a:lstStyle/>
          <a:p>
            <a:fld id="{0B12512D-C01A-2C43-9C14-21676EB11D17}" type="slidenum">
              <a:rPr lang="en-US" smtClean="0"/>
              <a:t>9</a:t>
            </a:fld>
            <a:endParaRPr lang="en-US" dirty="0"/>
          </a:p>
        </p:txBody>
      </p:sp>
    </p:spTree>
    <p:extLst>
      <p:ext uri="{BB962C8B-B14F-4D97-AF65-F5344CB8AC3E}">
        <p14:creationId xmlns:p14="http://schemas.microsoft.com/office/powerpoint/2010/main" val="366283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r>
              <a:rPr lang="en-US" dirty="0" smtClean="0"/>
              <a:t>But </a:t>
            </a:r>
            <a:r>
              <a:rPr lang="en-US" dirty="0"/>
              <a:t>sometimes the decision is not so easy. Let’s say you would</a:t>
            </a:r>
            <a:r>
              <a:rPr lang="en-US" baseline="0" dirty="0"/>
              <a:t> like to donate 100 dollars to a program that aims to help improve learning (by way of increased test score performance) for school-age children in lower-income countries. </a:t>
            </a:r>
          </a:p>
          <a:p>
            <a:pPr marL="171450" indent="-171450">
              <a:spcBef>
                <a:spcPct val="0"/>
              </a:spcBef>
              <a:buFontTx/>
              <a:buChar char="-"/>
            </a:pPr>
            <a:r>
              <a:rPr lang="en-US" baseline="0" dirty="0"/>
              <a:t>Would you give your money to a program that offers merit-based scholarships for girls, which could increase girls’ incentives to attend school and learn? Or to a program that reassigns students to classes based on learning level, because allowing teachers to better tailor their materials to the level of their students could improve learning in the classroom?</a:t>
            </a:r>
          </a:p>
          <a:p>
            <a:pPr marL="171450" indent="-171450">
              <a:spcBef>
                <a:spcPct val="0"/>
              </a:spcBef>
              <a:buFontTx/>
              <a:buChar char="-"/>
            </a:pPr>
            <a:r>
              <a:rPr lang="en-US" baseline="0" dirty="0"/>
              <a:t>In that case, unlike the oranges, you cannot see what you are actually buying – improvement in test scores. What do you think is the ration here, 1 to 4, more, less? </a:t>
            </a:r>
          </a:p>
        </p:txBody>
      </p:sp>
      <p:sp>
        <p:nvSpPr>
          <p:cNvPr id="4" name="Slide Number Placeholder 3"/>
          <p:cNvSpPr>
            <a:spLocks noGrp="1"/>
          </p:cNvSpPr>
          <p:nvPr>
            <p:ph type="sldNum" sz="quarter" idx="10"/>
          </p:nvPr>
        </p:nvSpPr>
        <p:spPr/>
        <p:txBody>
          <a:bodyPr/>
          <a:lstStyle/>
          <a:p>
            <a:fld id="{9EEABE58-A134-483E-A3FE-B5240B6005A6}" type="slidenum">
              <a:rPr lang="en-US" smtClean="0"/>
              <a:pPr/>
              <a:t>11</a:t>
            </a:fld>
            <a:endParaRPr lang="en-US"/>
          </a:p>
        </p:txBody>
      </p:sp>
    </p:spTree>
    <p:extLst>
      <p:ext uri="{BB962C8B-B14F-4D97-AF65-F5344CB8AC3E}">
        <p14:creationId xmlns:p14="http://schemas.microsoft.com/office/powerpoint/2010/main" val="128326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And </a:t>
            </a:r>
            <a:r>
              <a:rPr lang="en-US" dirty="0"/>
              <a:t>yet it really matters. </a:t>
            </a:r>
          </a:p>
          <a:p>
            <a:pPr marL="171450" indent="-171450">
              <a:buFontTx/>
              <a:buChar char="-"/>
            </a:pPr>
            <a:endParaRPr lang="en-US" dirty="0"/>
          </a:p>
          <a:p>
            <a:pPr marL="171450" indent="-171450">
              <a:buFontTx/>
              <a:buChar char="-"/>
            </a:pPr>
            <a:r>
              <a:rPr lang="en-US" dirty="0"/>
              <a:t>This graph shows</a:t>
            </a:r>
            <a:r>
              <a:rPr lang="en-US" baseline="0" dirty="0"/>
              <a:t> you the standard deviation improvement in test scores you can get for 100 dollars. </a:t>
            </a:r>
          </a:p>
          <a:p>
            <a:pPr marL="171450" indent="-171450">
              <a:buFontTx/>
              <a:buChar char="-"/>
            </a:pPr>
            <a:endParaRPr lang="en-US" dirty="0"/>
          </a:p>
          <a:p>
            <a:pPr marL="171450" indent="-171450">
              <a:buFontTx/>
              <a:buChar char="-"/>
            </a:pPr>
            <a:r>
              <a:rPr lang="en-US" dirty="0"/>
              <a:t>It</a:t>
            </a:r>
            <a:r>
              <a:rPr lang="en-US" baseline="0" dirty="0"/>
              <a:t> turns out that both of these interventions work, but with reassigning students based on their learning level, you get significantly more improvement in test scores... this approach is the most consistently effective, and is also very cost-effective. </a:t>
            </a:r>
          </a:p>
          <a:p>
            <a:pPr marL="171450" indent="-171450">
              <a:buFontTx/>
              <a:buChar char="-"/>
            </a:pPr>
            <a:endParaRPr lang="en-US" baseline="0" dirty="0"/>
          </a:p>
          <a:p>
            <a:pPr marL="171450" indent="-171450">
              <a:buFontTx/>
              <a:buChar char="-"/>
            </a:pPr>
            <a:r>
              <a:rPr lang="en-US" baseline="0" dirty="0"/>
              <a:t>I wont speak any longer about these programs, but there are really two take </a:t>
            </a:r>
            <a:r>
              <a:rPr lang="en-US" baseline="0" dirty="0" err="1"/>
              <a:t>aways</a:t>
            </a:r>
            <a:r>
              <a:rPr lang="en-US" baseline="0" dirty="0"/>
              <a:t>: </a:t>
            </a:r>
          </a:p>
          <a:p>
            <a:pPr marL="171450" indent="-171450">
              <a:buFontTx/>
              <a:buChar char="-"/>
            </a:pPr>
            <a:endParaRPr lang="en-US" baseline="0" dirty="0"/>
          </a:p>
          <a:p>
            <a:pPr marL="171450" indent="-171450">
              <a:buFontTx/>
              <a:buChar char="-"/>
            </a:pPr>
            <a:r>
              <a:rPr lang="en-US" baseline="0" dirty="0"/>
              <a:t>There can be a lot of variation in the impact you get for your dollar, in other words return on Investment (ROI)</a:t>
            </a:r>
          </a:p>
          <a:p>
            <a:pPr marL="171450" indent="-171450">
              <a:buFontTx/>
              <a:buChar char="-"/>
            </a:pPr>
            <a:endParaRPr lang="en-US" baseline="0" dirty="0"/>
          </a:p>
          <a:p>
            <a:pPr marL="171450" indent="-171450">
              <a:buFontTx/>
              <a:buChar char="-"/>
            </a:pPr>
            <a:r>
              <a:rPr lang="en-US" baseline="0" dirty="0"/>
              <a:t>It is most of the time not obvious which ideas will be most cost-effective. This requires precise measures of impact and costs.   </a:t>
            </a:r>
            <a:endParaRPr lang="en-US" dirty="0"/>
          </a:p>
          <a:p>
            <a:endParaRPr lang="en-US" dirty="0"/>
          </a:p>
        </p:txBody>
      </p:sp>
      <p:sp>
        <p:nvSpPr>
          <p:cNvPr id="4" name="Slide Number Placeholder 3"/>
          <p:cNvSpPr>
            <a:spLocks noGrp="1"/>
          </p:cNvSpPr>
          <p:nvPr>
            <p:ph type="sldNum" sz="quarter" idx="10"/>
          </p:nvPr>
        </p:nvSpPr>
        <p:spPr/>
        <p:txBody>
          <a:bodyPr/>
          <a:lstStyle/>
          <a:p>
            <a:fld id="{9EEABE58-A134-483E-A3FE-B5240B6005A6}" type="slidenum">
              <a:rPr lang="en-US" smtClean="0"/>
              <a:pPr/>
              <a:t>12</a:t>
            </a:fld>
            <a:endParaRPr lang="en-US"/>
          </a:p>
        </p:txBody>
      </p:sp>
    </p:spTree>
    <p:extLst>
      <p:ext uri="{BB962C8B-B14F-4D97-AF65-F5344CB8AC3E}">
        <p14:creationId xmlns:p14="http://schemas.microsoft.com/office/powerpoint/2010/main" val="104608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r>
              <a:rPr lang="en-US" dirty="0" smtClean="0"/>
              <a:t>But </a:t>
            </a:r>
            <a:r>
              <a:rPr lang="en-US" dirty="0"/>
              <a:t>sometimes the decision is not so easy. Let’s say you would</a:t>
            </a:r>
            <a:r>
              <a:rPr lang="en-US" baseline="0" dirty="0"/>
              <a:t> like to donate 100 dollars to a program that aims to help improve learning (by way of increased test score performance) for school-age children in lower-income countries. </a:t>
            </a:r>
          </a:p>
          <a:p>
            <a:pPr marL="171450" indent="-171450">
              <a:spcBef>
                <a:spcPct val="0"/>
              </a:spcBef>
              <a:buFontTx/>
              <a:buChar char="-"/>
            </a:pPr>
            <a:r>
              <a:rPr lang="en-US" baseline="0" dirty="0"/>
              <a:t>Would you give your money to a program that offers merit-based scholarships for girls, which could increase girls’ incentives to attend school and learn? Or to a program that reassigns students to classes based on learning level, because allowing teachers to better tailor their materials to the level of their students could improve learning in the classroom?</a:t>
            </a:r>
          </a:p>
          <a:p>
            <a:pPr marL="171450" indent="-171450">
              <a:spcBef>
                <a:spcPct val="0"/>
              </a:spcBef>
              <a:buFontTx/>
              <a:buChar char="-"/>
            </a:pPr>
            <a:r>
              <a:rPr lang="en-US" baseline="0" dirty="0"/>
              <a:t>In that case, unlike the oranges, you cannot see what you are actually buying – improvement in test scores. What do you think is the ration here, 1 to 4, more, less? </a:t>
            </a:r>
          </a:p>
        </p:txBody>
      </p:sp>
      <p:sp>
        <p:nvSpPr>
          <p:cNvPr id="4" name="Slide Number Placeholder 3"/>
          <p:cNvSpPr>
            <a:spLocks noGrp="1"/>
          </p:cNvSpPr>
          <p:nvPr>
            <p:ph type="sldNum" sz="quarter" idx="10"/>
          </p:nvPr>
        </p:nvSpPr>
        <p:spPr/>
        <p:txBody>
          <a:bodyPr/>
          <a:lstStyle/>
          <a:p>
            <a:fld id="{9EEABE58-A134-483E-A3FE-B5240B6005A6}" type="slidenum">
              <a:rPr lang="en-US" smtClean="0"/>
              <a:pPr/>
              <a:t>13</a:t>
            </a:fld>
            <a:endParaRPr lang="en-US"/>
          </a:p>
        </p:txBody>
      </p:sp>
    </p:spTree>
    <p:extLst>
      <p:ext uri="{BB962C8B-B14F-4D97-AF65-F5344CB8AC3E}">
        <p14:creationId xmlns:p14="http://schemas.microsoft.com/office/powerpoint/2010/main" val="3203350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a:t>Click to edit Master title style</a:t>
            </a:r>
            <a:endParaRPr lang="en-US" dirty="0"/>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7078" y="5223780"/>
            <a:ext cx="2553130" cy="1231884"/>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2192000" cy="2781299"/>
          </a:xfrm>
          <a:prstGeom prst="rect">
            <a:avLst/>
          </a:prstGeom>
        </p:spPr>
      </p:pic>
      <p:sp>
        <p:nvSpPr>
          <p:cNvPr id="8" name="Rectangle 7"/>
          <p:cNvSpPr/>
          <p:nvPr userDrawn="1"/>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ext uri="{BB962C8B-B14F-4D97-AF65-F5344CB8AC3E}">
        <p14:creationId xmlns:p14="http://schemas.microsoft.com/office/powerpoint/2010/main" val="1699052161"/>
      </p:ext>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ext uri="{BB962C8B-B14F-4D97-AF65-F5344CB8AC3E}">
        <p14:creationId xmlns:p14="http://schemas.microsoft.com/office/powerpoint/2010/main" val="270092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ext uri="{BB962C8B-B14F-4D97-AF65-F5344CB8AC3E}">
        <p14:creationId xmlns:p14="http://schemas.microsoft.com/office/powerpoint/2010/main" val="1832197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r>
              <a:rPr lang="en-US"/>
              <a:t>Drag picture to placeholder or click icon to add</a:t>
            </a:r>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r>
              <a:rPr lang="en-US"/>
              <a:t>Drag picture to placeholder or click icon to add</a:t>
            </a:r>
          </a:p>
        </p:txBody>
      </p:sp>
      <p:sp>
        <p:nvSpPr>
          <p:cNvPr id="64" name="Picture Placeholder 61"/>
          <p:cNvSpPr>
            <a:spLocks noGrp="1"/>
          </p:cNvSpPr>
          <p:nvPr>
            <p:ph type="pic" sz="quarter" idx="19"/>
          </p:nvPr>
        </p:nvSpPr>
        <p:spPr>
          <a:xfrm>
            <a:off x="8103941" y="1597028"/>
            <a:ext cx="3747231" cy="3980821"/>
          </a:xfrm>
        </p:spPr>
        <p:txBody>
          <a:bodyPr numCol="1"/>
          <a:lstStyle/>
          <a:p>
            <a:r>
              <a:rPr lang="en-US"/>
              <a:t>Drag picture to placeholder or click icon to add</a:t>
            </a:r>
            <a:endParaRPr lang="en-US" dirty="0"/>
          </a:p>
        </p:txBody>
      </p:sp>
      <p:cxnSp>
        <p:nvCxnSpPr>
          <p:cNvPr id="65" name="Straight Connector 64"/>
          <p:cNvCxnSpPr/>
          <p:nvPr userDrawn="1"/>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a:t>Click to edit Master text styles</a:t>
            </a:r>
          </a:p>
        </p:txBody>
      </p:sp>
      <p:cxnSp>
        <p:nvCxnSpPr>
          <p:cNvPr id="67" name="Straight Connector 66"/>
          <p:cNvCxnSpPr/>
          <p:nvPr userDrawn="1"/>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a:t>Click to edit Master text styles</a:t>
            </a:r>
          </a:p>
        </p:txBody>
      </p:sp>
      <p:cxnSp>
        <p:nvCxnSpPr>
          <p:cNvPr id="69" name="Straight Connector 68"/>
          <p:cNvCxnSpPr/>
          <p:nvPr userDrawn="1"/>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ext uri="{BB962C8B-B14F-4D97-AF65-F5344CB8AC3E}">
        <p14:creationId xmlns:p14="http://schemas.microsoft.com/office/powerpoint/2010/main" val="154494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column photos">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ext uri="{BB962C8B-B14F-4D97-AF65-F5344CB8AC3E}">
        <p14:creationId xmlns:p14="http://schemas.microsoft.com/office/powerpoint/2010/main" val="131194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multi">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Drag picture to placeholder or click icon to add</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a:t>Drag picture to placeholder or click icon to add</a:t>
            </a:r>
            <a:endParaRPr lang="en-US" dirty="0"/>
          </a:p>
        </p:txBody>
      </p:sp>
      <p:cxnSp>
        <p:nvCxnSpPr>
          <p:cNvPr id="5" name="Straight Connector 4"/>
          <p:cNvCxnSpPr/>
          <p:nvPr userDrawn="1"/>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ext uri="{BB962C8B-B14F-4D97-AF65-F5344CB8AC3E}">
        <p14:creationId xmlns:p14="http://schemas.microsoft.com/office/powerpoint/2010/main" val="1378711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userDrawn="1"/>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a:t>Click to edit Master text styles</a:t>
            </a:r>
          </a:p>
          <a:p>
            <a:pPr lvl="1"/>
            <a:r>
              <a:rPr lang="en-US"/>
              <a:t>Second level</a:t>
            </a:r>
          </a:p>
          <a:p>
            <a:pPr lvl="2"/>
            <a:r>
              <a:rPr lang="en-US"/>
              <a:t>Third level</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Drag picture to placeholder or click icon to add</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a:t>Click to edit Master text styles</a:t>
            </a:r>
          </a:p>
          <a:p>
            <a:pPr lvl="1"/>
            <a:r>
              <a:rPr lang="en-US"/>
              <a:t>Second level</a:t>
            </a:r>
          </a:p>
          <a:p>
            <a:pPr lvl="2"/>
            <a:r>
              <a:rPr lang="en-US"/>
              <a:t>Third level</a:t>
            </a:r>
          </a:p>
        </p:txBody>
      </p:sp>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4339" y="6264079"/>
            <a:ext cx="429975" cy="429863"/>
          </a:xfrm>
          <a:prstGeom prst="rect">
            <a:avLst/>
          </a:prstGeom>
        </p:spPr>
      </p:pic>
    </p:spTree>
    <p:extLst>
      <p:ext uri="{BB962C8B-B14F-4D97-AF65-F5344CB8AC3E}">
        <p14:creationId xmlns:p14="http://schemas.microsoft.com/office/powerpoint/2010/main" val="1397049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Freeform 321"/>
          <p:cNvSpPr>
            <a:spLocks/>
          </p:cNvSpPr>
          <p:nvPr userDrawn="1"/>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userDrawn="1"/>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userDrawn="1"/>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userDrawn="1"/>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userDrawn="1"/>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userDrawn="1"/>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userDrawn="1"/>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userDrawn="1"/>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userDrawn="1"/>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userDrawn="1"/>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userDrawn="1"/>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userDrawn="1"/>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userDrawn="1"/>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userDrawn="1"/>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userDrawn="1"/>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userDrawn="1"/>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userDrawn="1"/>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userDrawn="1"/>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userDrawn="1"/>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userDrawn="1"/>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userDrawn="1"/>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userDrawn="1"/>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userDrawn="1"/>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userDrawn="1"/>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userDrawn="1"/>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userDrawn="1"/>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userDrawn="1"/>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userDrawn="1"/>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userDrawn="1"/>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userDrawn="1"/>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userDrawn="1"/>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userDrawn="1"/>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userDrawn="1"/>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userDrawn="1"/>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userDrawn="1"/>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userDrawn="1"/>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userDrawn="1"/>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userDrawn="1"/>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userDrawn="1"/>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userDrawn="1"/>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userDrawn="1"/>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userDrawn="1"/>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userDrawn="1"/>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userDrawn="1"/>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userDrawn="1"/>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userDrawn="1"/>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userDrawn="1"/>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userDrawn="1"/>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userDrawn="1"/>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userDrawn="1"/>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userDrawn="1"/>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userDrawn="1"/>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userDrawn="1"/>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userDrawn="1"/>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userDrawn="1"/>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userDrawn="1"/>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userDrawn="1"/>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userDrawn="1"/>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userDrawn="1"/>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userDrawn="1"/>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userDrawn="1"/>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userDrawn="1"/>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userDrawn="1"/>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userDrawn="1"/>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userDrawn="1"/>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userDrawn="1"/>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userDrawn="1"/>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userDrawn="1"/>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userDrawn="1"/>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userDrawn="1"/>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userDrawn="1"/>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userDrawn="1"/>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userDrawn="1"/>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userDrawn="1"/>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userDrawn="1"/>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userDrawn="1"/>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userDrawn="1"/>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userDrawn="1"/>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userDrawn="1"/>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userDrawn="1"/>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userDrawn="1"/>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userDrawn="1"/>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userDrawn="1"/>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userDrawn="1"/>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userDrawn="1"/>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userDrawn="1"/>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userDrawn="1"/>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userDrawn="1"/>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userDrawn="1"/>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userDrawn="1"/>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userDrawn="1"/>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userDrawn="1"/>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userDrawn="1"/>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userDrawn="1"/>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userDrawn="1"/>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userDrawn="1"/>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userDrawn="1"/>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userDrawn="1"/>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userDrawn="1"/>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userDrawn="1"/>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userDrawn="1"/>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userDrawn="1"/>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userDrawn="1"/>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userDrawn="1"/>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userDrawn="1"/>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userDrawn="1"/>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userDrawn="1"/>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userDrawn="1"/>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userDrawn="1"/>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userDrawn="1"/>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userDrawn="1"/>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userDrawn="1"/>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userDrawn="1"/>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userDrawn="1"/>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userDrawn="1"/>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userDrawn="1"/>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userDrawn="1"/>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userDrawn="1"/>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userDrawn="1"/>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userDrawn="1"/>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userDrawn="1"/>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userDrawn="1"/>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userDrawn="1"/>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userDrawn="1"/>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userDrawn="1"/>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userDrawn="1"/>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userDrawn="1"/>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userDrawn="1"/>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userDrawn="1"/>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userDrawn="1"/>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userDrawn="1"/>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userDrawn="1"/>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userDrawn="1"/>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userDrawn="1"/>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userDrawn="1"/>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userDrawn="1"/>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userDrawn="1"/>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userDrawn="1"/>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userDrawn="1"/>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userDrawn="1"/>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userDrawn="1"/>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userDrawn="1"/>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userDrawn="1"/>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userDrawn="1"/>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userDrawn="1"/>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userDrawn="1"/>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userDrawn="1"/>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userDrawn="1"/>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userDrawn="1"/>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userDrawn="1"/>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userDrawn="1"/>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userDrawn="1"/>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userDrawn="1"/>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userDrawn="1"/>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userDrawn="1"/>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userDrawn="1"/>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userDrawn="1"/>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userDrawn="1"/>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userDrawn="1"/>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userDrawn="1"/>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userDrawn="1"/>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userDrawn="1"/>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userDrawn="1"/>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userDrawn="1"/>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userDrawn="1"/>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userDrawn="1"/>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userDrawn="1"/>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userDrawn="1"/>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userDrawn="1"/>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userDrawn="1"/>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userDrawn="1"/>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userDrawn="1"/>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userDrawn="1"/>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userDrawn="1"/>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userDrawn="1"/>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userDrawn="1"/>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userDrawn="1"/>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userDrawn="1"/>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userDrawn="1"/>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ext uri="{BB962C8B-B14F-4D97-AF65-F5344CB8AC3E}">
        <p14:creationId xmlns:p14="http://schemas.microsoft.com/office/powerpoint/2010/main" val="28959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userDrawn="1"/>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521568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userDrawn="1"/>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27702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gue Slide">
    <p:bg>
      <p:bgPr>
        <a:solidFill>
          <a:srgbClr val="81B53C"/>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215770066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B">
    <p:bg>
      <p:bgPr>
        <a:solidFill>
          <a:srgbClr val="81B53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D9E0E2"/>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5" name="Straight Connector 14"/>
          <p:cNvCxnSpPr/>
          <p:nvPr userDrawn="1"/>
        </p:nvCxnSpPr>
        <p:spPr>
          <a:xfrm>
            <a:off x="353761" y="4466912"/>
            <a:ext cx="1183826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rgbClr val="D9E0E2"/>
                </a:solidFill>
              </a:defRPr>
            </a:lvl1pPr>
          </a:lstStyle>
          <a:p>
            <a:pPr lvl="0"/>
            <a:r>
              <a:rPr lang="en-US" dirty="0"/>
              <a:t>Name of presenter, title and email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64557" y="5493417"/>
            <a:ext cx="2093244" cy="1002359"/>
          </a:xfrm>
          <a:prstGeom prst="rect">
            <a:avLst/>
          </a:prstGeom>
        </p:spPr>
      </p:pic>
    </p:spTree>
    <p:extLst>
      <p:ext uri="{BB962C8B-B14F-4D97-AF65-F5344CB8AC3E}">
        <p14:creationId xmlns:p14="http://schemas.microsoft.com/office/powerpoint/2010/main" val="2843937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gue Slide_B">
    <p:bg>
      <p:bgPr>
        <a:solidFill>
          <a:schemeClr val="bg1"/>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1373304714"/>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gue_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4" name="Straight Connector 3"/>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595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cxnSp>
        <p:nvCxnSpPr>
          <p:cNvPr id="11" name="Straight Connector 10"/>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249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a:t>Click to edit Master subtitle style</a:t>
            </a:r>
            <a:endParaRPr lang="en-US" dirty="0"/>
          </a:p>
        </p:txBody>
      </p:sp>
      <p:sp>
        <p:nvSpPr>
          <p:cNvPr id="8" name="Rectangle 7"/>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ext uri="{BB962C8B-B14F-4D97-AF65-F5344CB8AC3E}">
        <p14:creationId xmlns:p14="http://schemas.microsoft.com/office/powerpoint/2010/main" val="224422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sic_dark">
    <p:bg>
      <p:bgPr>
        <a:solidFill>
          <a:srgbClr val="006EB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solidFill>
                  <a:schemeClr val="bg1"/>
                </a:solidFill>
              </a:defRPr>
            </a:lvl1pPr>
          </a:lstStyle>
          <a:p>
            <a:r>
              <a:rPr lang="en-US"/>
              <a:t>Click to edit Master title style</a:t>
            </a:r>
          </a:p>
        </p:txBody>
      </p:sp>
      <p:sp>
        <p:nvSpPr>
          <p:cNvPr id="18"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buNone/>
              <a:defRPr sz="2400" spc="0" baseline="0">
                <a:solidFill>
                  <a:schemeClr val="bg1"/>
                </a:solidFill>
              </a:defRPr>
            </a:lvl1pPr>
          </a:lstStyle>
          <a:p>
            <a:pPr lvl="0"/>
            <a:r>
              <a:rPr lang="en-US"/>
              <a:t>Click to edit Master text styles</a:t>
            </a:r>
          </a:p>
        </p:txBody>
      </p:sp>
      <p:sp>
        <p:nvSpPr>
          <p:cNvPr id="47" name="Content Placeholder 2"/>
          <p:cNvSpPr>
            <a:spLocks noGrp="1"/>
          </p:cNvSpPr>
          <p:nvPr>
            <p:ph idx="1"/>
          </p:nvPr>
        </p:nvSpPr>
        <p:spPr>
          <a:xfrm>
            <a:off x="338417" y="1601739"/>
            <a:ext cx="11520123" cy="4641599"/>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7"/>
          </p:nvPr>
        </p:nvSpPr>
        <p:spPr/>
        <p:txBody>
          <a:bodyPr numCol="1"/>
          <a:lstStyle>
            <a:lvl1pPr>
              <a:defRPr>
                <a:solidFill>
                  <a:schemeClr val="bg1"/>
                </a:solidFill>
              </a:defRPr>
            </a:lvl1pPr>
          </a:lstStyle>
          <a:p>
            <a:endParaRPr lang="en-US"/>
          </a:p>
        </p:txBody>
      </p:sp>
    </p:spTree>
    <p:extLst>
      <p:ext uri="{BB962C8B-B14F-4D97-AF65-F5344CB8AC3E}">
        <p14:creationId xmlns:p14="http://schemas.microsoft.com/office/powerpoint/2010/main" val="160452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_slide">
    <p:bg>
      <p:bgPr>
        <a:solidFill>
          <a:srgbClr val="81B53C"/>
        </a:solidFill>
        <a:effectLst/>
      </p:bgPr>
    </p:bg>
    <p:spTree>
      <p:nvGrpSpPr>
        <p:cNvPr id="1" name=""/>
        <p:cNvGrpSpPr/>
        <p:nvPr/>
      </p:nvGrpSpPr>
      <p:grpSpPr>
        <a:xfrm>
          <a:off x="0" y="0"/>
          <a:ext cx="0" cy="0"/>
          <a:chOff x="0" y="0"/>
          <a:chExt cx="0" cy="0"/>
        </a:xfrm>
      </p:grpSpPr>
      <p:sp>
        <p:nvSpPr>
          <p:cNvPr id="40" name="TextBox 39"/>
          <p:cNvSpPr txBox="1"/>
          <p:nvPr userDrawn="1"/>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userDrawn="1"/>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userDrawn="1"/>
        </p:nvCxnSpPr>
        <p:spPr>
          <a:xfrm>
            <a:off x="498911" y="6103915"/>
            <a:ext cx="11201348" cy="0"/>
          </a:xfrm>
          <a:prstGeom prst="line">
            <a:avLst/>
          </a:prstGeom>
          <a:ln w="6350" cmpd="sng">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3143" y="2640259"/>
            <a:ext cx="3056452" cy="1463594"/>
          </a:xfrm>
          <a:prstGeom prst="rect">
            <a:avLst/>
          </a:prstGeom>
        </p:spPr>
      </p:pic>
    </p:spTree>
    <p:extLst>
      <p:ext uri="{BB962C8B-B14F-4D97-AF65-F5344CB8AC3E}">
        <p14:creationId xmlns:p14="http://schemas.microsoft.com/office/powerpoint/2010/main" val="2171656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rawing Guide Layout Slide">
    <p:spTree>
      <p:nvGrpSpPr>
        <p:cNvPr id="1" name=""/>
        <p:cNvGrpSpPr/>
        <p:nvPr/>
      </p:nvGrpSpPr>
      <p:grpSpPr>
        <a:xfrm>
          <a:off x="0" y="0"/>
          <a:ext cx="0" cy="0"/>
          <a:chOff x="0" y="0"/>
          <a:chExt cx="0" cy="0"/>
        </a:xfrm>
      </p:grpSpPr>
      <p:sp>
        <p:nvSpPr>
          <p:cNvPr id="20" name="Text Placeholder 11"/>
          <p:cNvSpPr>
            <a:spLocks noGrp="1"/>
          </p:cNvSpPr>
          <p:nvPr>
            <p:ph type="body" sz="quarter" idx="18" hasCustomPrompt="1"/>
          </p:nvPr>
        </p:nvSpPr>
        <p:spPr>
          <a:xfrm>
            <a:off x="338417" y="1021089"/>
            <a:ext cx="11666211" cy="338555"/>
          </a:xfrm>
          <a:noFill/>
          <a:ln>
            <a:noFill/>
          </a:ln>
        </p:spPr>
        <p:txBody>
          <a:bodyPr numCol="1"/>
          <a:lstStyle>
            <a:lvl1pPr>
              <a:defRPr spc="0" baseline="0"/>
            </a:lvl1pPr>
          </a:lstStyle>
          <a:p>
            <a:r>
              <a:rPr lang="en-US" dirty="0"/>
              <a:t>Use this layout for realigning basic drawing guides or reference them as needed</a:t>
            </a:r>
          </a:p>
        </p:txBody>
      </p:sp>
      <p:sp>
        <p:nvSpPr>
          <p:cNvPr id="19" name="Title 8"/>
          <p:cNvSpPr txBox="1">
            <a:spLocks/>
          </p:cNvSpPr>
          <p:nvPr userDrawn="1"/>
        </p:nvSpPr>
        <p:spPr>
          <a:xfrm>
            <a:off x="338420" y="90725"/>
            <a:ext cx="11518535" cy="908043"/>
          </a:xfrm>
          <a:prstGeom prst="rect">
            <a:avLst/>
          </a:prstGeom>
          <a:effectLst/>
        </p:spPr>
        <p:txBody>
          <a:bodyPr vert="horz" lIns="0" tIns="0" rIns="0" bIns="0" numCol="1" rtlCol="0" anchor="b">
            <a:noAutofit/>
          </a:bodyPr>
          <a:lstStyle>
            <a:lvl1pPr marL="0" algn="l" defTabSz="914400" rtl="0" eaLnBrk="1" latinLnBrk="0" hangingPunct="1">
              <a:lnSpc>
                <a:spcPct val="90000"/>
              </a:lnSpc>
              <a:spcBef>
                <a:spcPct val="0"/>
              </a:spcBef>
              <a:buNone/>
              <a:defRPr lang="en-US" sz="3200" b="0" kern="1200" spc="-20" baseline="0" dirty="0">
                <a:solidFill>
                  <a:schemeClr val="accent1"/>
                </a:solidFill>
                <a:latin typeface="+mj-lt"/>
                <a:ea typeface="+mj-ea"/>
                <a:cs typeface="+mj-cs"/>
              </a:defRPr>
            </a:lvl1pPr>
          </a:lstStyle>
          <a:p>
            <a:r>
              <a:rPr lang="en-US" sz="3200" spc="0" dirty="0">
                <a:solidFill>
                  <a:schemeClr val="tx1"/>
                </a:solidFill>
                <a:latin typeface="Open Sans" panose="020B0606030504020204" pitchFamily="34" charset="0"/>
                <a:ea typeface="Open Sans" panose="020B0606030504020204" pitchFamily="34" charset="0"/>
                <a:cs typeface="Open Sans" panose="020B0606030504020204" pitchFamily="34" charset="0"/>
              </a:rPr>
              <a:t>Standard Drawing Guide Placement Layout Slide (Margins)</a:t>
            </a:r>
          </a:p>
        </p:txBody>
      </p:sp>
      <p:cxnSp>
        <p:nvCxnSpPr>
          <p:cNvPr id="6" name="Straight Connector 5"/>
          <p:cNvCxnSpPr/>
          <p:nvPr userDrawn="1"/>
        </p:nvCxnSpPr>
        <p:spPr>
          <a:xfrm>
            <a:off x="336637" y="0"/>
            <a:ext cx="0" cy="6858000"/>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1850340" y="-1587"/>
            <a:ext cx="0" cy="6858000"/>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rot="16200000">
            <a:off x="6096000" y="15195"/>
            <a:ext cx="0" cy="12192127"/>
          </a:xfrm>
          <a:prstGeom prst="line">
            <a:avLst/>
          </a:prstGeom>
          <a:ln w="63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16200000">
            <a:off x="6096000" y="-4467208"/>
            <a:ext cx="0" cy="12192127"/>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rot="16200000">
            <a:off x="6096000" y="-5480032"/>
            <a:ext cx="0" cy="12192127"/>
          </a:xfrm>
          <a:prstGeom prst="line">
            <a:avLst/>
          </a:prstGeom>
          <a:ln w="19050" cmpd="sng">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6536129" y="2112525"/>
            <a:ext cx="5366904" cy="3539398"/>
          </a:xfrm>
          <a:prstGeom prst="rect">
            <a:avLst/>
          </a:prstGeom>
        </p:spPr>
        <p:txBody>
          <a:bodyPr wrap="square" lIns="121888" tIns="60944" rIns="121888" bIns="60944" numCol="1">
            <a:spAutoFit/>
          </a:bodyPr>
          <a:lstStyle/>
          <a:p>
            <a:pPr marL="0" marR="0" lvl="0" indent="0" algn="l" defTabSz="544046" rtl="0" eaLnBrk="1" latinLnBrk="0" hangingPunct="1">
              <a:lnSpc>
                <a:spcPct val="100000"/>
              </a:lnSpc>
              <a:spcBef>
                <a:spcPts val="800"/>
              </a:spcBef>
              <a:spcAft>
                <a:spcPts val="0"/>
              </a:spcAft>
              <a:buClrTx/>
              <a:buSzTx/>
              <a:buFontTx/>
              <a:buNone/>
              <a:tabLst/>
              <a:defRPr/>
            </a:pP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Realigning Guides</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spcBef>
                <a:spcPts val="800"/>
              </a:spcBef>
            </a:pPr>
            <a:r>
              <a:rPr lang="en-US" sz="12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Guides can can easily be bumped and moved accidentally.  </a:t>
            </a:r>
          </a:p>
          <a:p>
            <a:pPr lvl="0" defTabSz="1218824">
              <a:spcBef>
                <a:spcPts val="800"/>
              </a:spcBef>
              <a:defRPr/>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This slide layout show you how to reset your guides. </a:t>
            </a:r>
          </a:p>
          <a:p>
            <a:pPr lvl="0" defTabSz="1218824">
              <a:spcBef>
                <a:spcPts val="800"/>
              </a:spcBef>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NOTE: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When working on any older deck, be sure to check and ensure that the guides in your deck are set.</a:t>
            </a:r>
          </a:p>
          <a:p>
            <a:pPr marL="304707" lvl="0" indent="-304707">
              <a:spcBef>
                <a:spcPts val="800"/>
              </a:spcBef>
              <a:buFont typeface="+mj-lt"/>
              <a:buAutoNum type="arabicPeriod"/>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Turn on your guides </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Insert a new slide</a:t>
            </a:r>
            <a:r>
              <a:rPr lang="en-US" sz="12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the using the Guide Layout slide option.</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Do your guides align with the orange lines in the new slide?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If yes, your guides are set, if not, proceed then realign each of the lines to line up with the lines shown on this page. </a:t>
            </a:r>
          </a:p>
          <a:p>
            <a:pPr marL="304707" lvl="0" indent="-304707" defTabSz="1218824">
              <a:spcBef>
                <a:spcPts val="800"/>
              </a:spcBef>
              <a:buFont typeface="+mj-lt"/>
              <a:buAutoNum type="arabicPeriod" startAt="2"/>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Once guides are reset, delete the Guide Layout Slide</a:t>
            </a:r>
          </a:p>
          <a:p>
            <a:pPr lvl="0" defTabSz="1218824">
              <a:spcBef>
                <a:spcPts val="800"/>
              </a:spcBef>
              <a:defRPr/>
            </a:pPr>
            <a:endParaRPr lang="en-US" sz="13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0">
              <a:spcBef>
                <a:spcPts val="800"/>
              </a:spcBef>
            </a:pPr>
            <a:endParaRPr lang="en-US" sz="13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ight Arrow 11"/>
          <p:cNvSpPr/>
          <p:nvPr userDrawn="1"/>
        </p:nvSpPr>
        <p:spPr>
          <a:xfrm rot="8100000" flipH="1">
            <a:off x="11398746" y="1682876"/>
            <a:ext cx="401148" cy="410573"/>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4" name="Right Arrow 13"/>
          <p:cNvSpPr/>
          <p:nvPr userDrawn="1"/>
        </p:nvSpPr>
        <p:spPr>
          <a:xfrm rot="13500000">
            <a:off x="487169" y="1682823"/>
            <a:ext cx="401043" cy="410680"/>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5" name="Right Arrow 14"/>
          <p:cNvSpPr/>
          <p:nvPr userDrawn="1"/>
        </p:nvSpPr>
        <p:spPr>
          <a:xfrm rot="13500000" flipH="1" flipV="1">
            <a:off x="11398793" y="5694200"/>
            <a:ext cx="401043" cy="410680"/>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16" name="Right Arrow 15"/>
          <p:cNvSpPr/>
          <p:nvPr userDrawn="1"/>
        </p:nvSpPr>
        <p:spPr>
          <a:xfrm rot="8100000" flipV="1">
            <a:off x="487121" y="5607184"/>
            <a:ext cx="401148" cy="410573"/>
          </a:xfrm>
          <a:prstGeom prst="rightArrow">
            <a:avLst/>
          </a:prstGeom>
          <a:solidFill>
            <a:schemeClr val="accent2">
              <a:lumMod val="40000"/>
              <a:lumOff val="6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a:latin typeface="Arial Unicode MS" panose="020B0604020202020204" pitchFamily="34" charset="-128"/>
              <a:cs typeface="Arial Unicode MS" panose="020B0604020202020204" pitchFamily="34" charset="-128"/>
            </a:endParaRPr>
          </a:p>
        </p:txBody>
      </p:sp>
      <p:sp>
        <p:nvSpPr>
          <p:cNvPr id="22" name="Content Placeholder 16"/>
          <p:cNvSpPr txBox="1">
            <a:spLocks/>
          </p:cNvSpPr>
          <p:nvPr userDrawn="1"/>
        </p:nvSpPr>
        <p:spPr>
          <a:xfrm>
            <a:off x="506548" y="2112527"/>
            <a:ext cx="5718075" cy="3526276"/>
          </a:xfrm>
          <a:prstGeom prst="rect">
            <a:avLst/>
          </a:prstGeom>
        </p:spPr>
        <p:txBody>
          <a:bodyPr lIns="121888" tIns="60944" rIns="121888" bIns="60944" numCol="1"/>
          <a:lstStyle>
            <a:lvl1pPr marL="0" indent="0" algn="l" defTabSz="457177" rtl="0" eaLnBrk="1" latinLnBrk="0" hangingPunct="1">
              <a:spcBef>
                <a:spcPts val="1200"/>
              </a:spcBef>
              <a:buFont typeface="Arial"/>
              <a:buNone/>
              <a:defRPr sz="2400" kern="1200">
                <a:solidFill>
                  <a:schemeClr val="accent3"/>
                </a:solidFill>
                <a:latin typeface="Arial"/>
                <a:ea typeface="+mn-ea"/>
                <a:cs typeface="Arial"/>
              </a:defRPr>
            </a:lvl1pPr>
            <a:lvl2pPr marL="233363" indent="-233363" algn="l" defTabSz="457177" rtl="0" eaLnBrk="1" latinLnBrk="0" hangingPunct="1">
              <a:spcBef>
                <a:spcPts val="800"/>
              </a:spcBef>
              <a:spcAft>
                <a:spcPts val="200"/>
              </a:spcAft>
              <a:buFont typeface="Arial"/>
              <a:buChar char="•"/>
              <a:defRPr sz="2000" kern="1200">
                <a:solidFill>
                  <a:schemeClr val="accent1"/>
                </a:solidFill>
                <a:latin typeface="Arial"/>
                <a:ea typeface="+mn-ea"/>
                <a:cs typeface="Arial"/>
              </a:defRPr>
            </a:lvl2pPr>
            <a:lvl3pPr marL="457200" indent="-161925" algn="l" defTabSz="457177" rtl="0" eaLnBrk="1" latinLnBrk="0" hangingPunct="1">
              <a:spcBef>
                <a:spcPts val="600"/>
              </a:spcBef>
              <a:spcAft>
                <a:spcPts val="200"/>
              </a:spcAft>
              <a:buFont typeface="Lucida Grande"/>
              <a:buChar char="-"/>
              <a:tabLst/>
              <a:defRPr sz="1600" kern="1200">
                <a:solidFill>
                  <a:schemeClr val="accent1"/>
                </a:solidFill>
                <a:latin typeface="Arial"/>
                <a:ea typeface="+mn-ea"/>
                <a:cs typeface="Arial"/>
              </a:defRPr>
            </a:lvl3pPr>
            <a:lvl4pPr marL="1600120" indent="-228589" algn="l" defTabSz="457177" rtl="0" eaLnBrk="1" latinLnBrk="0" hangingPunct="1">
              <a:spcBef>
                <a:spcPct val="20000"/>
              </a:spcBef>
              <a:buFont typeface="Arial"/>
              <a:buChar char="–"/>
              <a:defRPr sz="2000" kern="1200">
                <a:solidFill>
                  <a:schemeClr val="tx1"/>
                </a:solidFill>
                <a:latin typeface="Arial"/>
                <a:ea typeface="+mn-ea"/>
                <a:cs typeface="Arial"/>
              </a:defRPr>
            </a:lvl4pPr>
            <a:lvl5pPr marL="2057297" indent="-228589" algn="l" defTabSz="457177" rtl="0" eaLnBrk="1" latinLnBrk="0" hangingPunct="1">
              <a:spcBef>
                <a:spcPct val="20000"/>
              </a:spcBef>
              <a:buFont typeface="Arial"/>
              <a:buChar char="»"/>
              <a:defRPr sz="2000" kern="1200">
                <a:solidFill>
                  <a:schemeClr val="tx1"/>
                </a:solidFill>
                <a:latin typeface="Arial"/>
                <a:ea typeface="+mn-ea"/>
                <a:cs typeface="Arial"/>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What are Drawing Guides?  </a:t>
            </a:r>
          </a:p>
          <a:p>
            <a:pPr>
              <a:spcBef>
                <a:spcPts val="800"/>
              </a:spcBef>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Drawing guides are thin lines that that appear on all pages in the same spot, but don’t show up when you print or view deck in Show mode.  </a:t>
            </a:r>
          </a:p>
          <a:p>
            <a:pPr>
              <a:spcBef>
                <a:spcPts val="800"/>
              </a:spcBef>
            </a:pPr>
            <a:r>
              <a:rPr lang="en-US" sz="1200" i="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Think of them as internal margins for the proper alignment and consistent placement of content. Object will snap to them and they are also perfect for cropping an image to. </a:t>
            </a:r>
          </a:p>
          <a:p>
            <a:pPr>
              <a:spcBef>
                <a:spcPts val="800"/>
              </a:spcBef>
            </a:pP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This template has pre-made guides that delineate where your workspace is.  </a:t>
            </a: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r>
            <a:b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r>
            <a:br>
              <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How to Turn Guides On and Off</a:t>
            </a:r>
          </a:p>
          <a:p>
            <a:pPr>
              <a:spcBef>
                <a:spcPts val="800"/>
              </a:spcBef>
              <a:buClr>
                <a:schemeClr val="accent3"/>
              </a:buCl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Windows: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ALT + F9 or Right click in blue area off workspace &gt;Grids and Guides&gt;Display Drawing Guides on Screen</a:t>
            </a:r>
          </a:p>
          <a:p>
            <a:pPr>
              <a:spcBef>
                <a:spcPts val="800"/>
              </a:spcBef>
              <a:buClr>
                <a:schemeClr val="accent3"/>
              </a:buClr>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Mac 2011: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Control + Option + Command + G or </a:t>
            </a:r>
            <a:b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View&gt;Guides&gt;Static Guides</a:t>
            </a:r>
          </a:p>
          <a:p>
            <a:pPr>
              <a:spcBef>
                <a:spcPts val="800"/>
              </a:spcBef>
              <a:buClr>
                <a:schemeClr val="accent3"/>
              </a:buClr>
              <a:defRPr/>
            </a:pP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MAC 2008:   </a:t>
            </a:r>
            <a:r>
              <a:rPr lang="en-US"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Command + G or View&gt;Guides&gt;Static Guides</a:t>
            </a:r>
          </a:p>
        </p:txBody>
      </p:sp>
    </p:spTree>
    <p:extLst>
      <p:ext uri="{BB962C8B-B14F-4D97-AF65-F5344CB8AC3E}">
        <p14:creationId xmlns:p14="http://schemas.microsoft.com/office/powerpoint/2010/main" val="76796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029"/>
            <a:ext cx="10972800" cy="1143000"/>
          </a:xfrm>
        </p:spPr>
        <p:txBody>
          <a:bodyPr/>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4AE0FD18-87F6-4F6A-834D-53ECD3393DBB}" type="datetimeFigureOut">
              <a:rPr lang="en-US"/>
              <a:pPr>
                <a:defRPr/>
              </a:pPr>
              <a:t>5/6/2019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C45E9C1-4FDA-45AF-8063-982595026AFA}" type="slidenum">
              <a:rPr lang="en-US"/>
              <a:pPr>
                <a:defRPr/>
              </a:pPr>
              <a:t>‹#›</a:t>
            </a:fld>
            <a:endParaRPr lang="en-US"/>
          </a:p>
        </p:txBody>
      </p:sp>
    </p:spTree>
    <p:extLst>
      <p:ext uri="{BB962C8B-B14F-4D97-AF65-F5344CB8AC3E}">
        <p14:creationId xmlns:p14="http://schemas.microsoft.com/office/powerpoint/2010/main" val="209550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4514"/>
            <a:ext cx="10972800" cy="1143000"/>
          </a:xfrm>
        </p:spPr>
        <p:txBody>
          <a:bodyPr/>
          <a:lstStyle/>
          <a:p>
            <a:r>
              <a:rPr lang="en-US"/>
              <a:t>Click to edit Master title style</a:t>
            </a:r>
          </a:p>
        </p:txBody>
      </p:sp>
      <p:sp>
        <p:nvSpPr>
          <p:cNvPr id="3" name="Content Placeholder 2"/>
          <p:cNvSpPr>
            <a:spLocks noGrp="1"/>
          </p:cNvSpPr>
          <p:nvPr>
            <p:ph idx="1"/>
          </p:nvPr>
        </p:nvSpPr>
        <p:spPr>
          <a:xfrm>
            <a:off x="609600" y="1295401"/>
            <a:ext cx="10972800" cy="4830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2FDB3132-99ED-4AB0-8F82-B02DE6BB02DB}" type="datetimeFigureOut">
              <a:rPr lang="en-US"/>
              <a:pPr>
                <a:defRPr/>
              </a:pPr>
              <a:t>5/6/2019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995BE12-36FF-487E-AA6A-99897757EEBC}" type="slidenum">
              <a:rPr lang="en-US"/>
              <a:pPr>
                <a:defRPr/>
              </a:pPr>
              <a:t>‹#›</a:t>
            </a:fld>
            <a:endParaRPr lang="en-US"/>
          </a:p>
        </p:txBody>
      </p:sp>
    </p:spTree>
    <p:extLst>
      <p:ext uri="{BB962C8B-B14F-4D97-AF65-F5344CB8AC3E}">
        <p14:creationId xmlns:p14="http://schemas.microsoft.com/office/powerpoint/2010/main" val="1497963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J-PAL Content Slide w/ ci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47366"/>
          </a:xfrm>
        </p:spPr>
        <p:txBody>
          <a:bodyPr anchor="ctr">
            <a:noAutofit/>
          </a:bodyPr>
          <a:lstStyle>
            <a:lvl1pPr algn="l">
              <a:defRPr sz="3200" b="0" u="none" kern="1200" cap="none" spc="0" normalizeH="0" baseline="0">
                <a:solidFill>
                  <a:schemeClr val="accent1"/>
                </a:solidFill>
              </a:defRPr>
            </a:lvl1pPr>
          </a:lstStyle>
          <a:p>
            <a:r>
              <a:rPr lang="en-US" dirty="0" smtClean="0"/>
              <a:t>Click to edit title style</a:t>
            </a:r>
            <a:endParaRPr lang="en-US" dirty="0"/>
          </a:p>
        </p:txBody>
      </p:sp>
      <p:sp>
        <p:nvSpPr>
          <p:cNvPr id="3" name="Content Placeholder 2"/>
          <p:cNvSpPr>
            <a:spLocks noGrp="1"/>
          </p:cNvSpPr>
          <p:nvPr>
            <p:ph idx="1"/>
          </p:nvPr>
        </p:nvSpPr>
        <p:spPr>
          <a:xfrm>
            <a:off x="609600" y="1472185"/>
            <a:ext cx="10972800" cy="4127613"/>
          </a:xfrm>
        </p:spPr>
        <p:txBody>
          <a:bodyPr>
            <a:normAutofit/>
          </a:bodyPr>
          <a:lstStyle>
            <a:lvl1pPr>
              <a:spcAft>
                <a:spcPts val="300"/>
              </a:spcAft>
              <a:defRPr sz="2200" baseline="0"/>
            </a:lvl1pPr>
            <a:lvl2pPr>
              <a:spcAft>
                <a:spcPts val="300"/>
              </a:spcAft>
              <a:defRPr sz="2000" baseline="0"/>
            </a:lvl2pPr>
            <a:lvl3pPr>
              <a:spcAft>
                <a:spcPts val="300"/>
              </a:spcAft>
              <a:defRPr sz="1800" baseline="0"/>
            </a:lvl3pPr>
            <a:lvl4pPr>
              <a:spcAft>
                <a:spcPts val="300"/>
              </a:spcAft>
              <a:defRPr sz="1600" baseline="0"/>
            </a:lvl4pPr>
            <a:lvl5pPr>
              <a:spcAft>
                <a:spcPts val="300"/>
              </a:spcAft>
              <a:defRPr sz="16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lvl1pPr>
              <a:defRPr sz="1100"/>
            </a:lvl1pPr>
          </a:lstStyle>
          <a:p>
            <a:r>
              <a:rPr lang="en-US" dirty="0" smtClean="0"/>
              <a:t>j-pal | using evidence for effective philanthropy</a:t>
            </a:r>
            <a:endParaRPr lang="en-US" dirty="0"/>
          </a:p>
        </p:txBody>
      </p:sp>
      <p:sp>
        <p:nvSpPr>
          <p:cNvPr id="6" name="Slide Number Placeholder 5"/>
          <p:cNvSpPr>
            <a:spLocks noGrp="1"/>
          </p:cNvSpPr>
          <p:nvPr>
            <p:ph type="sldNum" sz="quarter" idx="12"/>
          </p:nvPr>
        </p:nvSpPr>
        <p:spPr/>
        <p:txBody>
          <a:bodyPr/>
          <a:lstStyle>
            <a:lvl1pPr>
              <a:defRPr sz="1100"/>
            </a:lvl1pPr>
          </a:lstStyle>
          <a:p>
            <a:fld id="{2ECB1696-1F23-9849-960D-916B9EF0C8D4}" type="slidenum">
              <a:rPr lang="en-US" smtClean="0"/>
              <a:pPr/>
              <a:t>‹#›</a:t>
            </a:fld>
            <a:endParaRPr lang="en-US" dirty="0"/>
          </a:p>
        </p:txBody>
      </p:sp>
      <p:sp>
        <p:nvSpPr>
          <p:cNvPr id="9" name="Text Placeholder 6"/>
          <p:cNvSpPr>
            <a:spLocks noGrp="1"/>
          </p:cNvSpPr>
          <p:nvPr>
            <p:ph type="body" sz="quarter" idx="14" hasCustomPrompt="1"/>
          </p:nvPr>
        </p:nvSpPr>
        <p:spPr>
          <a:xfrm>
            <a:off x="609600" y="5602148"/>
            <a:ext cx="10972800" cy="590691"/>
          </a:xfrm>
        </p:spPr>
        <p:txBody>
          <a:bodyPr anchor="b">
            <a:noAutofit/>
          </a:bodyPr>
          <a:lstStyle>
            <a:lvl1pPr marL="0" indent="0">
              <a:buNone/>
              <a:defRPr sz="1400" baseline="0">
                <a:solidFill>
                  <a:schemeClr val="tx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smtClean="0"/>
              <a:t>Click to add citation text here.</a:t>
            </a:r>
          </a:p>
        </p:txBody>
      </p:sp>
    </p:spTree>
    <p:extLst>
      <p:ext uri="{BB962C8B-B14F-4D97-AF65-F5344CB8AC3E}">
        <p14:creationId xmlns:p14="http://schemas.microsoft.com/office/powerpoint/2010/main" val="20590875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a:t>Click to edit Master title style</a:t>
            </a:r>
            <a:endParaRPr lang="en-US" dirty="0"/>
          </a:p>
        </p:txBody>
      </p:sp>
      <p:cxnSp>
        <p:nvCxnSpPr>
          <p:cNvPr id="15" name="Straight Connector 14"/>
          <p:cNvCxnSpPr/>
          <p:nvPr userDrawn="1"/>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1975" y="341125"/>
            <a:ext cx="2313466" cy="1116247"/>
          </a:xfrm>
          <a:prstGeom prst="rect">
            <a:avLst/>
          </a:prstGeom>
        </p:spPr>
      </p:pic>
    </p:spTree>
    <p:extLst>
      <p:ext uri="{BB962C8B-B14F-4D97-AF65-F5344CB8AC3E}">
        <p14:creationId xmlns:p14="http://schemas.microsoft.com/office/powerpoint/2010/main" val="120957169"/>
      </p:ext>
    </p:extLst>
  </p:cSld>
  <p:clrMapOvr>
    <a:masterClrMapping/>
  </p:clrMapOvr>
  <p:extLst mod="1">
    <p:ext uri="{DCECCB84-F9BA-43D5-87BE-67443E8EF086}">
      <p15:sldGuideLst xmlns:p15="http://schemas.microsoft.com/office/powerpoint/2012/main">
        <p15:guide id="1" orient="horz" pos="912" userDrawn="1">
          <p15:clr>
            <a:srgbClr val="FBAE40"/>
          </p15:clr>
        </p15:guide>
        <p15:guide id="2" pos="51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J-PAL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46"/>
            <a:ext cx="10972800" cy="1153298"/>
          </a:xfrm>
        </p:spPr>
        <p:txBody>
          <a:bodyPr anchor="ctr"/>
          <a:lstStyle/>
          <a:p>
            <a:r>
              <a:rPr lang="en-US" dirty="0" smtClean="0"/>
              <a:t>Click to edit title style</a:t>
            </a:r>
            <a:endParaRPr lang="en-US" dirty="0"/>
          </a:p>
        </p:txBody>
      </p:sp>
      <p:sp>
        <p:nvSpPr>
          <p:cNvPr id="3" name="Footer Placeholder 2"/>
          <p:cNvSpPr>
            <a:spLocks noGrp="1"/>
          </p:cNvSpPr>
          <p:nvPr>
            <p:ph type="ftr" sz="quarter" idx="10"/>
          </p:nvPr>
        </p:nvSpPr>
        <p:spPr/>
        <p:txBody>
          <a:bodyPr/>
          <a:lstStyle/>
          <a:p>
            <a:r>
              <a:rPr lang="en-US" dirty="0" smtClean="0"/>
              <a:t>j-pal | using evidence for effective philanthropy</a:t>
            </a:r>
            <a:endParaRPr lang="en-US" dirty="0"/>
          </a:p>
        </p:txBody>
      </p:sp>
      <p:sp>
        <p:nvSpPr>
          <p:cNvPr id="4" name="Slide Number Placeholder 3"/>
          <p:cNvSpPr>
            <a:spLocks noGrp="1"/>
          </p:cNvSpPr>
          <p:nvPr>
            <p:ph type="sldNum" sz="quarter" idx="11"/>
          </p:nvPr>
        </p:nvSpPr>
        <p:spPr/>
        <p:txBody>
          <a:bodyPr/>
          <a:lstStyle/>
          <a:p>
            <a:fld id="{2ECB1696-1F23-9849-960D-916B9EF0C8D4}" type="slidenum">
              <a:rPr lang="en-US" smtClean="0"/>
              <a:pPr/>
              <a:t>‹#›</a:t>
            </a:fld>
            <a:endParaRPr lang="en-US" dirty="0"/>
          </a:p>
        </p:txBody>
      </p:sp>
    </p:spTree>
    <p:extLst>
      <p:ext uri="{BB962C8B-B14F-4D97-AF65-F5344CB8AC3E}">
        <p14:creationId xmlns:p14="http://schemas.microsoft.com/office/powerpoint/2010/main" val="13850798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5635E7-FDD9-451D-A82F-14CC77C88251}"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75981-48D6-48B4-ADCF-332B07F0C1A3}" type="slidenum">
              <a:rPr lang="en-US" smtClean="0"/>
              <a:t>‹#›</a:t>
            </a:fld>
            <a:endParaRPr lang="en-US"/>
          </a:p>
        </p:txBody>
      </p:sp>
    </p:spTree>
    <p:extLst>
      <p:ext uri="{BB962C8B-B14F-4D97-AF65-F5344CB8AC3E}">
        <p14:creationId xmlns:p14="http://schemas.microsoft.com/office/powerpoint/2010/main" val="2422207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dirty="0"/>
              <a:t>Click to edit Master title style</a:t>
            </a:r>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dirty="0"/>
              <a:t>Click to edit Master text styles</a:t>
            </a:r>
          </a:p>
        </p:txBody>
      </p:sp>
      <p:sp>
        <p:nvSpPr>
          <p:cNvPr id="8" name="Rectangle 7"/>
          <p:cNvSpPr/>
          <p:nvPr userDrawn="1"/>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42" y="-1"/>
            <a:ext cx="12208642" cy="2785096"/>
          </a:xfrm>
          <a:prstGeom prst="rect">
            <a:avLst/>
          </a:prstGeom>
        </p:spPr>
      </p:pic>
      <p:pic>
        <p:nvPicPr>
          <p:cNvPr id="9" name="Picture 5" descr="IPA_Americas_(Color-RGB).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070848" y="5292778"/>
            <a:ext cx="2499360" cy="127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865377"/>
      </p:ext>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_B">
    <p:bg>
      <p:bgPr>
        <a:solidFill>
          <a:srgbClr val="81B53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D9E0E2"/>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15" name="Straight Connector 14"/>
          <p:cNvCxnSpPr/>
          <p:nvPr userDrawn="1"/>
        </p:nvCxnSpPr>
        <p:spPr>
          <a:xfrm>
            <a:off x="353761" y="4466912"/>
            <a:ext cx="1183826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chemeClr val="bg1"/>
                </a:solidFill>
              </a:defRPr>
            </a:lvl1pPr>
          </a:lstStyle>
          <a:p>
            <a:pPr lvl="0"/>
            <a:r>
              <a:rPr lang="en-US" dirty="0"/>
              <a:t>Name of presenter, title and email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97755" y="5300890"/>
            <a:ext cx="2120359" cy="1085791"/>
          </a:xfrm>
          <a:prstGeom prst="rect">
            <a:avLst/>
          </a:prstGeom>
        </p:spPr>
      </p:pic>
    </p:spTree>
    <p:extLst>
      <p:ext uri="{BB962C8B-B14F-4D97-AF65-F5344CB8AC3E}">
        <p14:creationId xmlns:p14="http://schemas.microsoft.com/office/powerpoint/2010/main" val="1166953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dirty="0"/>
              <a:t>Click to edit Master title style</a:t>
            </a:r>
          </a:p>
        </p:txBody>
      </p:sp>
      <p:cxnSp>
        <p:nvCxnSpPr>
          <p:cNvPr id="15" name="Straight Connector 14"/>
          <p:cNvCxnSpPr/>
          <p:nvPr userDrawn="1"/>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dirty="0"/>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9" name="Picture 5" descr="IPA_Americas_(Color-RGB).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498749" y="291285"/>
            <a:ext cx="2348404" cy="12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426860"/>
      </p:ext>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dirty="0"/>
              <a:t>Click to edit Master text styles</a:t>
            </a:r>
          </a:p>
        </p:txBody>
      </p:sp>
      <p:sp>
        <p:nvSpPr>
          <p:cNvPr id="4" name="Title 3"/>
          <p:cNvSpPr>
            <a:spLocks noGrp="1"/>
          </p:cNvSpPr>
          <p:nvPr>
            <p:ph type="title"/>
          </p:nvPr>
        </p:nvSpPr>
        <p:spPr/>
        <p:txBody>
          <a:bodyPr numCol="1"/>
          <a:lstStyle>
            <a:lvl1pPr>
              <a:defRPr spc="0"/>
            </a:lvl1pPr>
          </a:lstStyle>
          <a:p>
            <a:r>
              <a:rPr lang="en-US" dirty="0"/>
              <a:t>Click to edit Master title style</a:t>
            </a:r>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ext uri="{BB962C8B-B14F-4D97-AF65-F5344CB8AC3E}">
        <p14:creationId xmlns:p14="http://schemas.microsoft.com/office/powerpoint/2010/main" val="2006929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dirty="0"/>
          </a:p>
        </p:txBody>
      </p:sp>
    </p:spTree>
    <p:extLst>
      <p:ext uri="{BB962C8B-B14F-4D97-AF65-F5344CB8AC3E}">
        <p14:creationId xmlns:p14="http://schemas.microsoft.com/office/powerpoint/2010/main" val="1067306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ext uri="{BB962C8B-B14F-4D97-AF65-F5344CB8AC3E}">
        <p14:creationId xmlns:p14="http://schemas.microsoft.com/office/powerpoint/2010/main" val="89561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ext uri="{BB962C8B-B14F-4D97-AF65-F5344CB8AC3E}">
        <p14:creationId xmlns:p14="http://schemas.microsoft.com/office/powerpoint/2010/main" val="430119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2948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a:t>Click to edit Master text styles</a:t>
            </a:r>
          </a:p>
        </p:txBody>
      </p:sp>
      <p:sp>
        <p:nvSpPr>
          <p:cNvPr id="4" name="Title 3"/>
          <p:cNvSpPr>
            <a:spLocks noGrp="1"/>
          </p:cNvSpPr>
          <p:nvPr>
            <p:ph type="title"/>
          </p:nvPr>
        </p:nvSpPr>
        <p:spPr/>
        <p:txBody>
          <a:bodyPr numCol="1"/>
          <a:lstStyle>
            <a:lvl1pPr>
              <a:defRPr spc="0"/>
            </a:lvl1pPr>
          </a:lstStyle>
          <a:p>
            <a:r>
              <a:rPr lang="en-US"/>
              <a:t>Click to edit Master title style</a:t>
            </a:r>
            <a:endParaRPr lang="en-US" dirty="0"/>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ext uri="{BB962C8B-B14F-4D97-AF65-F5344CB8AC3E}">
        <p14:creationId xmlns:p14="http://schemas.microsoft.com/office/powerpoint/2010/main" val="1998423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dirty="0"/>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477822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ext uri="{BB962C8B-B14F-4D97-AF65-F5344CB8AC3E}">
        <p14:creationId xmlns:p14="http://schemas.microsoft.com/office/powerpoint/2010/main" val="1548704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dirty="0"/>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dirty="0"/>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dirty="0"/>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ext uri="{BB962C8B-B14F-4D97-AF65-F5344CB8AC3E}">
        <p14:creationId xmlns:p14="http://schemas.microsoft.com/office/powerpoint/2010/main" val="903008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endParaRPr lang="en-US"/>
          </a:p>
        </p:txBody>
      </p:sp>
      <p:sp>
        <p:nvSpPr>
          <p:cNvPr id="64" name="Picture Placeholder 61"/>
          <p:cNvSpPr>
            <a:spLocks noGrp="1"/>
          </p:cNvSpPr>
          <p:nvPr>
            <p:ph type="pic" sz="quarter" idx="19"/>
          </p:nvPr>
        </p:nvSpPr>
        <p:spPr>
          <a:xfrm>
            <a:off x="8103941" y="1597028"/>
            <a:ext cx="3747231" cy="3980821"/>
          </a:xfrm>
        </p:spPr>
        <p:txBody>
          <a:bodyPr numCol="1"/>
          <a:lstStyle/>
          <a:p>
            <a:endParaRPr lang="en-US" dirty="0"/>
          </a:p>
        </p:txBody>
      </p:sp>
      <p:cxnSp>
        <p:nvCxnSpPr>
          <p:cNvPr id="65" name="Straight Connector 64"/>
          <p:cNvCxnSpPr/>
          <p:nvPr userDrawn="1"/>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dirty="0"/>
              <a:t>Click to edit Master text styles</a:t>
            </a:r>
          </a:p>
        </p:txBody>
      </p:sp>
      <p:cxnSp>
        <p:nvCxnSpPr>
          <p:cNvPr id="67" name="Straight Connector 66"/>
          <p:cNvCxnSpPr/>
          <p:nvPr userDrawn="1"/>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dirty="0"/>
              <a:t>Click to edit Master text styles</a:t>
            </a:r>
          </a:p>
        </p:txBody>
      </p:sp>
      <p:cxnSp>
        <p:nvCxnSpPr>
          <p:cNvPr id="69" name="Straight Connector 68"/>
          <p:cNvCxnSpPr/>
          <p:nvPr userDrawn="1"/>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dirty="0"/>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ext uri="{BB962C8B-B14F-4D97-AF65-F5344CB8AC3E}">
        <p14:creationId xmlns:p14="http://schemas.microsoft.com/office/powerpoint/2010/main" val="811812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column photos">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dirty="0"/>
              <a:t>Click icon to add picture</a:t>
            </a:r>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Click icon to add picture</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Click icon to add picture</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dirty="0"/>
              <a:t>Click icon to add picture</a:t>
            </a:r>
          </a:p>
        </p:txBody>
      </p:sp>
      <p:cxnSp>
        <p:nvCxnSpPr>
          <p:cNvPr id="5" name="Straight Connector 4"/>
          <p:cNvCxnSpPr/>
          <p:nvPr userDrawn="1"/>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dirty="0"/>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dirty="0"/>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dirty="0"/>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dirty="0"/>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ext uri="{BB962C8B-B14F-4D97-AF65-F5344CB8AC3E}">
        <p14:creationId xmlns:p14="http://schemas.microsoft.com/office/powerpoint/2010/main" val="1163407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column multi">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dirty="0"/>
              <a:t>Click to edit Master title style</a:t>
            </a:r>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dirty="0"/>
              <a:t>Click icon to add picture</a:t>
            </a:r>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dirty="0"/>
              <a:t>Click icon to add picture</a:t>
            </a:r>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Click icon to add picture</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dirty="0"/>
              <a:t>Click icon to add picture</a:t>
            </a:r>
          </a:p>
        </p:txBody>
      </p:sp>
      <p:cxnSp>
        <p:nvCxnSpPr>
          <p:cNvPr id="5" name="Straight Connector 4"/>
          <p:cNvCxnSpPr/>
          <p:nvPr userDrawn="1"/>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ext uri="{BB962C8B-B14F-4D97-AF65-F5344CB8AC3E}">
        <p14:creationId xmlns:p14="http://schemas.microsoft.com/office/powerpoint/2010/main" val="668883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userDrawn="1"/>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dirty="0"/>
              <a:t>Click icon to add picture</a:t>
            </a:r>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Click icon to add picture</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Click icon to add picture</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Click icon to add picture</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dirty="0"/>
              <a:t>Click to edit Master text styles</a:t>
            </a:r>
          </a:p>
          <a:p>
            <a:pPr lvl="1"/>
            <a:r>
              <a:rPr lang="en-US" dirty="0"/>
              <a:t>Second level</a:t>
            </a:r>
          </a:p>
          <a:p>
            <a:pPr lvl="2"/>
            <a:r>
              <a:rPr lang="en-US" dirty="0"/>
              <a:t>Third level (last)</a:t>
            </a:r>
          </a:p>
        </p:txBody>
      </p:sp>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4339" y="6264079"/>
            <a:ext cx="429975" cy="429863"/>
          </a:xfrm>
          <a:prstGeom prst="rect">
            <a:avLst/>
          </a:prstGeom>
        </p:spPr>
      </p:pic>
    </p:spTree>
    <p:extLst>
      <p:ext uri="{BB962C8B-B14F-4D97-AF65-F5344CB8AC3E}">
        <p14:creationId xmlns:p14="http://schemas.microsoft.com/office/powerpoint/2010/main" val="53539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Freeform 321"/>
          <p:cNvSpPr>
            <a:spLocks/>
          </p:cNvSpPr>
          <p:nvPr userDrawn="1"/>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userDrawn="1"/>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userDrawn="1"/>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userDrawn="1"/>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userDrawn="1"/>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userDrawn="1"/>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userDrawn="1"/>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userDrawn="1"/>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userDrawn="1"/>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userDrawn="1"/>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userDrawn="1"/>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userDrawn="1"/>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userDrawn="1"/>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userDrawn="1"/>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userDrawn="1"/>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userDrawn="1"/>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userDrawn="1"/>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userDrawn="1"/>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userDrawn="1"/>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userDrawn="1"/>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userDrawn="1"/>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userDrawn="1"/>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userDrawn="1"/>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userDrawn="1"/>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userDrawn="1"/>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userDrawn="1"/>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userDrawn="1"/>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userDrawn="1"/>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userDrawn="1"/>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userDrawn="1"/>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userDrawn="1"/>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userDrawn="1"/>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userDrawn="1"/>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userDrawn="1"/>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userDrawn="1"/>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userDrawn="1"/>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userDrawn="1"/>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userDrawn="1"/>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userDrawn="1"/>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userDrawn="1"/>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userDrawn="1"/>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userDrawn="1"/>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userDrawn="1"/>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userDrawn="1"/>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userDrawn="1"/>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userDrawn="1"/>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userDrawn="1"/>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userDrawn="1"/>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userDrawn="1"/>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userDrawn="1"/>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userDrawn="1"/>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userDrawn="1"/>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userDrawn="1"/>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userDrawn="1"/>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userDrawn="1"/>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userDrawn="1"/>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userDrawn="1"/>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userDrawn="1"/>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userDrawn="1"/>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userDrawn="1"/>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userDrawn="1"/>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userDrawn="1"/>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userDrawn="1"/>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userDrawn="1"/>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userDrawn="1"/>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userDrawn="1"/>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userDrawn="1"/>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userDrawn="1"/>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userDrawn="1"/>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userDrawn="1"/>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userDrawn="1"/>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userDrawn="1"/>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userDrawn="1"/>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userDrawn="1"/>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userDrawn="1"/>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userDrawn="1"/>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userDrawn="1"/>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userDrawn="1"/>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userDrawn="1"/>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userDrawn="1"/>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userDrawn="1"/>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userDrawn="1"/>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userDrawn="1"/>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userDrawn="1"/>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userDrawn="1"/>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userDrawn="1"/>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userDrawn="1"/>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userDrawn="1"/>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userDrawn="1"/>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userDrawn="1"/>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userDrawn="1"/>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userDrawn="1"/>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userDrawn="1"/>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userDrawn="1"/>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userDrawn="1"/>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userDrawn="1"/>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userDrawn="1"/>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userDrawn="1"/>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userDrawn="1"/>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userDrawn="1"/>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userDrawn="1"/>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userDrawn="1"/>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userDrawn="1"/>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userDrawn="1"/>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userDrawn="1"/>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userDrawn="1"/>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userDrawn="1"/>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userDrawn="1"/>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userDrawn="1"/>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userDrawn="1"/>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userDrawn="1"/>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userDrawn="1"/>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userDrawn="1"/>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userDrawn="1"/>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userDrawn="1"/>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userDrawn="1"/>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userDrawn="1"/>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userDrawn="1"/>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userDrawn="1"/>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userDrawn="1"/>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userDrawn="1"/>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userDrawn="1"/>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userDrawn="1"/>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userDrawn="1"/>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userDrawn="1"/>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userDrawn="1"/>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userDrawn="1"/>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userDrawn="1"/>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userDrawn="1"/>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userDrawn="1"/>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userDrawn="1"/>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userDrawn="1"/>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userDrawn="1"/>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userDrawn="1"/>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userDrawn="1"/>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userDrawn="1"/>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userDrawn="1"/>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userDrawn="1"/>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userDrawn="1"/>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userDrawn="1"/>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userDrawn="1"/>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userDrawn="1"/>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userDrawn="1"/>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userDrawn="1"/>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userDrawn="1"/>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userDrawn="1"/>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userDrawn="1"/>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userDrawn="1"/>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userDrawn="1"/>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userDrawn="1"/>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userDrawn="1"/>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userDrawn="1"/>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userDrawn="1"/>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userDrawn="1"/>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userDrawn="1"/>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userDrawn="1"/>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userDrawn="1"/>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userDrawn="1"/>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userDrawn="1"/>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userDrawn="1"/>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userDrawn="1"/>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userDrawn="1"/>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userDrawn="1"/>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userDrawn="1"/>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userDrawn="1"/>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userDrawn="1"/>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userDrawn="1"/>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userDrawn="1"/>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userDrawn="1"/>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userDrawn="1"/>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userDrawn="1"/>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userDrawn="1"/>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userDrawn="1"/>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userDrawn="1"/>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userDrawn="1"/>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userDrawn="1"/>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userDrawn="1"/>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userDrawn="1"/>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userDrawn="1"/>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ext uri="{BB962C8B-B14F-4D97-AF65-F5344CB8AC3E}">
        <p14:creationId xmlns:p14="http://schemas.microsoft.com/office/powerpoint/2010/main" val="686488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endParaRPr lang="en-US" dirty="0"/>
          </a:p>
          <a:p>
            <a:r>
              <a:rPr lang="en-US" dirty="0"/>
              <a:t>Add an image, chart, or table to the left.</a:t>
            </a:r>
          </a:p>
          <a:p>
            <a:endParaRPr lang="en-US" dirty="0"/>
          </a:p>
          <a:p>
            <a:r>
              <a:rPr lang="en-US" dirty="0"/>
              <a:t>Add text in this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p:cNvSpPr/>
          <p:nvPr userDrawn="1"/>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userDrawn="1"/>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118616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endParaRPr lang="en-US" dirty="0"/>
          </a:p>
          <a:p>
            <a:r>
              <a:rPr lang="en-US" dirty="0"/>
              <a:t>Add an image, chart, or table to the right.</a:t>
            </a:r>
          </a:p>
          <a:p>
            <a:endParaRPr lang="en-US" dirty="0"/>
          </a:p>
          <a:p>
            <a:r>
              <a:rPr lang="en-US" dirty="0"/>
              <a:t>Add text in this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userDrawn="1"/>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74337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dirty="0"/>
          </a:p>
        </p:txBody>
      </p:sp>
    </p:spTree>
    <p:extLst>
      <p:ext uri="{BB962C8B-B14F-4D97-AF65-F5344CB8AC3E}">
        <p14:creationId xmlns:p14="http://schemas.microsoft.com/office/powerpoint/2010/main" val="34329603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gue Slide">
    <p:bg>
      <p:bgPr>
        <a:solidFill>
          <a:srgbClr val="81B53C"/>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90150991"/>
      </p:ext>
    </p:extLst>
  </p:cSld>
  <p:clrMapOvr>
    <a:masterClrMapping/>
  </p:clrMapOvr>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gue Slide_B">
    <p:bg>
      <p:bgPr>
        <a:solidFill>
          <a:schemeClr val="bg1"/>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2050963892"/>
      </p:ext>
    </p:extLst>
  </p:cSld>
  <p:clrMapOvr>
    <a:masterClrMapping/>
  </p:clrMapOvr>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gue_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33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11" name="Straight Connector 10"/>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866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a:t>
            </a:r>
          </a:p>
        </p:txBody>
      </p:sp>
      <p:sp>
        <p:nvSpPr>
          <p:cNvPr id="8" name="Rectangle 7"/>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ext uri="{BB962C8B-B14F-4D97-AF65-F5344CB8AC3E}">
        <p14:creationId xmlns:p14="http://schemas.microsoft.com/office/powerpoint/2010/main" val="2105851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asic_dark">
    <p:bg>
      <p:bgPr>
        <a:solidFill>
          <a:srgbClr val="006EB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solidFill>
                  <a:schemeClr val="bg1"/>
                </a:solidFill>
              </a:defRPr>
            </a:lvl1pPr>
          </a:lstStyle>
          <a:p>
            <a:r>
              <a:rPr lang="en-US"/>
              <a:t>Click to edit Master title style</a:t>
            </a:r>
          </a:p>
        </p:txBody>
      </p:sp>
      <p:sp>
        <p:nvSpPr>
          <p:cNvPr id="18"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buNone/>
              <a:defRPr sz="2400" spc="0" baseline="0">
                <a:solidFill>
                  <a:schemeClr val="bg1"/>
                </a:solidFill>
              </a:defRPr>
            </a:lvl1pPr>
          </a:lstStyle>
          <a:p>
            <a:pPr lvl="0"/>
            <a:r>
              <a:rPr lang="en-US" dirty="0"/>
              <a:t>Click to edit Master text styles</a:t>
            </a:r>
          </a:p>
        </p:txBody>
      </p:sp>
      <p:sp>
        <p:nvSpPr>
          <p:cNvPr id="47" name="Content Placeholder 2"/>
          <p:cNvSpPr>
            <a:spLocks noGrp="1"/>
          </p:cNvSpPr>
          <p:nvPr>
            <p:ph idx="1"/>
          </p:nvPr>
        </p:nvSpPr>
        <p:spPr>
          <a:xfrm>
            <a:off x="338417" y="1601739"/>
            <a:ext cx="11520123" cy="4641599"/>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numCol="1"/>
          <a:lstStyle>
            <a:lvl1pPr>
              <a:defRPr>
                <a:solidFill>
                  <a:schemeClr val="bg1"/>
                </a:solidFill>
              </a:defRPr>
            </a:lvl1pPr>
          </a:lstStyle>
          <a:p>
            <a:endParaRPr lang="en-US"/>
          </a:p>
        </p:txBody>
      </p:sp>
    </p:spTree>
    <p:extLst>
      <p:ext uri="{BB962C8B-B14F-4D97-AF65-F5344CB8AC3E}">
        <p14:creationId xmlns:p14="http://schemas.microsoft.com/office/powerpoint/2010/main" val="1824771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_slide">
    <p:bg>
      <p:bgPr>
        <a:solidFill>
          <a:srgbClr val="81B53C"/>
        </a:solidFill>
        <a:effectLst/>
      </p:bgPr>
    </p:bg>
    <p:spTree>
      <p:nvGrpSpPr>
        <p:cNvPr id="1" name=""/>
        <p:cNvGrpSpPr/>
        <p:nvPr/>
      </p:nvGrpSpPr>
      <p:grpSpPr>
        <a:xfrm>
          <a:off x="0" y="0"/>
          <a:ext cx="0" cy="0"/>
          <a:chOff x="0" y="0"/>
          <a:chExt cx="0" cy="0"/>
        </a:xfrm>
      </p:grpSpPr>
      <p:sp>
        <p:nvSpPr>
          <p:cNvPr id="40" name="TextBox 39"/>
          <p:cNvSpPr txBox="1"/>
          <p:nvPr userDrawn="1"/>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userDrawn="1"/>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userDrawn="1"/>
        </p:nvCxnSpPr>
        <p:spPr>
          <a:xfrm>
            <a:off x="498911" y="6103915"/>
            <a:ext cx="11201348" cy="0"/>
          </a:xfrm>
          <a:prstGeom prst="line">
            <a:avLst/>
          </a:prstGeom>
          <a:ln w="6350" cmpd="sng">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8581" y="2493749"/>
            <a:ext cx="3037835" cy="1555611"/>
          </a:xfrm>
          <a:prstGeom prst="rect">
            <a:avLst/>
          </a:prstGeom>
        </p:spPr>
      </p:pic>
    </p:spTree>
    <p:extLst>
      <p:ext uri="{BB962C8B-B14F-4D97-AF65-F5344CB8AC3E}">
        <p14:creationId xmlns:p14="http://schemas.microsoft.com/office/powerpoint/2010/main" val="1467914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_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906" y="3216079"/>
            <a:ext cx="10942302" cy="1929547"/>
          </a:xfrm>
        </p:spPr>
        <p:txBody>
          <a:bodyPr lIns="0" tIns="0" rIns="0" bIns="0" numCol="1" anchor="t">
            <a:noAutofit/>
          </a:bodyPr>
          <a:lstStyle>
            <a:lvl1pPr algn="l">
              <a:defRPr sz="4800" spc="0">
                <a:solidFill>
                  <a:schemeClr val="tx1"/>
                </a:solidFill>
              </a:defRPr>
            </a:lvl1pPr>
          </a:lstStyle>
          <a:p>
            <a:r>
              <a:rPr lang="en-US" dirty="0"/>
              <a:t>Click to edit Master title style</a:t>
            </a:r>
          </a:p>
        </p:txBody>
      </p:sp>
      <p:sp>
        <p:nvSpPr>
          <p:cNvPr id="34" name="Content Placeholder 7"/>
          <p:cNvSpPr>
            <a:spLocks noGrp="1"/>
          </p:cNvSpPr>
          <p:nvPr>
            <p:ph sz="quarter" idx="10"/>
          </p:nvPr>
        </p:nvSpPr>
        <p:spPr>
          <a:xfrm>
            <a:off x="627906" y="5315220"/>
            <a:ext cx="5416732" cy="1114559"/>
          </a:xfrm>
        </p:spPr>
        <p:txBody>
          <a:bodyPr numCol="1" anchor="b"/>
          <a:lstStyle>
            <a:lvl1pPr>
              <a:spcBef>
                <a:spcPts val="0"/>
              </a:spcBef>
              <a:spcAft>
                <a:spcPts val="0"/>
              </a:spcAft>
              <a:buNone/>
              <a:defRPr sz="2400" b="0" i="0" spc="0" baseline="0">
                <a:solidFill>
                  <a:schemeClr val="tx1"/>
                </a:solidFill>
                <a:latin typeface="Open Sans Condensed Light" charset="0"/>
                <a:ea typeface="Open Sans Condensed Light" charset="0"/>
                <a:cs typeface="Open Sans Condensed Light" charset="0"/>
              </a:defRPr>
            </a:lvl1pPr>
          </a:lstStyle>
          <a:p>
            <a:pPr lvl="0"/>
            <a:r>
              <a:rPr lang="en-US" dirty="0"/>
              <a:t>Click to edit Master text styles</a:t>
            </a:r>
          </a:p>
        </p:txBody>
      </p:sp>
      <p:sp>
        <p:nvSpPr>
          <p:cNvPr id="8" name="Rectangle 7"/>
          <p:cNvSpPr/>
          <p:nvPr userDrawn="1"/>
        </p:nvSpPr>
        <p:spPr>
          <a:xfrm rot="10800000" flipV="1">
            <a:off x="-16641" y="678058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2781299"/>
          </a:xfrm>
          <a:prstGeom prst="rect">
            <a:avLst/>
          </a:prstGeom>
        </p:spPr>
      </p:pic>
      <p:pic>
        <p:nvPicPr>
          <p:cNvPr id="10" name="Picture 2" descr="C:\Users\dbatcheck\Box Sync\IPA_Resources (Niall Keleher)\IPA_Communications_Resources\06_Logos\03_Asia\01_Color\IPA_Asia_(Color-RGB).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052561" y="5275388"/>
            <a:ext cx="2517648" cy="129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03858"/>
      </p:ext>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_B">
    <p:bg>
      <p:bgPr>
        <a:solidFill>
          <a:srgbClr val="81B53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2121054"/>
            <a:ext cx="10911015" cy="2157271"/>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60477" y="4619358"/>
            <a:ext cx="10911015" cy="529087"/>
          </a:xfrm>
        </p:spPr>
        <p:txBody>
          <a:bodyPr lIns="0" tIns="0" rIns="0" bIns="0" numCol="1">
            <a:noAutofit/>
          </a:bodyPr>
          <a:lstStyle>
            <a:lvl1pPr marL="0" indent="0" algn="l">
              <a:buNone/>
              <a:defRPr sz="2000" spc="0">
                <a:solidFill>
                  <a:srgbClr val="D9E0E2"/>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15" name="Straight Connector 14"/>
          <p:cNvCxnSpPr/>
          <p:nvPr userDrawn="1"/>
        </p:nvCxnSpPr>
        <p:spPr>
          <a:xfrm>
            <a:off x="353761" y="4466912"/>
            <a:ext cx="1183826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ontent Placeholder 7"/>
          <p:cNvSpPr>
            <a:spLocks noGrp="1"/>
          </p:cNvSpPr>
          <p:nvPr>
            <p:ph sz="quarter" idx="10" hasCustomPrompt="1"/>
          </p:nvPr>
        </p:nvSpPr>
        <p:spPr>
          <a:xfrm>
            <a:off x="360457" y="5564547"/>
            <a:ext cx="7291771" cy="477988"/>
          </a:xfrm>
        </p:spPr>
        <p:txBody>
          <a:bodyPr numCol="1"/>
          <a:lstStyle>
            <a:lvl1pPr>
              <a:lnSpc>
                <a:spcPct val="100000"/>
              </a:lnSpc>
              <a:spcBef>
                <a:spcPts val="0"/>
              </a:spcBef>
              <a:spcAft>
                <a:spcPts val="0"/>
              </a:spcAft>
              <a:defRPr sz="1600" baseline="0">
                <a:solidFill>
                  <a:schemeClr val="bg1"/>
                </a:solidFill>
              </a:defRPr>
            </a:lvl1pPr>
          </a:lstStyle>
          <a:p>
            <a:pPr lvl="0"/>
            <a:r>
              <a:rPr lang="en-US" dirty="0"/>
              <a:t>Name of presenter, title and email</a:t>
            </a:r>
          </a:p>
        </p:txBody>
      </p:sp>
      <p:pic>
        <p:nvPicPr>
          <p:cNvPr id="7" name="Picture 4" descr="C:\Users\dbatcheck\Box Sync\Comms Design\13_Logos\3. Asia\untitled folder\IPA_Asia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198864" y="5312212"/>
            <a:ext cx="2118082" cy="108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122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_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477" y="500831"/>
            <a:ext cx="9011004" cy="1043300"/>
          </a:xfrm>
        </p:spPr>
        <p:txBody>
          <a:bodyPr lIns="0" tIns="0" rIns="0" bIns="0" numCol="1" anchor="b">
            <a:noAutofit/>
          </a:bodyPr>
          <a:lstStyle>
            <a:lvl1pPr algn="l">
              <a:defRPr sz="4400" spc="0">
                <a:solidFill>
                  <a:schemeClr val="tx1"/>
                </a:solidFill>
              </a:defRPr>
            </a:lvl1pPr>
          </a:lstStyle>
          <a:p>
            <a:r>
              <a:rPr lang="en-US" dirty="0"/>
              <a:t>Click to edit Master title style</a:t>
            </a:r>
          </a:p>
        </p:txBody>
      </p:sp>
      <p:cxnSp>
        <p:nvCxnSpPr>
          <p:cNvPr id="15" name="Straight Connector 14"/>
          <p:cNvCxnSpPr/>
          <p:nvPr userDrawn="1"/>
        </p:nvCxnSpPr>
        <p:spPr>
          <a:xfrm>
            <a:off x="353761" y="1649229"/>
            <a:ext cx="11838260" cy="0"/>
          </a:xfrm>
          <a:prstGeom prst="line">
            <a:avLst/>
          </a:prstGeom>
          <a:ln w="1905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Content Placeholder 2"/>
          <p:cNvSpPr>
            <a:spLocks noGrp="1"/>
          </p:cNvSpPr>
          <p:nvPr>
            <p:ph idx="1" hasCustomPrompt="1"/>
          </p:nvPr>
        </p:nvSpPr>
        <p:spPr>
          <a:xfrm>
            <a:off x="7765796" y="1767660"/>
            <a:ext cx="4081357" cy="699501"/>
          </a:xfrm>
          <a:ln>
            <a:solidFill>
              <a:srgbClr val="81B53C"/>
            </a:solidFill>
          </a:ln>
        </p:spPr>
        <p:txBody>
          <a:bodyPr vert="horz" lIns="9144" tIns="0" rIns="0" bIns="0" numCol="1" rtlCol="0">
            <a:noAutofit/>
          </a:bodyPr>
          <a:lstStyle>
            <a:lvl1pPr marL="0" indent="0" algn="r">
              <a:lnSpc>
                <a:spcPct val="100000"/>
              </a:lnSpc>
              <a:spcBef>
                <a:spcPts val="0"/>
              </a:spcBef>
              <a:spcAft>
                <a:spcPts val="0"/>
              </a:spcAft>
              <a:buFont typeface="Arial" panose="020B0604020202020204" pitchFamily="34" charset="0"/>
              <a:buChar char="​"/>
              <a:defRPr lang="en-US" sz="1600" spc="0" dirty="0" smtClean="0">
                <a:solidFill>
                  <a:schemeClr val="tx1"/>
                </a:solidFill>
              </a:defRPr>
            </a:lvl1pPr>
            <a:lvl2pPr marL="0" indent="0">
              <a:buFont typeface="Arial" panose="020B0604020202020204" pitchFamily="34" charset="0"/>
              <a:buChar char="​"/>
              <a:defRPr lang="en-US" dirty="0" smtClean="0">
                <a:solidFill>
                  <a:schemeClr val="accent2"/>
                </a:solidFill>
              </a:defRPr>
            </a:lvl2pPr>
            <a:lvl3pPr marL="0" indent="0">
              <a:buFont typeface="Arial" panose="020B0604020202020204" pitchFamily="34" charset="0"/>
              <a:buChar char="​"/>
              <a:defRPr lang="en-US" sz="2000" dirty="0" smtClean="0">
                <a:solidFill>
                  <a:schemeClr val="accent2"/>
                </a:solidFill>
              </a:defRPr>
            </a:lvl3pPr>
            <a:lvl4pPr marL="0" indent="0">
              <a:buFont typeface="Arial" panose="020B0604020202020204" pitchFamily="34" charset="0"/>
              <a:buChar char="​"/>
              <a:defRPr lang="en-US" sz="2000" dirty="0" smtClean="0">
                <a:solidFill>
                  <a:schemeClr val="accent2"/>
                </a:solidFill>
              </a:defRPr>
            </a:lvl4pPr>
            <a:lvl5pPr marL="0" indent="0">
              <a:buFont typeface="Arial" panose="020B0604020202020204" pitchFamily="34" charset="0"/>
              <a:buChar char="​"/>
              <a:defRPr lang="en-US" sz="2000" dirty="0">
                <a:solidFill>
                  <a:schemeClr val="accent2"/>
                </a:solidFill>
              </a:defRPr>
            </a:lvl5pPr>
          </a:lstStyle>
          <a:p>
            <a:pPr lvl="0"/>
            <a:r>
              <a:rPr lang="en-US" dirty="0"/>
              <a:t>Name of presenter, title and email</a:t>
            </a:r>
          </a:p>
        </p:txBody>
      </p:sp>
      <p:sp>
        <p:nvSpPr>
          <p:cNvPr id="34" name="Content Placeholder 7"/>
          <p:cNvSpPr>
            <a:spLocks noGrp="1"/>
          </p:cNvSpPr>
          <p:nvPr>
            <p:ph sz="quarter" idx="10"/>
          </p:nvPr>
        </p:nvSpPr>
        <p:spPr>
          <a:xfrm>
            <a:off x="338416" y="1769911"/>
            <a:ext cx="7291771" cy="750471"/>
          </a:xfrm>
        </p:spPr>
        <p:txBody>
          <a:bodyPr numCol="1"/>
          <a:lstStyle>
            <a:lvl1pPr>
              <a:spcBef>
                <a:spcPts val="0"/>
              </a:spcBef>
              <a:spcAft>
                <a:spcPts val="0"/>
              </a:spcAft>
              <a:buNone/>
              <a:defRPr sz="2000" spc="0" baseline="0">
                <a:solidFill>
                  <a:srgbClr val="00639C"/>
                </a:solidFill>
              </a:defRPr>
            </a:lvl1pPr>
          </a:lstStyle>
          <a:p>
            <a:pPr lvl="0"/>
            <a:r>
              <a:rPr lang="en-US" dirty="0"/>
              <a:t>Click to edit Master text styles</a:t>
            </a:r>
          </a:p>
        </p:txBody>
      </p:sp>
      <p:sp>
        <p:nvSpPr>
          <p:cNvPr id="7" name="Picture Placeholder 7"/>
          <p:cNvSpPr>
            <a:spLocks noGrp="1"/>
          </p:cNvSpPr>
          <p:nvPr>
            <p:ph type="pic" sz="quarter" idx="17" hasCustomPrompt="1"/>
          </p:nvPr>
        </p:nvSpPr>
        <p:spPr>
          <a:xfrm>
            <a:off x="0" y="2622442"/>
            <a:ext cx="12192000" cy="4253857"/>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pic>
        <p:nvPicPr>
          <p:cNvPr id="9" name="Picture 2" descr="C:\Users\dbatcheck\Box Sync\IPA_Resources (Niall Keleher)\IPA_Communications_Resources\06_Logos\03_Asia\01_Color\IPA_Asia_(Color-RGB).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601200" y="335955"/>
            <a:ext cx="2245953" cy="115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70818"/>
      </p:ext>
    </p:extLst>
  </p:cSld>
  <p:clrMapOvr>
    <a:masterClrMapping/>
  </p:clrMapOvr>
  <p:extLst mod="1">
    <p:ext uri="{DCECCB84-F9BA-43D5-87BE-67443E8EF086}">
      <p15:sldGuideLst xmlns:p15="http://schemas.microsoft.com/office/powerpoint/2012/main">
        <p15:guide id="1" orient="horz" pos="912">
          <p15:clr>
            <a:srgbClr val="FBAE40"/>
          </p15:clr>
        </p15:guide>
        <p15:guide id="2" pos="51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ext uri="{BB962C8B-B14F-4D97-AF65-F5344CB8AC3E}">
        <p14:creationId xmlns:p14="http://schemas.microsoft.com/office/powerpoint/2010/main" val="3798121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 tIns="0" rIns="0" bIns="0" numCol="1" rtlCol="0">
            <a:noAutofit/>
          </a:bodyPr>
          <a:lstStyle>
            <a:lvl1pPr marL="0" indent="0">
              <a:buFont typeface="Arial" panose="020B0604020202020204" pitchFamily="34" charset="0"/>
              <a:buNone/>
              <a:defRPr lang="en-US" sz="2800" b="0" i="0" spc="0" dirty="0" smtClean="0">
                <a:solidFill>
                  <a:schemeClr val="tx1"/>
                </a:solidFill>
                <a:latin typeface="Open Sans" charset="0"/>
                <a:ea typeface="Open Sans" charset="0"/>
                <a:cs typeface="Open Sans" charset="0"/>
              </a:defRPr>
            </a:lvl1pPr>
            <a:lvl2pPr>
              <a:defRPr lang="en-US" sz="2800" b="0" i="0" spc="0" dirty="0" smtClean="0">
                <a:solidFill>
                  <a:schemeClr val="tx1"/>
                </a:solidFill>
                <a:latin typeface="Open Sans" charset="0"/>
                <a:ea typeface="Open Sans" charset="0"/>
                <a:cs typeface="Open Sans" charset="0"/>
              </a:defRPr>
            </a:lvl2pPr>
            <a:lvl3pPr>
              <a:defRPr lang="en-US" sz="2000" spc="0" dirty="0" smtClean="0">
                <a:solidFill>
                  <a:schemeClr val="tx1"/>
                </a:solidFill>
              </a:defRPr>
            </a:lvl3pPr>
            <a:lvl4pPr>
              <a:defRPr lang="en-US" sz="1800" spc="0" dirty="0" smtClean="0">
                <a:solidFill>
                  <a:schemeClr val="tx1"/>
                </a:solidFill>
              </a:defRPr>
            </a:lvl4pPr>
            <a:lvl5pPr>
              <a:defRPr lang="en-US" sz="1400" spc="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lgn="ctr">
              <a:buNone/>
              <a:defRPr sz="2400" i="0" spc="0" baseline="0">
                <a:solidFill>
                  <a:schemeClr val="accent2"/>
                </a:solidFill>
              </a:defRPr>
            </a:lvl1pPr>
          </a:lstStyle>
          <a:p>
            <a:pPr lvl="0"/>
            <a:r>
              <a:rPr lang="en-US" dirty="0"/>
              <a:t>Click to edit Master text styles</a:t>
            </a:r>
          </a:p>
        </p:txBody>
      </p:sp>
      <p:sp>
        <p:nvSpPr>
          <p:cNvPr id="4" name="Title 3"/>
          <p:cNvSpPr>
            <a:spLocks noGrp="1"/>
          </p:cNvSpPr>
          <p:nvPr>
            <p:ph type="title"/>
          </p:nvPr>
        </p:nvSpPr>
        <p:spPr/>
        <p:txBody>
          <a:bodyPr numCol="1"/>
          <a:lstStyle>
            <a:lvl1pPr>
              <a:defRPr spc="0"/>
            </a:lvl1pPr>
          </a:lstStyle>
          <a:p>
            <a:r>
              <a:rPr lang="en-US" dirty="0"/>
              <a:t>Click to edit Master title style</a:t>
            </a:r>
          </a:p>
        </p:txBody>
      </p:sp>
      <p:sp>
        <p:nvSpPr>
          <p:cNvPr id="19"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a:p>
        </p:txBody>
      </p:sp>
    </p:spTree>
    <p:extLst>
      <p:ext uri="{BB962C8B-B14F-4D97-AF65-F5344CB8AC3E}">
        <p14:creationId xmlns:p14="http://schemas.microsoft.com/office/powerpoint/2010/main" val="360167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2">
    <p:spTree>
      <p:nvGrpSpPr>
        <p:cNvPr id="1" name=""/>
        <p:cNvGrpSpPr/>
        <p:nvPr/>
      </p:nvGrpSpPr>
      <p:grpSpPr>
        <a:xfrm>
          <a:off x="0" y="0"/>
          <a:ext cx="0" cy="0"/>
          <a:chOff x="0" y="0"/>
          <a:chExt cx="0" cy="0"/>
        </a:xfrm>
      </p:grpSpPr>
      <p:sp>
        <p:nvSpPr>
          <p:cNvPr id="4" name="Title 3"/>
          <p:cNvSpPr>
            <a:spLocks noGrp="1"/>
          </p:cNvSpPr>
          <p:nvPr>
            <p:ph type="title"/>
          </p:nvPr>
        </p:nvSpPr>
        <p:spPr/>
        <p:txBody>
          <a:bodyPr numCol="1"/>
          <a:lstStyle/>
          <a:p>
            <a:r>
              <a:rPr lang="en-US"/>
              <a:t>Click to edit Master title style</a:t>
            </a:r>
          </a:p>
        </p:txBody>
      </p:sp>
      <p:sp>
        <p:nvSpPr>
          <p:cNvPr id="21"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2"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spc="0">
                <a:solidFill>
                  <a:schemeClr val="tx1">
                    <a:tint val="75000"/>
                  </a:schemeClr>
                </a:solidFill>
              </a:defRPr>
            </a:lvl1pPr>
          </a:lstStyle>
          <a:p>
            <a:endParaRPr lang="en-US" dirty="0"/>
          </a:p>
        </p:txBody>
      </p:sp>
    </p:spTree>
    <p:extLst>
      <p:ext uri="{BB962C8B-B14F-4D97-AF65-F5344CB8AC3E}">
        <p14:creationId xmlns:p14="http://schemas.microsoft.com/office/powerpoint/2010/main" val="345202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9" y="1599485"/>
            <a:ext cx="5565605" cy="4351339"/>
          </a:xfrm>
        </p:spPr>
        <p:txBody>
          <a:bodyPr numCol="1"/>
          <a:lstStyle>
            <a:lvl1pPr>
              <a:defRPr spc="0" baseline="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55239" y="1599485"/>
            <a:ext cx="5577720" cy="4351339"/>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defRPr>
            </a:lvl1pPr>
          </a:lstStyle>
          <a:p>
            <a:endParaRPr lang="en-US"/>
          </a:p>
        </p:txBody>
      </p:sp>
    </p:spTree>
    <p:extLst>
      <p:ext uri="{BB962C8B-B14F-4D97-AF65-F5344CB8AC3E}">
        <p14:creationId xmlns:p14="http://schemas.microsoft.com/office/powerpoint/2010/main" val="161810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ext uri="{BB962C8B-B14F-4D97-AF65-F5344CB8AC3E}">
        <p14:creationId xmlns:p14="http://schemas.microsoft.com/office/powerpoint/2010/main" val="790815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709647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dirty="0"/>
              <a:t>Click to edit Master title style</a:t>
            </a:r>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1898452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2976" y="1599480"/>
            <a:ext cx="3744697"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0218" y="1599480"/>
            <a:ext cx="3731724"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111727" y="1599480"/>
            <a:ext cx="3737432" cy="46228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18"/>
          </p:nvPr>
        </p:nvSpPr>
        <p:spPr/>
        <p:txBody>
          <a:bodyPr numCol="1"/>
          <a:lstStyle/>
          <a:p>
            <a:endParaRPr lang="en-US"/>
          </a:p>
        </p:txBody>
      </p:sp>
      <p:sp>
        <p:nvSpPr>
          <p:cNvPr id="5" name="Title 4"/>
          <p:cNvSpPr>
            <a:spLocks noGrp="1"/>
          </p:cNvSpPr>
          <p:nvPr>
            <p:ph type="title"/>
          </p:nvPr>
        </p:nvSpPr>
        <p:spPr/>
        <p:txBody>
          <a:bodyPr numCol="1"/>
          <a:lstStyle/>
          <a:p>
            <a:r>
              <a:rPr lang="en-US"/>
              <a:t>Click to edit Master title style</a:t>
            </a:r>
          </a:p>
        </p:txBody>
      </p:sp>
    </p:spTree>
    <p:extLst>
      <p:ext uri="{BB962C8B-B14F-4D97-AF65-F5344CB8AC3E}">
        <p14:creationId xmlns:p14="http://schemas.microsoft.com/office/powerpoint/2010/main" val="1119342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lumn_titl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8435" y="2480260"/>
            <a:ext cx="3756967"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02174" y="2480260"/>
            <a:ext cx="3736903"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p:nvPr>
        </p:nvSpPr>
        <p:spPr>
          <a:xfrm>
            <a:off x="8083225" y="2480260"/>
            <a:ext cx="3767129" cy="3112047"/>
          </a:xfrm>
        </p:spPr>
        <p:txBody>
          <a:bodyPr lIns="9144" rIns="9144" numCol="1"/>
          <a:lstStyle>
            <a:lvl1pPr>
              <a:defRPr sz="2000"/>
            </a:lvl1pPr>
            <a:lvl2pPr>
              <a:defRPr sz="1900"/>
            </a:lvl2pPr>
            <a:lvl3pPr>
              <a:defRPr sz="1600"/>
            </a:lvl3pPr>
            <a:lvl4pPr>
              <a:defRPr sz="16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p:cNvSpPr>
            <a:spLocks noGrp="1"/>
          </p:cNvSpPr>
          <p:nvPr>
            <p:ph type="body" sz="quarter" idx="25"/>
          </p:nvPr>
        </p:nvSpPr>
        <p:spPr>
          <a:xfrm>
            <a:off x="338423" y="1600201"/>
            <a:ext cx="3760239"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26" name="Text Placeholder 4"/>
          <p:cNvSpPr>
            <a:spLocks noGrp="1"/>
          </p:cNvSpPr>
          <p:nvPr>
            <p:ph type="body" sz="quarter" idx="26"/>
          </p:nvPr>
        </p:nvSpPr>
        <p:spPr>
          <a:xfrm>
            <a:off x="4221891" y="1600201"/>
            <a:ext cx="3732805"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28" name="Text Placeholder 4"/>
          <p:cNvSpPr>
            <a:spLocks noGrp="1"/>
          </p:cNvSpPr>
          <p:nvPr>
            <p:ph type="body" sz="quarter" idx="27"/>
          </p:nvPr>
        </p:nvSpPr>
        <p:spPr>
          <a:xfrm>
            <a:off x="8106177" y="1600201"/>
            <a:ext cx="3750788" cy="681293"/>
          </a:xfrm>
          <a:solidFill>
            <a:srgbClr val="006EB9"/>
          </a:solidFill>
        </p:spPr>
        <p:txBody>
          <a:bodyPr lIns="182872" rIns="182872" numCol="1" anchor="ctr"/>
          <a:lstStyle>
            <a:lvl1pPr marL="0" indent="0" algn="ctr">
              <a:lnSpc>
                <a:spcPct val="88000"/>
              </a:lnSpc>
              <a:spcBef>
                <a:spcPts val="0"/>
              </a:spcBef>
              <a:buNone/>
              <a:defRPr lang="en-US" sz="2000" kern="1200" spc="-71" baseline="0" dirty="0" smtClean="0">
                <a:solidFill>
                  <a:schemeClr val="lt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pPr lvl="0"/>
            <a:r>
              <a:rPr lang="en-US" dirty="0"/>
              <a:t>Click to edit Master text styles</a:t>
            </a:r>
          </a:p>
        </p:txBody>
      </p:sp>
      <p:sp>
        <p:nvSpPr>
          <p:cNvPr id="6" name="Text Placeholder 5"/>
          <p:cNvSpPr>
            <a:spLocks noGrp="1"/>
          </p:cNvSpPr>
          <p:nvPr>
            <p:ph type="body" sz="quarter" idx="28"/>
          </p:nvPr>
        </p:nvSpPr>
        <p:spPr>
          <a:xfrm>
            <a:off x="8082166" y="5660515"/>
            <a:ext cx="3771399" cy="221599"/>
          </a:xfrm>
        </p:spPr>
        <p:txBody>
          <a:bodyPr wrap="square" lIns="9144" rIns="9144" numCol="1">
            <a:spAutoFit/>
          </a:bodyPr>
          <a:lstStyle>
            <a:lvl1pPr marL="0" indent="0">
              <a:buClr>
                <a:schemeClr val="bg2"/>
              </a:buClr>
              <a:buSzPct val="80000"/>
              <a:buFont typeface="Wingdings" panose="05000000000000000000" pitchFamily="2" charset="2"/>
              <a:buNone/>
              <a:defRPr lang="en-US" sz="1600" b="0" i="0" kern="1200" spc="-31" baseline="0" dirty="0">
                <a:solidFill>
                  <a:srgbClr val="0079A8"/>
                </a:solidFill>
                <a:latin typeface="Open Sans" charset="0"/>
                <a:ea typeface="Open Sans" charset="0"/>
                <a:cs typeface="Open Sans" charset="0"/>
              </a:defRPr>
            </a:lvl1pPr>
          </a:lstStyle>
          <a:p>
            <a:pPr marL="0" lvl="0" indent="0" algn="l" defTabSz="914316" rtl="0" eaLnBrk="1" latinLnBrk="0" hangingPunct="1">
              <a:lnSpc>
                <a:spcPct val="90000"/>
              </a:lnSpc>
              <a:spcBef>
                <a:spcPts val="300"/>
              </a:spcBef>
              <a:spcAft>
                <a:spcPts val="600"/>
              </a:spcAft>
              <a:buClr>
                <a:schemeClr val="bg1">
                  <a:lumMod val="50000"/>
                </a:schemeClr>
              </a:buClr>
              <a:buSzPct val="100000"/>
              <a:buFont typeface="Arial" panose="020B0604020202020204" pitchFamily="34" charset="0"/>
              <a:buNone/>
            </a:pPr>
            <a:r>
              <a:rPr lang="en-US" dirty="0"/>
              <a:t>Click to edit Master text styles</a:t>
            </a:r>
          </a:p>
        </p:txBody>
      </p:sp>
      <p:sp>
        <p:nvSpPr>
          <p:cNvPr id="30" name="Text Placeholder 29"/>
          <p:cNvSpPr>
            <a:spLocks noGrp="1"/>
          </p:cNvSpPr>
          <p:nvPr>
            <p:ph type="body" sz="quarter" idx="32"/>
          </p:nvPr>
        </p:nvSpPr>
        <p:spPr>
          <a:xfrm>
            <a:off x="338437" y="5660511"/>
            <a:ext cx="3731724" cy="246221"/>
          </a:xfrm>
        </p:spPr>
        <p:txBody>
          <a:bodyPr lIns="9144" rIns="9144" numCol="1">
            <a:spAutoFit/>
          </a:bodyPr>
          <a:lstStyle>
            <a:lvl1pPr marL="0" indent="0">
              <a:buNone/>
              <a:defRPr sz="1600">
                <a:solidFill>
                  <a:srgbClr val="0079A8"/>
                </a:solidFill>
              </a:defRPr>
            </a:lvl1pPr>
          </a:lstStyle>
          <a:p>
            <a:pPr lvl="0"/>
            <a:r>
              <a:rPr lang="en-US" dirty="0"/>
              <a:t>Click to edit Master text styles</a:t>
            </a:r>
          </a:p>
        </p:txBody>
      </p:sp>
      <p:sp>
        <p:nvSpPr>
          <p:cNvPr id="33" name="Text Placeholder 29"/>
          <p:cNvSpPr>
            <a:spLocks noGrp="1"/>
          </p:cNvSpPr>
          <p:nvPr>
            <p:ph type="body" sz="quarter" idx="33"/>
          </p:nvPr>
        </p:nvSpPr>
        <p:spPr>
          <a:xfrm>
            <a:off x="4222986" y="5660511"/>
            <a:ext cx="3731724" cy="246221"/>
          </a:xfrm>
        </p:spPr>
        <p:txBody>
          <a:bodyPr lIns="9144" rIns="9144" numCol="1">
            <a:spAutoFit/>
          </a:bodyPr>
          <a:lstStyle>
            <a:lvl1pPr marL="0" indent="0">
              <a:buNone/>
              <a:defRPr sz="1600">
                <a:solidFill>
                  <a:srgbClr val="0079A8"/>
                </a:solidFill>
              </a:defRPr>
            </a:lvl1pPr>
          </a:lstStyle>
          <a:p>
            <a:pPr lvl="0"/>
            <a:r>
              <a:rPr lang="en-US" dirty="0"/>
              <a:t>Click to edit Master text styles</a:t>
            </a:r>
          </a:p>
        </p:txBody>
      </p:sp>
      <p:sp>
        <p:nvSpPr>
          <p:cNvPr id="25" name="Title 24"/>
          <p:cNvSpPr>
            <a:spLocks noGrp="1"/>
          </p:cNvSpPr>
          <p:nvPr>
            <p:ph type="title"/>
          </p:nvPr>
        </p:nvSpPr>
        <p:spPr/>
        <p:txBody>
          <a:bodyPr numCol="1"/>
          <a:lstStyle/>
          <a:p>
            <a:r>
              <a:rPr lang="en-US"/>
              <a:t>Click to edit Master title style</a:t>
            </a:r>
          </a:p>
        </p:txBody>
      </p:sp>
      <p:sp>
        <p:nvSpPr>
          <p:cNvPr id="27"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34"/>
          </p:nvPr>
        </p:nvSpPr>
        <p:spPr/>
        <p:txBody>
          <a:bodyPr numCol="1"/>
          <a:lstStyle/>
          <a:p>
            <a:endParaRPr lang="en-US"/>
          </a:p>
        </p:txBody>
      </p:sp>
    </p:spTree>
    <p:extLst>
      <p:ext uri="{BB962C8B-B14F-4D97-AF65-F5344CB8AC3E}">
        <p14:creationId xmlns:p14="http://schemas.microsoft.com/office/powerpoint/2010/main" val="748848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62" name="Picture Placeholder 61"/>
          <p:cNvSpPr>
            <a:spLocks noGrp="1"/>
          </p:cNvSpPr>
          <p:nvPr>
            <p:ph type="pic" sz="quarter" idx="17"/>
          </p:nvPr>
        </p:nvSpPr>
        <p:spPr>
          <a:xfrm>
            <a:off x="336637" y="1597028"/>
            <a:ext cx="3753848" cy="3980821"/>
          </a:xfrm>
        </p:spPr>
        <p:txBody>
          <a:bodyPr numCol="1"/>
          <a:lstStyle/>
          <a:p>
            <a:endParaRPr lang="en-US" dirty="0"/>
          </a:p>
        </p:txBody>
      </p:sp>
      <p:sp>
        <p:nvSpPr>
          <p:cNvPr id="63" name="Picture Placeholder 61"/>
          <p:cNvSpPr>
            <a:spLocks noGrp="1"/>
          </p:cNvSpPr>
          <p:nvPr>
            <p:ph type="pic" sz="quarter" idx="18"/>
          </p:nvPr>
        </p:nvSpPr>
        <p:spPr>
          <a:xfrm>
            <a:off x="4230485" y="1597028"/>
            <a:ext cx="3726832" cy="3980821"/>
          </a:xfrm>
        </p:spPr>
        <p:txBody>
          <a:bodyPr numCol="1"/>
          <a:lstStyle/>
          <a:p>
            <a:endParaRPr lang="en-US"/>
          </a:p>
        </p:txBody>
      </p:sp>
      <p:sp>
        <p:nvSpPr>
          <p:cNvPr id="64" name="Picture Placeholder 61"/>
          <p:cNvSpPr>
            <a:spLocks noGrp="1"/>
          </p:cNvSpPr>
          <p:nvPr>
            <p:ph type="pic" sz="quarter" idx="19"/>
          </p:nvPr>
        </p:nvSpPr>
        <p:spPr>
          <a:xfrm>
            <a:off x="8103941" y="1597028"/>
            <a:ext cx="3747231" cy="3980821"/>
          </a:xfrm>
        </p:spPr>
        <p:txBody>
          <a:bodyPr numCol="1"/>
          <a:lstStyle/>
          <a:p>
            <a:endParaRPr lang="en-US" dirty="0"/>
          </a:p>
        </p:txBody>
      </p:sp>
      <p:cxnSp>
        <p:nvCxnSpPr>
          <p:cNvPr id="65" name="Straight Connector 64"/>
          <p:cNvCxnSpPr/>
          <p:nvPr userDrawn="1"/>
        </p:nvCxnSpPr>
        <p:spPr>
          <a:xfrm>
            <a:off x="333652"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 Placeholder 3"/>
          <p:cNvSpPr>
            <a:spLocks noGrp="1"/>
          </p:cNvSpPr>
          <p:nvPr>
            <p:ph type="body" sz="quarter" idx="28"/>
          </p:nvPr>
        </p:nvSpPr>
        <p:spPr>
          <a:xfrm>
            <a:off x="337307" y="5786205"/>
            <a:ext cx="3750016" cy="502851"/>
          </a:xfrm>
        </p:spPr>
        <p:txBody>
          <a:bodyPr numCol="1"/>
          <a:lstStyle>
            <a:lvl1pPr>
              <a:buNone/>
              <a:defRPr sz="1500" spc="0"/>
            </a:lvl1pPr>
          </a:lstStyle>
          <a:p>
            <a:pPr lvl="0"/>
            <a:r>
              <a:rPr lang="en-US" dirty="0"/>
              <a:t>Click to edit Master text styles</a:t>
            </a:r>
          </a:p>
        </p:txBody>
      </p:sp>
      <p:cxnSp>
        <p:nvCxnSpPr>
          <p:cNvPr id="67" name="Straight Connector 66"/>
          <p:cNvCxnSpPr/>
          <p:nvPr userDrawn="1"/>
        </p:nvCxnSpPr>
        <p:spPr>
          <a:xfrm>
            <a:off x="4230502" y="5702300"/>
            <a:ext cx="3733548"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 Placeholder 3"/>
          <p:cNvSpPr>
            <a:spLocks noGrp="1"/>
          </p:cNvSpPr>
          <p:nvPr>
            <p:ph type="body" sz="quarter" idx="29"/>
          </p:nvPr>
        </p:nvSpPr>
        <p:spPr>
          <a:xfrm>
            <a:off x="4219367" y="5786205"/>
            <a:ext cx="3750016" cy="502851"/>
          </a:xfrm>
        </p:spPr>
        <p:txBody>
          <a:bodyPr numCol="1"/>
          <a:lstStyle>
            <a:lvl1pPr>
              <a:buNone/>
              <a:defRPr sz="1500" spc="0"/>
            </a:lvl1pPr>
          </a:lstStyle>
          <a:p>
            <a:pPr lvl="0"/>
            <a:r>
              <a:rPr lang="en-US" dirty="0"/>
              <a:t>Click to edit Master text styles</a:t>
            </a:r>
          </a:p>
        </p:txBody>
      </p:sp>
      <p:cxnSp>
        <p:nvCxnSpPr>
          <p:cNvPr id="69" name="Straight Connector 68"/>
          <p:cNvCxnSpPr/>
          <p:nvPr userDrawn="1"/>
        </p:nvCxnSpPr>
        <p:spPr>
          <a:xfrm>
            <a:off x="8103931" y="5702300"/>
            <a:ext cx="375001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Placeholder 3"/>
          <p:cNvSpPr>
            <a:spLocks noGrp="1"/>
          </p:cNvSpPr>
          <p:nvPr>
            <p:ph type="body" sz="quarter" idx="30"/>
          </p:nvPr>
        </p:nvSpPr>
        <p:spPr>
          <a:xfrm>
            <a:off x="8114800" y="5786205"/>
            <a:ext cx="3750016" cy="502851"/>
          </a:xfrm>
        </p:spPr>
        <p:txBody>
          <a:bodyPr numCol="1"/>
          <a:lstStyle>
            <a:lvl1pPr>
              <a:buNone/>
              <a:defRPr sz="1500" spc="0"/>
            </a:lvl1pPr>
          </a:lstStyle>
          <a:p>
            <a:pPr lvl="0"/>
            <a:r>
              <a:rPr lang="en-US" dirty="0"/>
              <a:t>Click to edit Master text styles</a:t>
            </a:r>
          </a:p>
        </p:txBody>
      </p:sp>
      <p:sp>
        <p:nvSpPr>
          <p:cNvPr id="27" name="Text Placeholder 3"/>
          <p:cNvSpPr>
            <a:spLocks noGrp="1"/>
          </p:cNvSpPr>
          <p:nvPr>
            <p:ph type="body" sz="quarter" idx="16"/>
          </p:nvPr>
        </p:nvSpPr>
        <p:spPr>
          <a:xfrm>
            <a:off x="338416" y="1039371"/>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Title 2"/>
          <p:cNvSpPr>
            <a:spLocks noGrp="1"/>
          </p:cNvSpPr>
          <p:nvPr>
            <p:ph type="title"/>
          </p:nvPr>
        </p:nvSpPr>
        <p:spPr/>
        <p:txBody>
          <a:bodyPr numCol="1"/>
          <a:lstStyle>
            <a:lvl1pPr>
              <a:defRPr spc="0"/>
            </a:lvl1pPr>
          </a:lstStyle>
          <a:p>
            <a:r>
              <a:rPr lang="en-US"/>
              <a:t>Click to edit Master title style</a:t>
            </a:r>
          </a:p>
        </p:txBody>
      </p:sp>
      <p:sp>
        <p:nvSpPr>
          <p:cNvPr id="4" name="Footer Placeholder 3"/>
          <p:cNvSpPr>
            <a:spLocks noGrp="1"/>
          </p:cNvSpPr>
          <p:nvPr>
            <p:ph type="ftr" sz="quarter" idx="31"/>
          </p:nvPr>
        </p:nvSpPr>
        <p:spPr/>
        <p:txBody>
          <a:bodyPr numCol="1"/>
          <a:lstStyle/>
          <a:p>
            <a:endParaRPr lang="en-US"/>
          </a:p>
        </p:txBody>
      </p:sp>
    </p:spTree>
    <p:extLst>
      <p:ext uri="{BB962C8B-B14F-4D97-AF65-F5344CB8AC3E}">
        <p14:creationId xmlns:p14="http://schemas.microsoft.com/office/powerpoint/2010/main" val="851756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column photos">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a:t>Click to edit Master title style</a:t>
            </a:r>
          </a:p>
        </p:txBody>
      </p:sp>
      <p:sp>
        <p:nvSpPr>
          <p:cNvPr id="22" name="Picture Placeholder 4"/>
          <p:cNvSpPr>
            <a:spLocks noGrp="1"/>
          </p:cNvSpPr>
          <p:nvPr>
            <p:ph type="pic" sz="quarter" idx="24"/>
          </p:nvPr>
        </p:nvSpPr>
        <p:spPr>
          <a:xfrm>
            <a:off x="332715" y="1703216"/>
            <a:ext cx="2727889" cy="3908085"/>
          </a:xfrm>
        </p:spPr>
        <p:txBody>
          <a:bodyPr numCol="1" anchor="ctr"/>
          <a:lstStyle>
            <a:lvl1pPr marL="0" indent="0" algn="ctr">
              <a:buNone/>
              <a:defRPr sz="1900">
                <a:solidFill>
                  <a:schemeClr val="accent2"/>
                </a:solidFill>
              </a:defRPr>
            </a:lvl1pPr>
          </a:lstStyle>
          <a:p>
            <a:r>
              <a:rPr lang="en-US" dirty="0"/>
              <a:t>Click icon to add picture</a:t>
            </a:r>
          </a:p>
        </p:txBody>
      </p:sp>
      <p:sp>
        <p:nvSpPr>
          <p:cNvPr id="23" name="Picture Placeholder 4"/>
          <p:cNvSpPr>
            <a:spLocks noGrp="1"/>
          </p:cNvSpPr>
          <p:nvPr>
            <p:ph type="pic" sz="quarter" idx="25"/>
          </p:nvPr>
        </p:nvSpPr>
        <p:spPr>
          <a:xfrm>
            <a:off x="3258074" y="1703216"/>
            <a:ext cx="2727889" cy="3908085"/>
          </a:xfrm>
        </p:spPr>
        <p:txBody>
          <a:bodyPr numCol="1" anchor="ctr"/>
          <a:lstStyle>
            <a:lvl1pPr marL="0" indent="0" algn="ctr">
              <a:buNone/>
              <a:defRPr sz="1900">
                <a:solidFill>
                  <a:schemeClr val="accent2"/>
                </a:solidFill>
              </a:defRPr>
            </a:lvl1pPr>
          </a:lstStyle>
          <a:p>
            <a:r>
              <a:rPr lang="en-US"/>
              <a:t>Click icon to add picture</a:t>
            </a:r>
          </a:p>
        </p:txBody>
      </p:sp>
      <p:sp>
        <p:nvSpPr>
          <p:cNvPr id="24" name="Picture Placeholder 4"/>
          <p:cNvSpPr>
            <a:spLocks noGrp="1"/>
          </p:cNvSpPr>
          <p:nvPr>
            <p:ph type="pic" sz="quarter" idx="26"/>
          </p:nvPr>
        </p:nvSpPr>
        <p:spPr>
          <a:xfrm>
            <a:off x="6183418" y="1703216"/>
            <a:ext cx="2727889" cy="3908085"/>
          </a:xfrm>
        </p:spPr>
        <p:txBody>
          <a:bodyPr numCol="1" anchor="ctr"/>
          <a:lstStyle>
            <a:lvl1pPr marL="0" indent="0" algn="ctr">
              <a:buNone/>
              <a:defRPr sz="1900">
                <a:solidFill>
                  <a:schemeClr val="accent2"/>
                </a:solidFill>
              </a:defRPr>
            </a:lvl1pPr>
          </a:lstStyle>
          <a:p>
            <a:r>
              <a:rPr lang="en-US"/>
              <a:t>Click icon to add picture</a:t>
            </a:r>
          </a:p>
        </p:txBody>
      </p:sp>
      <p:sp>
        <p:nvSpPr>
          <p:cNvPr id="37" name="Picture Placeholder 4"/>
          <p:cNvSpPr>
            <a:spLocks noGrp="1"/>
          </p:cNvSpPr>
          <p:nvPr>
            <p:ph type="pic" sz="quarter" idx="27"/>
          </p:nvPr>
        </p:nvSpPr>
        <p:spPr>
          <a:xfrm>
            <a:off x="9108762" y="1703216"/>
            <a:ext cx="2727889" cy="3908085"/>
          </a:xfrm>
        </p:spPr>
        <p:txBody>
          <a:bodyPr numCol="1" anchor="ctr"/>
          <a:lstStyle>
            <a:lvl1pPr marL="0" indent="0" algn="ctr">
              <a:buNone/>
              <a:defRPr sz="1900">
                <a:solidFill>
                  <a:schemeClr val="accent2"/>
                </a:solidFill>
              </a:defRPr>
            </a:lvl1pPr>
          </a:lstStyle>
          <a:p>
            <a:r>
              <a:rPr lang="en-US" dirty="0"/>
              <a:t>Click icon to add picture</a:t>
            </a:r>
          </a:p>
        </p:txBody>
      </p:sp>
      <p:cxnSp>
        <p:nvCxnSpPr>
          <p:cNvPr id="5" name="Straight Connector 4"/>
          <p:cNvCxnSpPr/>
          <p:nvPr userDrawn="1"/>
        </p:nvCxnSpPr>
        <p:spPr>
          <a:xfrm>
            <a:off x="338422"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89125"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15653" y="570230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28"/>
          </p:nvPr>
        </p:nvSpPr>
        <p:spPr>
          <a:xfrm>
            <a:off x="333474" y="5786205"/>
            <a:ext cx="2721684" cy="502851"/>
          </a:xfrm>
        </p:spPr>
        <p:txBody>
          <a:bodyPr numCol="1"/>
          <a:lstStyle>
            <a:lvl1pPr>
              <a:buNone/>
              <a:defRPr sz="1500"/>
            </a:lvl1pPr>
          </a:lstStyle>
          <a:p>
            <a:pPr lvl="0"/>
            <a:r>
              <a:rPr lang="en-US" dirty="0"/>
              <a:t>Click to edit Master text styles</a:t>
            </a:r>
          </a:p>
        </p:txBody>
      </p:sp>
      <p:sp>
        <p:nvSpPr>
          <p:cNvPr id="77" name="Text Placeholder 3"/>
          <p:cNvSpPr>
            <a:spLocks noGrp="1"/>
          </p:cNvSpPr>
          <p:nvPr>
            <p:ph type="body" sz="quarter" idx="29"/>
          </p:nvPr>
        </p:nvSpPr>
        <p:spPr>
          <a:xfrm>
            <a:off x="3265266" y="5786205"/>
            <a:ext cx="2721684" cy="502851"/>
          </a:xfrm>
        </p:spPr>
        <p:txBody>
          <a:bodyPr numCol="1"/>
          <a:lstStyle>
            <a:lvl1pPr>
              <a:buNone/>
              <a:defRPr sz="1500"/>
            </a:lvl1pPr>
          </a:lstStyle>
          <a:p>
            <a:pPr lvl="0"/>
            <a:r>
              <a:rPr lang="en-US" dirty="0"/>
              <a:t>Click to edit Master text styles</a:t>
            </a:r>
          </a:p>
        </p:txBody>
      </p:sp>
      <p:sp>
        <p:nvSpPr>
          <p:cNvPr id="78" name="Text Placeholder 3"/>
          <p:cNvSpPr>
            <a:spLocks noGrp="1"/>
          </p:cNvSpPr>
          <p:nvPr>
            <p:ph type="body" sz="quarter" idx="30"/>
          </p:nvPr>
        </p:nvSpPr>
        <p:spPr>
          <a:xfrm>
            <a:off x="6192122" y="5786205"/>
            <a:ext cx="2721684" cy="502851"/>
          </a:xfrm>
        </p:spPr>
        <p:txBody>
          <a:bodyPr numCol="1"/>
          <a:lstStyle>
            <a:lvl1pPr>
              <a:buNone/>
              <a:defRPr sz="1500"/>
            </a:lvl1pPr>
          </a:lstStyle>
          <a:p>
            <a:pPr lvl="0"/>
            <a:r>
              <a:rPr lang="en-US" dirty="0"/>
              <a:t>Click to edit Master text styles</a:t>
            </a:r>
          </a:p>
        </p:txBody>
      </p:sp>
      <p:sp>
        <p:nvSpPr>
          <p:cNvPr id="79" name="Text Placeholder 3"/>
          <p:cNvSpPr>
            <a:spLocks noGrp="1"/>
          </p:cNvSpPr>
          <p:nvPr>
            <p:ph type="body" sz="quarter" idx="31"/>
          </p:nvPr>
        </p:nvSpPr>
        <p:spPr>
          <a:xfrm>
            <a:off x="9115643" y="5786205"/>
            <a:ext cx="2721684" cy="502851"/>
          </a:xfrm>
        </p:spPr>
        <p:txBody>
          <a:bodyPr numCol="1"/>
          <a:lstStyle>
            <a:lvl1pPr>
              <a:buNone/>
              <a:defRPr sz="1500"/>
            </a:lvl1pPr>
          </a:lstStyle>
          <a:p>
            <a:pPr lvl="0"/>
            <a:r>
              <a:rPr lang="en-US" dirty="0"/>
              <a:t>Click to edit Master text styles</a:t>
            </a:r>
          </a:p>
        </p:txBody>
      </p: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32"/>
          </p:nvPr>
        </p:nvSpPr>
        <p:spPr/>
        <p:txBody>
          <a:bodyPr numCol="1"/>
          <a:lstStyle/>
          <a:p>
            <a:endParaRPr lang="en-US"/>
          </a:p>
        </p:txBody>
      </p:sp>
    </p:spTree>
    <p:extLst>
      <p:ext uri="{BB962C8B-B14F-4D97-AF65-F5344CB8AC3E}">
        <p14:creationId xmlns:p14="http://schemas.microsoft.com/office/powerpoint/2010/main" val="211500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38416" y="1599487"/>
            <a:ext cx="3750016" cy="4622865"/>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36249" y="1599480"/>
            <a:ext cx="3729137"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4"/>
          <p:cNvSpPr>
            <a:spLocks noGrp="1"/>
          </p:cNvSpPr>
          <p:nvPr>
            <p:ph sz="half" idx="17" hasCustomPrompt="1"/>
          </p:nvPr>
        </p:nvSpPr>
        <p:spPr>
          <a:xfrm>
            <a:off x="8092285" y="1599480"/>
            <a:ext cx="3750016" cy="4622864"/>
          </a:xfrm>
        </p:spPr>
        <p:txBody>
          <a:bodyPr lIns="9144"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Title 4"/>
          <p:cNvSpPr>
            <a:spLocks noGrp="1"/>
          </p:cNvSpPr>
          <p:nvPr>
            <p:ph type="title"/>
          </p:nvPr>
        </p:nvSpPr>
        <p:spPr/>
        <p:txBody>
          <a:bodyPr numCol="1"/>
          <a:lstStyle>
            <a:lvl1pPr>
              <a:defRPr spc="0"/>
            </a:lvl1pPr>
          </a:lstStyle>
          <a:p>
            <a:r>
              <a:rPr lang="en-US"/>
              <a:t>Click to edit Master title style</a:t>
            </a:r>
          </a:p>
        </p:txBody>
      </p:sp>
      <p:sp>
        <p:nvSpPr>
          <p:cNvPr id="6" name="Footer Placeholder 5"/>
          <p:cNvSpPr>
            <a:spLocks noGrp="1"/>
          </p:cNvSpPr>
          <p:nvPr>
            <p:ph type="ftr" sz="quarter" idx="18"/>
          </p:nvPr>
        </p:nvSpPr>
        <p:spPr/>
        <p:txBody>
          <a:bodyPr numCol="1"/>
          <a:lstStyle/>
          <a:p>
            <a:endParaRPr lang="en-US"/>
          </a:p>
        </p:txBody>
      </p:sp>
    </p:spTree>
    <p:extLst>
      <p:ext uri="{BB962C8B-B14F-4D97-AF65-F5344CB8AC3E}">
        <p14:creationId xmlns:p14="http://schemas.microsoft.com/office/powerpoint/2010/main" val="6761731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column multi">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p>
            <a:r>
              <a:rPr lang="en-US" dirty="0"/>
              <a:t>Click to edit Master title style</a:t>
            </a:r>
          </a:p>
        </p:txBody>
      </p:sp>
      <p:sp>
        <p:nvSpPr>
          <p:cNvPr id="6" name="Content Placeholder 5"/>
          <p:cNvSpPr>
            <a:spLocks noGrp="1"/>
          </p:cNvSpPr>
          <p:nvPr>
            <p:ph sz="quarter" idx="10"/>
          </p:nvPr>
        </p:nvSpPr>
        <p:spPr>
          <a:xfrm>
            <a:off x="338422"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8"/>
          <p:cNvSpPr>
            <a:spLocks noGrp="1"/>
          </p:cNvSpPr>
          <p:nvPr>
            <p:ph sz="quarter" idx="11"/>
          </p:nvPr>
        </p:nvSpPr>
        <p:spPr>
          <a:xfrm>
            <a:off x="3272906"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10"/>
          <p:cNvSpPr>
            <a:spLocks noGrp="1"/>
          </p:cNvSpPr>
          <p:nvPr>
            <p:ph sz="quarter" idx="12"/>
          </p:nvPr>
        </p:nvSpPr>
        <p:spPr>
          <a:xfrm>
            <a:off x="6207378"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3"/>
          </p:nvPr>
        </p:nvSpPr>
        <p:spPr>
          <a:xfrm>
            <a:off x="9141835" y="3526980"/>
            <a:ext cx="2716476" cy="2700093"/>
          </a:xfrm>
        </p:spPr>
        <p:txBody>
          <a:bodyPr numCol="1"/>
          <a:lstStyle>
            <a:lvl1pPr>
              <a:defRPr sz="1900"/>
            </a:lvl1pPr>
            <a:lvl2pPr>
              <a:defRPr sz="1600"/>
            </a:lvl2pPr>
            <a:lvl3pPr>
              <a:defRPr sz="1500"/>
            </a:lvl3pPr>
            <a:lvl4pPr>
              <a:defRPr sz="1500"/>
            </a:lvl4pPr>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Picture Placeholder 4"/>
          <p:cNvSpPr>
            <a:spLocks noGrp="1"/>
          </p:cNvSpPr>
          <p:nvPr>
            <p:ph type="pic" sz="quarter" idx="24"/>
          </p:nvPr>
        </p:nvSpPr>
        <p:spPr>
          <a:xfrm>
            <a:off x="344513" y="1703223"/>
            <a:ext cx="2704280" cy="1695239"/>
          </a:xfrm>
        </p:spPr>
        <p:txBody>
          <a:bodyPr numCol="1" anchor="ctr"/>
          <a:lstStyle>
            <a:lvl1pPr marL="0" indent="0" algn="ctr">
              <a:buNone/>
              <a:defRPr sz="1900">
                <a:solidFill>
                  <a:schemeClr val="accent2"/>
                </a:solidFill>
              </a:defRPr>
            </a:lvl1pPr>
          </a:lstStyle>
          <a:p>
            <a:r>
              <a:rPr lang="en-US" dirty="0"/>
              <a:t>Click icon to add picture</a:t>
            </a:r>
          </a:p>
        </p:txBody>
      </p:sp>
      <p:sp>
        <p:nvSpPr>
          <p:cNvPr id="23" name="Picture Placeholder 4"/>
          <p:cNvSpPr>
            <a:spLocks noGrp="1"/>
          </p:cNvSpPr>
          <p:nvPr>
            <p:ph type="pic" sz="quarter" idx="25"/>
          </p:nvPr>
        </p:nvSpPr>
        <p:spPr>
          <a:xfrm>
            <a:off x="3267697" y="1703223"/>
            <a:ext cx="2723889" cy="1695239"/>
          </a:xfrm>
        </p:spPr>
        <p:txBody>
          <a:bodyPr numCol="1" anchor="ctr"/>
          <a:lstStyle>
            <a:lvl1pPr marL="0" indent="0" algn="ctr">
              <a:buNone/>
              <a:defRPr sz="1900">
                <a:solidFill>
                  <a:schemeClr val="accent2"/>
                </a:solidFill>
              </a:defRPr>
            </a:lvl1pPr>
          </a:lstStyle>
          <a:p>
            <a:r>
              <a:rPr lang="en-US" dirty="0"/>
              <a:t>Click icon to add picture</a:t>
            </a:r>
          </a:p>
        </p:txBody>
      </p:sp>
      <p:sp>
        <p:nvSpPr>
          <p:cNvPr id="24" name="Picture Placeholder 4"/>
          <p:cNvSpPr>
            <a:spLocks noGrp="1"/>
          </p:cNvSpPr>
          <p:nvPr>
            <p:ph type="pic" sz="quarter" idx="26"/>
          </p:nvPr>
        </p:nvSpPr>
        <p:spPr>
          <a:xfrm>
            <a:off x="6207032" y="1703223"/>
            <a:ext cx="2706365" cy="1695239"/>
          </a:xfrm>
        </p:spPr>
        <p:txBody>
          <a:bodyPr numCol="1" anchor="ctr"/>
          <a:lstStyle>
            <a:lvl1pPr marL="0" indent="0" algn="ctr">
              <a:buNone/>
              <a:defRPr sz="1900">
                <a:solidFill>
                  <a:schemeClr val="accent2"/>
                </a:solidFill>
              </a:defRPr>
            </a:lvl1pPr>
          </a:lstStyle>
          <a:p>
            <a:r>
              <a:rPr lang="en-US"/>
              <a:t>Click icon to add picture</a:t>
            </a:r>
          </a:p>
        </p:txBody>
      </p:sp>
      <p:sp>
        <p:nvSpPr>
          <p:cNvPr id="37" name="Picture Placeholder 4"/>
          <p:cNvSpPr>
            <a:spLocks noGrp="1"/>
          </p:cNvSpPr>
          <p:nvPr>
            <p:ph type="pic" sz="quarter" idx="27"/>
          </p:nvPr>
        </p:nvSpPr>
        <p:spPr>
          <a:xfrm>
            <a:off x="9128877" y="1703223"/>
            <a:ext cx="2724919" cy="1695239"/>
          </a:xfrm>
        </p:spPr>
        <p:txBody>
          <a:bodyPr numCol="1" anchor="ctr"/>
          <a:lstStyle>
            <a:lvl1pPr marL="0" indent="0" algn="ctr">
              <a:buNone/>
              <a:defRPr sz="1900">
                <a:solidFill>
                  <a:schemeClr val="accent2"/>
                </a:solidFill>
              </a:defRPr>
            </a:lvl1pPr>
          </a:lstStyle>
          <a:p>
            <a:r>
              <a:rPr lang="en-US" dirty="0"/>
              <a:t>Click icon to add picture</a:t>
            </a:r>
          </a:p>
        </p:txBody>
      </p:sp>
      <p:cxnSp>
        <p:nvCxnSpPr>
          <p:cNvPr id="5" name="Straight Connector 4"/>
          <p:cNvCxnSpPr/>
          <p:nvPr userDrawn="1"/>
        </p:nvCxnSpPr>
        <p:spPr>
          <a:xfrm>
            <a:off x="338422"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326527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6196941"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9138538" y="3459480"/>
            <a:ext cx="2716476" cy="0"/>
          </a:xfrm>
          <a:prstGeom prst="line">
            <a:avLst/>
          </a:prstGeom>
          <a:ln w="127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2" name="Footer Placeholder 1"/>
          <p:cNvSpPr>
            <a:spLocks noGrp="1"/>
          </p:cNvSpPr>
          <p:nvPr>
            <p:ph type="ftr" sz="quarter" idx="28"/>
          </p:nvPr>
        </p:nvSpPr>
        <p:spPr/>
        <p:txBody>
          <a:bodyPr numCol="1"/>
          <a:lstStyle/>
          <a:p>
            <a:endParaRPr lang="en-US"/>
          </a:p>
        </p:txBody>
      </p:sp>
    </p:spTree>
    <p:extLst>
      <p:ext uri="{BB962C8B-B14F-4D97-AF65-F5344CB8AC3E}">
        <p14:creationId xmlns:p14="http://schemas.microsoft.com/office/powerpoint/2010/main" val="2136068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plit_4-column">
    <p:bg>
      <p:bgPr>
        <a:solidFill>
          <a:srgbClr val="006EB9"/>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29" hasCustomPrompt="1"/>
          </p:nvPr>
        </p:nvSpPr>
        <p:spPr>
          <a:xfrm>
            <a:off x="338438"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4" name="Text Placeholder 6"/>
          <p:cNvSpPr>
            <a:spLocks noGrp="1"/>
          </p:cNvSpPr>
          <p:nvPr>
            <p:ph type="body" sz="quarter" idx="30" hasCustomPrompt="1"/>
          </p:nvPr>
        </p:nvSpPr>
        <p:spPr>
          <a:xfrm>
            <a:off x="9144814"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5" name="Text Placeholder 6"/>
          <p:cNvSpPr>
            <a:spLocks noGrp="1"/>
          </p:cNvSpPr>
          <p:nvPr>
            <p:ph type="body" sz="quarter" idx="31" hasCustomPrompt="1"/>
          </p:nvPr>
        </p:nvSpPr>
        <p:spPr>
          <a:xfrm>
            <a:off x="6209357"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176" name="Text Placeholder 6"/>
          <p:cNvSpPr>
            <a:spLocks noGrp="1"/>
          </p:cNvSpPr>
          <p:nvPr>
            <p:ph type="body" sz="quarter" idx="32" hasCustomPrompt="1"/>
          </p:nvPr>
        </p:nvSpPr>
        <p:spPr>
          <a:xfrm>
            <a:off x="3273882" y="1695451"/>
            <a:ext cx="2715332" cy="266700"/>
          </a:xfrm>
          <a:blipFill>
            <a:blip r:embed="rId2" cstate="screen">
              <a:extLst>
                <a:ext uri="{28A0092B-C50C-407E-A947-70E740481C1C}">
                  <a14:useLocalDpi xmlns:a14="http://schemas.microsoft.com/office/drawing/2010/main"/>
                </a:ext>
              </a:extLst>
            </a:blip>
            <a:srcRect/>
            <a:stretch>
              <a:fillRect l="-4393" t="-7550" r="-4146" b="-988"/>
            </a:stretch>
          </a:blipFill>
        </p:spPr>
        <p:txBody>
          <a:bodyPr numCol="1"/>
          <a:lstStyle>
            <a:lvl1pPr>
              <a:defRPr/>
            </a:lvl1pPr>
          </a:lstStyle>
          <a:p>
            <a:pPr lvl="0"/>
            <a:r>
              <a:rPr lang="en-US" dirty="0"/>
              <a:t>  </a:t>
            </a:r>
          </a:p>
        </p:txBody>
      </p:sp>
      <p:sp>
        <p:nvSpPr>
          <p:cNvPr id="50" name="Rectangle 1"/>
          <p:cNvSpPr/>
          <p:nvPr userDrawn="1"/>
        </p:nvSpPr>
        <p:spPr>
          <a:xfrm>
            <a:off x="3" y="3810000"/>
            <a:ext cx="12192127" cy="3048000"/>
          </a:xfrm>
          <a:custGeom>
            <a:avLst/>
            <a:gdLst/>
            <a:ahLst/>
            <a:cxnLst/>
            <a:rect l="l" t="t" r="r" b="b"/>
            <a:pathLst>
              <a:path w="8653190" h="3784541">
                <a:moveTo>
                  <a:pt x="0" y="0"/>
                </a:moveTo>
                <a:lnTo>
                  <a:pt x="8653189" y="0"/>
                </a:lnTo>
                <a:lnTo>
                  <a:pt x="8653189" y="0"/>
                </a:lnTo>
                <a:lnTo>
                  <a:pt x="8653190" y="0"/>
                </a:lnTo>
                <a:lnTo>
                  <a:pt x="8653189" y="5"/>
                </a:lnTo>
                <a:lnTo>
                  <a:pt x="8653189" y="3784541"/>
                </a:lnTo>
                <a:lnTo>
                  <a:pt x="7872319" y="3784541"/>
                </a:lnTo>
                <a:lnTo>
                  <a:pt x="3461283" y="3784541"/>
                </a:lnTo>
                <a:lnTo>
                  <a:pt x="2665951" y="3784541"/>
                </a:lnTo>
                <a:lnTo>
                  <a:pt x="1149097" y="3784541"/>
                </a:lnTo>
                <a:lnTo>
                  <a:pt x="0" y="37845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algn="ctr"/>
            <a:endParaRPr lang="en-US" sz="1900" dirty="0">
              <a:latin typeface="Arial Unicode MS" panose="020B0604020202020204" pitchFamily="34" charset="-128"/>
            </a:endParaRPr>
          </a:p>
        </p:txBody>
      </p:sp>
      <p:sp>
        <p:nvSpPr>
          <p:cNvPr id="51" name="Text Placeholder 17"/>
          <p:cNvSpPr>
            <a:spLocks noGrp="1"/>
          </p:cNvSpPr>
          <p:nvPr>
            <p:ph type="body" sz="quarter" idx="13"/>
          </p:nvPr>
        </p:nvSpPr>
        <p:spPr>
          <a:xfrm>
            <a:off x="338422"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56" name="Text Placeholder 17"/>
          <p:cNvSpPr>
            <a:spLocks noGrp="1"/>
          </p:cNvSpPr>
          <p:nvPr>
            <p:ph type="body" sz="quarter" idx="18"/>
          </p:nvPr>
        </p:nvSpPr>
        <p:spPr>
          <a:xfrm>
            <a:off x="3271403" y="3969097"/>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7" name="Text Placeholder 17"/>
          <p:cNvSpPr>
            <a:spLocks noGrp="1"/>
          </p:cNvSpPr>
          <p:nvPr>
            <p:ph type="body" sz="quarter" idx="19"/>
          </p:nvPr>
        </p:nvSpPr>
        <p:spPr>
          <a:xfrm>
            <a:off x="6204378" y="3968751"/>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8" name="Text Placeholder 17"/>
          <p:cNvSpPr>
            <a:spLocks noGrp="1"/>
          </p:cNvSpPr>
          <p:nvPr>
            <p:ph type="body" sz="quarter" idx="20"/>
          </p:nvPr>
        </p:nvSpPr>
        <p:spPr>
          <a:xfrm>
            <a:off x="9137353" y="3974592"/>
            <a:ext cx="2716476" cy="2221992"/>
          </a:xfrm>
        </p:spPr>
        <p:txBody>
          <a:bodyPr vert="horz" lIns="9144" tIns="0" rIns="0" bIns="0" numCol="1" rtlCol="0">
            <a:noAutofit/>
          </a:bodyPr>
          <a:lstStyle>
            <a:lvl1pPr>
              <a:defRPr lang="en-US" sz="1900" spc="0" dirty="0" smtClean="0"/>
            </a:lvl1pPr>
            <a:lvl2pPr>
              <a:defRPr lang="en-US" sz="1600" spc="0" dirty="0" smtClean="0"/>
            </a:lvl2pPr>
            <a:lvl3pPr>
              <a:defRPr lang="en-US" sz="1500" spc="0" dirty="0" smtClean="0">
                <a:solidFill>
                  <a:srgbClr val="0079A8"/>
                </a:solidFill>
              </a:defRPr>
            </a:lvl3pPr>
          </a:lstStyle>
          <a:p>
            <a:pPr lvl="0"/>
            <a:r>
              <a:rPr lang="en-US" dirty="0"/>
              <a:t>Click to edit Master text styles</a:t>
            </a:r>
          </a:p>
          <a:p>
            <a:pPr lvl="1"/>
            <a:r>
              <a:rPr lang="en-US" dirty="0"/>
              <a:t>Second level</a:t>
            </a:r>
          </a:p>
          <a:p>
            <a:pPr marL="228580" lvl="2" indent="-6351">
              <a:buNone/>
            </a:pPr>
            <a:r>
              <a:rPr lang="en-US" dirty="0"/>
              <a:t>Third level (last)</a:t>
            </a:r>
          </a:p>
        </p:txBody>
      </p:sp>
      <p:sp>
        <p:nvSpPr>
          <p:cNvPr id="59" name="Text Placeholder 17"/>
          <p:cNvSpPr>
            <a:spLocks noGrp="1"/>
          </p:cNvSpPr>
          <p:nvPr>
            <p:ph type="body" sz="quarter" idx="21"/>
          </p:nvPr>
        </p:nvSpPr>
        <p:spPr>
          <a:xfrm>
            <a:off x="327140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0" name="Text Placeholder 17"/>
          <p:cNvSpPr>
            <a:spLocks noGrp="1"/>
          </p:cNvSpPr>
          <p:nvPr>
            <p:ph type="body" sz="quarter" idx="22"/>
          </p:nvPr>
        </p:nvSpPr>
        <p:spPr>
          <a:xfrm>
            <a:off x="6204378"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1" name="Text Placeholder 17"/>
          <p:cNvSpPr>
            <a:spLocks noGrp="1"/>
          </p:cNvSpPr>
          <p:nvPr>
            <p:ph type="body" sz="quarter" idx="23"/>
          </p:nvPr>
        </p:nvSpPr>
        <p:spPr>
          <a:xfrm>
            <a:off x="9137353" y="1098357"/>
            <a:ext cx="2716476" cy="656217"/>
          </a:xfrm>
        </p:spPr>
        <p:txBody>
          <a:bodyPr lIns="0" tIns="0" rIns="0" bIns="0" numCol="1" anchor="b">
            <a:noAutofit/>
          </a:bodyPr>
          <a:lstStyle>
            <a:lvl1pPr marL="0" indent="0" algn="ctr">
              <a:buClr>
                <a:schemeClr val="bg1"/>
              </a:buClr>
              <a:buNone/>
              <a:defRPr lang="en-US" sz="1900" b="0" i="0" kern="1200" spc="0" dirty="0">
                <a:solidFill>
                  <a:schemeClr val="bg1"/>
                </a:solidFill>
                <a:latin typeface="Open Sans" charset="0"/>
                <a:ea typeface="Open Sans" charset="0"/>
                <a:cs typeface="Open Sans" charset="0"/>
              </a:defRPr>
            </a:lvl1pPr>
            <a:lvl2pPr>
              <a:buClr>
                <a:schemeClr val="bg1"/>
              </a:buClr>
              <a:defRPr sz="2000">
                <a:solidFill>
                  <a:schemeClr val="bg1"/>
                </a:solidFill>
              </a:defRPr>
            </a:lvl2pPr>
            <a:lvl3pPr>
              <a:buClr>
                <a:schemeClr val="bg1"/>
              </a:buClr>
              <a:defRPr sz="19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Click to edit Master text</a:t>
            </a:r>
          </a:p>
        </p:txBody>
      </p:sp>
      <p:sp>
        <p:nvSpPr>
          <p:cNvPr id="62" name="Picture Placeholder 4"/>
          <p:cNvSpPr>
            <a:spLocks noGrp="1"/>
          </p:cNvSpPr>
          <p:nvPr>
            <p:ph type="pic" sz="quarter" idx="24"/>
          </p:nvPr>
        </p:nvSpPr>
        <p:spPr>
          <a:xfrm>
            <a:off x="338422" y="1962375"/>
            <a:ext cx="2716476" cy="1695239"/>
          </a:xfrm>
        </p:spPr>
        <p:txBody>
          <a:bodyPr numCol="1" anchor="ctr"/>
          <a:lstStyle>
            <a:lvl1pPr marL="0" indent="0" algn="ctr">
              <a:buNone/>
              <a:defRPr sz="1900" spc="0">
                <a:solidFill>
                  <a:schemeClr val="bg1"/>
                </a:solidFill>
              </a:defRPr>
            </a:lvl1pPr>
          </a:lstStyle>
          <a:p>
            <a:r>
              <a:rPr lang="en-US" dirty="0"/>
              <a:t>Click icon to add picture</a:t>
            </a:r>
          </a:p>
        </p:txBody>
      </p:sp>
      <p:sp>
        <p:nvSpPr>
          <p:cNvPr id="63" name="Picture Placeholder 4"/>
          <p:cNvSpPr>
            <a:spLocks noGrp="1"/>
          </p:cNvSpPr>
          <p:nvPr>
            <p:ph type="pic" sz="quarter" idx="25"/>
          </p:nvPr>
        </p:nvSpPr>
        <p:spPr>
          <a:xfrm>
            <a:off x="3271403" y="1962375"/>
            <a:ext cx="2716476" cy="1695239"/>
          </a:xfrm>
        </p:spPr>
        <p:txBody>
          <a:bodyPr numCol="1" anchor="ctr"/>
          <a:lstStyle>
            <a:lvl1pPr marL="0" indent="0" algn="ctr">
              <a:buNone/>
              <a:defRPr sz="1900" spc="0">
                <a:solidFill>
                  <a:schemeClr val="bg1"/>
                </a:solidFill>
              </a:defRPr>
            </a:lvl1pPr>
          </a:lstStyle>
          <a:p>
            <a:r>
              <a:rPr lang="en-US"/>
              <a:t>Click icon to add picture</a:t>
            </a:r>
          </a:p>
        </p:txBody>
      </p:sp>
      <p:sp>
        <p:nvSpPr>
          <p:cNvPr id="64" name="Picture Placeholder 4"/>
          <p:cNvSpPr>
            <a:spLocks noGrp="1"/>
          </p:cNvSpPr>
          <p:nvPr>
            <p:ph type="pic" sz="quarter" idx="26"/>
          </p:nvPr>
        </p:nvSpPr>
        <p:spPr>
          <a:xfrm>
            <a:off x="6204378" y="1962375"/>
            <a:ext cx="2716476" cy="1695239"/>
          </a:xfrm>
        </p:spPr>
        <p:txBody>
          <a:bodyPr numCol="1" anchor="ctr"/>
          <a:lstStyle>
            <a:lvl1pPr marL="0" indent="0" algn="ctr">
              <a:buNone/>
              <a:defRPr sz="1900" spc="0">
                <a:solidFill>
                  <a:schemeClr val="bg1"/>
                </a:solidFill>
              </a:defRPr>
            </a:lvl1pPr>
          </a:lstStyle>
          <a:p>
            <a:r>
              <a:rPr lang="en-US"/>
              <a:t>Click icon to add picture</a:t>
            </a:r>
          </a:p>
        </p:txBody>
      </p:sp>
      <p:sp>
        <p:nvSpPr>
          <p:cNvPr id="65" name="Picture Placeholder 4"/>
          <p:cNvSpPr>
            <a:spLocks noGrp="1"/>
          </p:cNvSpPr>
          <p:nvPr>
            <p:ph type="pic" sz="quarter" idx="27"/>
          </p:nvPr>
        </p:nvSpPr>
        <p:spPr>
          <a:xfrm>
            <a:off x="9137353" y="1962375"/>
            <a:ext cx="2716476" cy="1695239"/>
          </a:xfrm>
        </p:spPr>
        <p:txBody>
          <a:bodyPr numCol="1" anchor="ctr"/>
          <a:lstStyle>
            <a:lvl1pPr marL="0" indent="0" algn="ctr">
              <a:buNone/>
              <a:defRPr sz="1900" spc="0">
                <a:solidFill>
                  <a:schemeClr val="bg1"/>
                </a:solidFill>
              </a:defRPr>
            </a:lvl1pPr>
          </a:lstStyle>
          <a:p>
            <a:r>
              <a:rPr lang="en-US"/>
              <a:t>Click icon to add picture</a:t>
            </a:r>
            <a:endParaRPr lang="en-US" dirty="0"/>
          </a:p>
        </p:txBody>
      </p:sp>
      <p:sp>
        <p:nvSpPr>
          <p:cNvPr id="4" name="Text Placeholder 3"/>
          <p:cNvSpPr>
            <a:spLocks noGrp="1"/>
          </p:cNvSpPr>
          <p:nvPr>
            <p:ph type="body" sz="quarter" idx="28"/>
          </p:nvPr>
        </p:nvSpPr>
        <p:spPr>
          <a:xfrm>
            <a:off x="338422" y="3968751"/>
            <a:ext cx="2716476" cy="2221992"/>
          </a:xfrm>
        </p:spPr>
        <p:txBody>
          <a:bodyPr lIns="9144" numCol="1"/>
          <a:lstStyle>
            <a:lvl1pPr>
              <a:defRPr sz="1900" spc="0"/>
            </a:lvl1pPr>
            <a:lvl2pPr>
              <a:defRPr sz="1600" spc="0"/>
            </a:lvl2pPr>
            <a:lvl3pPr marL="228580" indent="-6351">
              <a:buNone/>
              <a:defRPr sz="1500" spc="0" baseline="0">
                <a:solidFill>
                  <a:srgbClr val="0079A8"/>
                </a:solidFill>
              </a:defRPr>
            </a:lvl3pPr>
            <a:lvl4pPr marL="228580" indent="-1588">
              <a:buNone/>
              <a:defRPr lang="en-US" sz="1900" kern="1200" spc="-51" baseline="0" dirty="0" smtClean="0">
                <a:solidFill>
                  <a:schemeClr val="tx2"/>
                </a:solidFill>
                <a:latin typeface="+mn-lt"/>
                <a:ea typeface="+mn-ea"/>
                <a:cs typeface="+mn-cs"/>
              </a:defRPr>
            </a:lvl4pPr>
          </a:lstStyle>
          <a:p>
            <a:pPr lvl="0"/>
            <a:r>
              <a:rPr lang="en-US" dirty="0"/>
              <a:t>Click to edit Master text styles</a:t>
            </a:r>
          </a:p>
          <a:p>
            <a:pPr lvl="1"/>
            <a:r>
              <a:rPr lang="en-US" dirty="0"/>
              <a:t>Second level</a:t>
            </a:r>
          </a:p>
          <a:p>
            <a:pPr lvl="2"/>
            <a:r>
              <a:rPr lang="en-US" dirty="0"/>
              <a:t>Third level (last)</a:t>
            </a:r>
          </a:p>
        </p:txBody>
      </p:sp>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3" name="Title 2"/>
          <p:cNvSpPr>
            <a:spLocks noGrp="1"/>
          </p:cNvSpPr>
          <p:nvPr>
            <p:ph type="title"/>
          </p:nvPr>
        </p:nvSpPr>
        <p:spPr/>
        <p:txBody>
          <a:bodyPr numCol="1"/>
          <a:lstStyle>
            <a:lvl1pPr>
              <a:defRPr spc="0">
                <a:solidFill>
                  <a:schemeClr val="bg1"/>
                </a:solidFill>
              </a:defRPr>
            </a:lvl1pPr>
          </a:lstStyle>
          <a:p>
            <a:r>
              <a:rPr lang="en-US"/>
              <a:t>Click to edit Master title style</a:t>
            </a:r>
          </a:p>
        </p:txBody>
      </p:sp>
      <p:sp>
        <p:nvSpPr>
          <p:cNvPr id="5" name="Footer Placeholder 4"/>
          <p:cNvSpPr>
            <a:spLocks noGrp="1"/>
          </p:cNvSpPr>
          <p:nvPr>
            <p:ph type="ftr" sz="quarter" idx="33"/>
          </p:nvPr>
        </p:nvSpPr>
        <p:spPr/>
        <p:txBody>
          <a:bodyPr numCol="1"/>
          <a:lstStyle/>
          <a:p>
            <a:endParaRPr lang="en-US"/>
          </a:p>
        </p:txBody>
      </p:sp>
      <p:pic>
        <p:nvPicPr>
          <p:cNvPr id="37" name="Picture 3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4339" y="6264079"/>
            <a:ext cx="429975" cy="429863"/>
          </a:xfrm>
          <a:prstGeom prst="rect">
            <a:avLst/>
          </a:prstGeom>
        </p:spPr>
      </p:pic>
    </p:spTree>
    <p:extLst>
      <p:ext uri="{BB962C8B-B14F-4D97-AF65-F5344CB8AC3E}">
        <p14:creationId xmlns:p14="http://schemas.microsoft.com/office/powerpoint/2010/main" val="774561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Freeform 321"/>
          <p:cNvSpPr>
            <a:spLocks/>
          </p:cNvSpPr>
          <p:nvPr userDrawn="1"/>
        </p:nvSpPr>
        <p:spPr bwMode="auto">
          <a:xfrm rot="730076">
            <a:off x="5527501" y="3337903"/>
            <a:ext cx="480483"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 name="Freeform 322"/>
          <p:cNvSpPr>
            <a:spLocks/>
          </p:cNvSpPr>
          <p:nvPr userDrawn="1"/>
        </p:nvSpPr>
        <p:spPr bwMode="auto">
          <a:xfrm rot="926903">
            <a:off x="5540218" y="3356948"/>
            <a:ext cx="120649"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1652181647 w 10000"/>
              <a:gd name="T25" fmla="*/ 2147483646 h 10437"/>
              <a:gd name="T26" fmla="*/ 1101414143 w 10000"/>
              <a:gd name="T27" fmla="*/ 2147483646 h 10437"/>
              <a:gd name="T28" fmla="*/ 680164610 w 10000"/>
              <a:gd name="T29" fmla="*/ 2147483646 h 10437"/>
              <a:gd name="T30" fmla="*/ 1101414143 w 10000"/>
              <a:gd name="T31" fmla="*/ 2147483646 h 10437"/>
              <a:gd name="T32" fmla="*/ 1101414143 w 10000"/>
              <a:gd name="T33" fmla="*/ 2147483646 h 10437"/>
              <a:gd name="T34" fmla="*/ 126118672 w 10000"/>
              <a:gd name="T35" fmla="*/ 2147483646 h 10437"/>
              <a:gd name="T36" fmla="*/ 0 w 10000"/>
              <a:gd name="T37" fmla="*/ 2147483646 h 10437"/>
              <a:gd name="T38" fmla="*/ 357975358 w 10000"/>
              <a:gd name="T39" fmla="*/ 2147483646 h 10437"/>
              <a:gd name="T40" fmla="*/ 1101414143 w 10000"/>
              <a:gd name="T41" fmla="*/ 2147483646 h 10437"/>
              <a:gd name="T42" fmla="*/ 623990471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 name="Freeform 341"/>
          <p:cNvSpPr>
            <a:spLocks/>
          </p:cNvSpPr>
          <p:nvPr userDrawn="1"/>
        </p:nvSpPr>
        <p:spPr bwMode="auto">
          <a:xfrm>
            <a:off x="6247167" y="3231533"/>
            <a:ext cx="254000" cy="84139"/>
          </a:xfrm>
          <a:custGeom>
            <a:avLst/>
            <a:gdLst>
              <a:gd name="T0" fmla="*/ 2147483646 w 10000"/>
              <a:gd name="T1" fmla="*/ 1938151997 h 10000"/>
              <a:gd name="T2" fmla="*/ 2147483646 w 10000"/>
              <a:gd name="T3" fmla="*/ 1291877393 h 10000"/>
              <a:gd name="T4" fmla="*/ 2147483646 w 10000"/>
              <a:gd name="T5" fmla="*/ 1291877393 h 10000"/>
              <a:gd name="T6" fmla="*/ 2147483646 w 10000"/>
              <a:gd name="T7" fmla="*/ 645938692 h 10000"/>
              <a:gd name="T8" fmla="*/ 2147483646 w 10000"/>
              <a:gd name="T9" fmla="*/ 322947012 h 10000"/>
              <a:gd name="T10" fmla="*/ 2147483646 w 10000"/>
              <a:gd name="T11" fmla="*/ 322947012 h 10000"/>
              <a:gd name="T12" fmla="*/ 2147483646 w 10000"/>
              <a:gd name="T13" fmla="*/ 0 h 10000"/>
              <a:gd name="T14" fmla="*/ 2147483646 w 10000"/>
              <a:gd name="T15" fmla="*/ 322947012 h 10000"/>
              <a:gd name="T16" fmla="*/ 2147483646 w 10000"/>
              <a:gd name="T17" fmla="*/ 322947012 h 10000"/>
              <a:gd name="T18" fmla="*/ 2147483646 w 10000"/>
              <a:gd name="T19" fmla="*/ 645938692 h 10000"/>
              <a:gd name="T20" fmla="*/ 2147483646 w 10000"/>
              <a:gd name="T21" fmla="*/ 968885712 h 10000"/>
              <a:gd name="T22" fmla="*/ 2147483646 w 10000"/>
              <a:gd name="T23" fmla="*/ 1614824337 h 10000"/>
              <a:gd name="T24" fmla="*/ 2147483646 w 10000"/>
              <a:gd name="T25" fmla="*/ 1938151997 h 10000"/>
              <a:gd name="T26" fmla="*/ 2147483646 w 10000"/>
              <a:gd name="T27" fmla="*/ 1938151997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1938151997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 name="Freeform 342"/>
          <p:cNvSpPr>
            <a:spLocks/>
          </p:cNvSpPr>
          <p:nvPr userDrawn="1"/>
        </p:nvSpPr>
        <p:spPr bwMode="auto">
          <a:xfrm rot="471028">
            <a:off x="5811133" y="3126755"/>
            <a:ext cx="4064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 name="Freeform 343"/>
          <p:cNvSpPr>
            <a:spLocks/>
          </p:cNvSpPr>
          <p:nvPr userDrawn="1"/>
        </p:nvSpPr>
        <p:spPr bwMode="auto">
          <a:xfrm>
            <a:off x="6156149" y="3302968"/>
            <a:ext cx="414867"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 name="Freeform 344"/>
          <p:cNvSpPr>
            <a:spLocks/>
          </p:cNvSpPr>
          <p:nvPr userDrawn="1"/>
        </p:nvSpPr>
        <p:spPr bwMode="auto">
          <a:xfrm>
            <a:off x="6145575" y="2994995"/>
            <a:ext cx="266700"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 name="Freeform 345"/>
          <p:cNvSpPr>
            <a:spLocks/>
          </p:cNvSpPr>
          <p:nvPr userDrawn="1"/>
        </p:nvSpPr>
        <p:spPr bwMode="auto">
          <a:xfrm>
            <a:off x="6111700" y="3055319"/>
            <a:ext cx="1016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 name="Freeform 346"/>
          <p:cNvSpPr>
            <a:spLocks/>
          </p:cNvSpPr>
          <p:nvPr userDrawn="1"/>
        </p:nvSpPr>
        <p:spPr bwMode="auto">
          <a:xfrm rot="-633815">
            <a:off x="6619701" y="3488717"/>
            <a:ext cx="211667"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 name="Freeform 351"/>
          <p:cNvSpPr>
            <a:spLocks/>
          </p:cNvSpPr>
          <p:nvPr userDrawn="1"/>
        </p:nvSpPr>
        <p:spPr bwMode="auto">
          <a:xfrm>
            <a:off x="6607018" y="3234709"/>
            <a:ext cx="273049"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14773608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 name="Freeform 353"/>
          <p:cNvSpPr>
            <a:spLocks/>
          </p:cNvSpPr>
          <p:nvPr userDrawn="1"/>
        </p:nvSpPr>
        <p:spPr bwMode="auto">
          <a:xfrm>
            <a:off x="6331833" y="3156927"/>
            <a:ext cx="211667" cy="82551"/>
          </a:xfrm>
          <a:custGeom>
            <a:avLst/>
            <a:gdLst>
              <a:gd name="T0" fmla="*/ 2147483646 w 10569"/>
              <a:gd name="T1" fmla="*/ 1784266055 h 10092"/>
              <a:gd name="T2" fmla="*/ 2147483646 w 10569"/>
              <a:gd name="T3" fmla="*/ 1003710399 h 10092"/>
              <a:gd name="T4" fmla="*/ 2147483646 w 10569"/>
              <a:gd name="T5" fmla="*/ 502000758 h 10092"/>
              <a:gd name="T6" fmla="*/ 2147483646 w 10569"/>
              <a:gd name="T7" fmla="*/ 0 h 10092"/>
              <a:gd name="T8" fmla="*/ 2147483646 w 10569"/>
              <a:gd name="T9" fmla="*/ 250834547 h 10092"/>
              <a:gd name="T10" fmla="*/ 2147483646 w 10569"/>
              <a:gd name="T11" fmla="*/ 0 h 10092"/>
              <a:gd name="T12" fmla="*/ 2147483646 w 10569"/>
              <a:gd name="T13" fmla="*/ 250834547 h 10092"/>
              <a:gd name="T14" fmla="*/ 2147483646 w 10569"/>
              <a:gd name="T15" fmla="*/ 502000758 h 10092"/>
              <a:gd name="T16" fmla="*/ 2147483646 w 10569"/>
              <a:gd name="T17" fmla="*/ 752875852 h 10092"/>
              <a:gd name="T18" fmla="*/ 126895188 w 10569"/>
              <a:gd name="T19" fmla="*/ 1003710399 h 10092"/>
              <a:gd name="T20" fmla="*/ 2147483646 w 10569"/>
              <a:gd name="T21" fmla="*/ 1342794782 h 10092"/>
              <a:gd name="T22" fmla="*/ 2147483646 w 10569"/>
              <a:gd name="T23" fmla="*/ 1800525632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6" name="Freeform 354"/>
          <p:cNvSpPr>
            <a:spLocks/>
          </p:cNvSpPr>
          <p:nvPr userDrawn="1"/>
        </p:nvSpPr>
        <p:spPr bwMode="auto">
          <a:xfrm>
            <a:off x="6482134" y="3242649"/>
            <a:ext cx="184151" cy="95251"/>
          </a:xfrm>
          <a:custGeom>
            <a:avLst/>
            <a:gdLst>
              <a:gd name="T0" fmla="*/ 2147483646 w 9980"/>
              <a:gd name="T1" fmla="*/ 0 h 10000"/>
              <a:gd name="T2" fmla="*/ 2147483646 w 9980"/>
              <a:gd name="T3" fmla="*/ 1146309471 h 10000"/>
              <a:gd name="T4" fmla="*/ 2147483646 w 9980"/>
              <a:gd name="T5" fmla="*/ 1665489132 h 10000"/>
              <a:gd name="T6" fmla="*/ 2147483646 w 9980"/>
              <a:gd name="T7" fmla="*/ 2147483646 h 10000"/>
              <a:gd name="T8" fmla="*/ 2147483646 w 9980"/>
              <a:gd name="T9" fmla="*/ 1996026625 h 10000"/>
              <a:gd name="T10" fmla="*/ 2147483646 w 9980"/>
              <a:gd name="T11" fmla="*/ 1665489132 h 10000"/>
              <a:gd name="T12" fmla="*/ 2147483646 w 9980"/>
              <a:gd name="T13" fmla="*/ 2147483646 h 10000"/>
              <a:gd name="T14" fmla="*/ 579158307 w 9980"/>
              <a:gd name="T15" fmla="*/ 2147483646 h 10000"/>
              <a:gd name="T16" fmla="*/ 155334902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1146309471 h 10000"/>
              <a:gd name="T36" fmla="*/ 2147483646 w 9980"/>
              <a:gd name="T37" fmla="*/ 94320627 h 10000"/>
              <a:gd name="T38" fmla="*/ 2147483646 w 9980"/>
              <a:gd name="T39" fmla="*/ 250572289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 name="Freeform 355"/>
          <p:cNvSpPr>
            <a:spLocks/>
          </p:cNvSpPr>
          <p:nvPr userDrawn="1"/>
        </p:nvSpPr>
        <p:spPr bwMode="auto">
          <a:xfrm>
            <a:off x="6488467" y="3202961"/>
            <a:ext cx="177800" cy="69851"/>
          </a:xfrm>
          <a:custGeom>
            <a:avLst/>
            <a:gdLst>
              <a:gd name="T0" fmla="*/ 2147483646 w 10000"/>
              <a:gd name="T1" fmla="*/ 85299240 h 9595"/>
              <a:gd name="T2" fmla="*/ 2147483646 w 10000"/>
              <a:gd name="T3" fmla="*/ 13576773 h 9595"/>
              <a:gd name="T4" fmla="*/ 2147483646 w 10000"/>
              <a:gd name="T5" fmla="*/ 14455609 h 9595"/>
              <a:gd name="T6" fmla="*/ 2147483646 w 10000"/>
              <a:gd name="T7" fmla="*/ 85299240 h 9595"/>
              <a:gd name="T8" fmla="*/ 2147483646 w 10000"/>
              <a:gd name="T9" fmla="*/ 409818380 h 9595"/>
              <a:gd name="T10" fmla="*/ 0 w 10000"/>
              <a:gd name="T11" fmla="*/ 734500748 h 9595"/>
              <a:gd name="T12" fmla="*/ 2147483646 w 10000"/>
              <a:gd name="T13" fmla="*/ 1059017558 h 9595"/>
              <a:gd name="T14" fmla="*/ 2147483646 w 10000"/>
              <a:gd name="T15" fmla="*/ 1253991381 h 9595"/>
              <a:gd name="T16" fmla="*/ 2147483646 w 10000"/>
              <a:gd name="T17" fmla="*/ 1401365760 h 9595"/>
              <a:gd name="T18" fmla="*/ 2147483646 w 10000"/>
              <a:gd name="T19" fmla="*/ 1206535080 h 9595"/>
              <a:gd name="T20" fmla="*/ 2147483646 w 10000"/>
              <a:gd name="T21" fmla="*/ 1117738892 h 9595"/>
              <a:gd name="T22" fmla="*/ 2147483646 w 10000"/>
              <a:gd name="T23" fmla="*/ 800069697 h 9595"/>
              <a:gd name="T24" fmla="*/ 2147483646 w 10000"/>
              <a:gd name="T25" fmla="*/ 865641717 h 9595"/>
              <a:gd name="T26" fmla="*/ 2147483646 w 10000"/>
              <a:gd name="T27" fmla="*/ 726322096 h 9595"/>
              <a:gd name="T28" fmla="*/ 2147483646 w 10000"/>
              <a:gd name="T29" fmla="*/ 572221676 h 9595"/>
              <a:gd name="T30" fmla="*/ 2147483646 w 10000"/>
              <a:gd name="T31" fmla="*/ 314602478 h 9595"/>
              <a:gd name="T32" fmla="*/ 2147483646 w 10000"/>
              <a:gd name="T33" fmla="*/ 177307990 h 9595"/>
              <a:gd name="T34" fmla="*/ 2147483646 w 10000"/>
              <a:gd name="T35" fmla="*/ 85299240 h 9595"/>
              <a:gd name="T36" fmla="*/ 2147483646 w 10000"/>
              <a:gd name="T37" fmla="*/ 85299240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 name="Freeform 356"/>
          <p:cNvSpPr>
            <a:spLocks/>
          </p:cNvSpPr>
          <p:nvPr userDrawn="1"/>
        </p:nvSpPr>
        <p:spPr bwMode="auto">
          <a:xfrm>
            <a:off x="6687433" y="3383931"/>
            <a:ext cx="243416"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 name="Freeform 361"/>
          <p:cNvSpPr>
            <a:spLocks/>
          </p:cNvSpPr>
          <p:nvPr userDrawn="1"/>
        </p:nvSpPr>
        <p:spPr bwMode="auto">
          <a:xfrm>
            <a:off x="6145567" y="3269631"/>
            <a:ext cx="152400" cy="65088"/>
          </a:xfrm>
          <a:custGeom>
            <a:avLst/>
            <a:gdLst>
              <a:gd name="T0" fmla="*/ 2147483646 w 10000"/>
              <a:gd name="T1" fmla="*/ 117523815 h 11466"/>
              <a:gd name="T2" fmla="*/ 2147483646 w 10000"/>
              <a:gd name="T3" fmla="*/ 75272047 h 11466"/>
              <a:gd name="T4" fmla="*/ 2147483646 w 10000"/>
              <a:gd name="T5" fmla="*/ 33020432 h 11466"/>
              <a:gd name="T6" fmla="*/ 2147483646 w 10000"/>
              <a:gd name="T7" fmla="*/ 65841468 h 11466"/>
              <a:gd name="T8" fmla="*/ 2147483646 w 10000"/>
              <a:gd name="T9" fmla="*/ 0 h 11466"/>
              <a:gd name="T10" fmla="*/ 2147483646 w 10000"/>
              <a:gd name="T11" fmla="*/ 63477200 h 11466"/>
              <a:gd name="T12" fmla="*/ 0 w 10000"/>
              <a:gd name="T13" fmla="*/ 202027038 h 11466"/>
              <a:gd name="T14" fmla="*/ 0 w 10000"/>
              <a:gd name="T15" fmla="*/ 286524040 h 11466"/>
              <a:gd name="T16" fmla="*/ 2147483646 w 10000"/>
              <a:gd name="T17" fmla="*/ 286524040 h 11466"/>
              <a:gd name="T18" fmla="*/ 2147483646 w 10000"/>
              <a:gd name="T19" fmla="*/ 387555188 h 11466"/>
              <a:gd name="T20" fmla="*/ 2147483646 w 10000"/>
              <a:gd name="T21" fmla="*/ 371027429 h 11466"/>
              <a:gd name="T22" fmla="*/ 2147483646 w 10000"/>
              <a:gd name="T23" fmla="*/ 305386266 h 11466"/>
              <a:gd name="T24" fmla="*/ 2147483646 w 10000"/>
              <a:gd name="T25" fmla="*/ 342940248 h 11466"/>
              <a:gd name="T26" fmla="*/ 2147483646 w 10000"/>
              <a:gd name="T27" fmla="*/ 286524040 h 11466"/>
              <a:gd name="T28" fmla="*/ 2147483646 w 10000"/>
              <a:gd name="T29" fmla="*/ 244272431 h 11466"/>
              <a:gd name="T30" fmla="*/ 2147483646 w 10000"/>
              <a:gd name="T31" fmla="*/ 244272431 h 11466"/>
              <a:gd name="T32" fmla="*/ 2147483646 w 10000"/>
              <a:gd name="T33" fmla="*/ 202027038 h 11466"/>
              <a:gd name="T34" fmla="*/ 2147483646 w 10000"/>
              <a:gd name="T35" fmla="*/ 117523815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 name="Freeform 363"/>
          <p:cNvSpPr>
            <a:spLocks/>
          </p:cNvSpPr>
          <p:nvPr userDrawn="1"/>
        </p:nvSpPr>
        <p:spPr bwMode="auto">
          <a:xfrm>
            <a:off x="6069385" y="3123584"/>
            <a:ext cx="95249" cy="74613"/>
          </a:xfrm>
          <a:custGeom>
            <a:avLst/>
            <a:gdLst>
              <a:gd name="T0" fmla="*/ 306118187 w 10056"/>
              <a:gd name="T1" fmla="*/ 789654352 h 10000"/>
              <a:gd name="T2" fmla="*/ 429904577 w 10056"/>
              <a:gd name="T3" fmla="*/ 1105629969 h 10000"/>
              <a:gd name="T4" fmla="*/ 677586608 w 10056"/>
              <a:gd name="T5" fmla="*/ 1263521769 h 10000"/>
              <a:gd name="T6" fmla="*/ 903376652 w 10056"/>
              <a:gd name="T7" fmla="*/ 1467713300 h 10000"/>
              <a:gd name="T8" fmla="*/ 1135951392 w 10056"/>
              <a:gd name="T9" fmla="*/ 1727539702 h 10000"/>
              <a:gd name="T10" fmla="*/ 1281375230 w 10056"/>
              <a:gd name="T11" fmla="*/ 1300499113 h 10000"/>
              <a:gd name="T12" fmla="*/ 1195148611 w 10056"/>
              <a:gd name="T13" fmla="*/ 984526451 h 10000"/>
              <a:gd name="T14" fmla="*/ 1288557149 w 10056"/>
              <a:gd name="T15" fmla="*/ 566991022 h 10000"/>
              <a:gd name="T16" fmla="*/ 1106984257 w 10056"/>
              <a:gd name="T17" fmla="*/ 409071324 h 10000"/>
              <a:gd name="T18" fmla="*/ 925159339 w 10056"/>
              <a:gd name="T19" fmla="*/ 315789890 h 10000"/>
              <a:gd name="T20" fmla="*/ 677586608 w 10056"/>
              <a:gd name="T21" fmla="*/ 157894755 h 10000"/>
              <a:gd name="T22" fmla="*/ 429904577 w 10056"/>
              <a:gd name="T23" fmla="*/ 157894755 h 10000"/>
              <a:gd name="T24" fmla="*/ 306118187 w 10056"/>
              <a:gd name="T25" fmla="*/ 0 h 10000"/>
              <a:gd name="T26" fmla="*/ 58563422 w 10056"/>
              <a:gd name="T27" fmla="*/ 157894755 h 10000"/>
              <a:gd name="T28" fmla="*/ 0 w 10056"/>
              <a:gd name="T29" fmla="*/ 167744178 h 10000"/>
              <a:gd name="T30" fmla="*/ 116604471 w 10056"/>
              <a:gd name="T31" fmla="*/ 594785155 h 10000"/>
              <a:gd name="T32" fmla="*/ 306118187 w 10056"/>
              <a:gd name="T33" fmla="*/ 789654352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1" name="Freeform 252"/>
          <p:cNvSpPr>
            <a:spLocks/>
          </p:cNvSpPr>
          <p:nvPr userDrawn="1"/>
        </p:nvSpPr>
        <p:spPr bwMode="auto">
          <a:xfrm rot="-466474">
            <a:off x="6378400" y="3299805"/>
            <a:ext cx="118533"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2" name="Freeform 253"/>
          <p:cNvSpPr>
            <a:spLocks/>
          </p:cNvSpPr>
          <p:nvPr userDrawn="1"/>
        </p:nvSpPr>
        <p:spPr bwMode="auto">
          <a:xfrm>
            <a:off x="6384766" y="3309330"/>
            <a:ext cx="190500"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3" name="Freeform 254"/>
          <p:cNvSpPr>
            <a:spLocks/>
          </p:cNvSpPr>
          <p:nvPr userDrawn="1"/>
        </p:nvSpPr>
        <p:spPr bwMode="auto">
          <a:xfrm>
            <a:off x="6463077" y="3361717"/>
            <a:ext cx="131233"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4" name="Freeform 255"/>
          <p:cNvSpPr>
            <a:spLocks/>
          </p:cNvSpPr>
          <p:nvPr userDrawn="1"/>
        </p:nvSpPr>
        <p:spPr bwMode="auto">
          <a:xfrm rot="286500">
            <a:off x="6558317" y="3422029"/>
            <a:ext cx="59267" cy="58739"/>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5" name="Freeform 256"/>
          <p:cNvSpPr>
            <a:spLocks/>
          </p:cNvSpPr>
          <p:nvPr userDrawn="1"/>
        </p:nvSpPr>
        <p:spPr bwMode="auto">
          <a:xfrm>
            <a:off x="6560452" y="3320439"/>
            <a:ext cx="95249" cy="57151"/>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6" name="Freeform 257"/>
          <p:cNvSpPr>
            <a:spLocks/>
          </p:cNvSpPr>
          <p:nvPr userDrawn="1"/>
        </p:nvSpPr>
        <p:spPr bwMode="auto">
          <a:xfrm>
            <a:off x="6577368" y="3372824"/>
            <a:ext cx="133349"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7" name="Freeform 258"/>
          <p:cNvSpPr>
            <a:spLocks/>
          </p:cNvSpPr>
          <p:nvPr userDrawn="1"/>
        </p:nvSpPr>
        <p:spPr bwMode="auto">
          <a:xfrm>
            <a:off x="6613349" y="3433143"/>
            <a:ext cx="52917"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8" name="Freeform 259"/>
          <p:cNvSpPr>
            <a:spLocks/>
          </p:cNvSpPr>
          <p:nvPr userDrawn="1"/>
        </p:nvSpPr>
        <p:spPr bwMode="auto">
          <a:xfrm>
            <a:off x="6636651" y="3460131"/>
            <a:ext cx="86783"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9" name="Freeform 260"/>
          <p:cNvSpPr>
            <a:spLocks/>
          </p:cNvSpPr>
          <p:nvPr userDrawn="1"/>
        </p:nvSpPr>
        <p:spPr bwMode="auto">
          <a:xfrm>
            <a:off x="6583734" y="3450608"/>
            <a:ext cx="71967" cy="109539"/>
          </a:xfrm>
          <a:custGeom>
            <a:avLst/>
            <a:gdLst>
              <a:gd name="T0" fmla="*/ 0 w 444747"/>
              <a:gd name="T1" fmla="*/ 1 h 900169"/>
              <a:gd name="T2" fmla="*/ 0 w 444747"/>
              <a:gd name="T3" fmla="*/ 1 h 900169"/>
              <a:gd name="T4" fmla="*/ 0 w 444747"/>
              <a:gd name="T5" fmla="*/ 2 h 900169"/>
              <a:gd name="T6" fmla="*/ 1 w 444747"/>
              <a:gd name="T7" fmla="*/ 3 h 900169"/>
              <a:gd name="T8" fmla="*/ 1 w 444747"/>
              <a:gd name="T9" fmla="*/ 3 h 900169"/>
              <a:gd name="T10" fmla="*/ 1 w 444747"/>
              <a:gd name="T11" fmla="*/ 2 h 900169"/>
              <a:gd name="T12" fmla="*/ 1 w 444747"/>
              <a:gd name="T13" fmla="*/ 2 h 900169"/>
              <a:gd name="T14" fmla="*/ 1 w 444747"/>
              <a:gd name="T15" fmla="*/ 2 h 900169"/>
              <a:gd name="T16" fmla="*/ 1 w 444747"/>
              <a:gd name="T17" fmla="*/ 2 h 900169"/>
              <a:gd name="T18" fmla="*/ 1 w 444747"/>
              <a:gd name="T19" fmla="*/ 1 h 900169"/>
              <a:gd name="T20" fmla="*/ 1 w 444747"/>
              <a:gd name="T21" fmla="*/ 0 h 900169"/>
              <a:gd name="T22" fmla="*/ 0 w 444747"/>
              <a:gd name="T23" fmla="*/ 1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0" name="Freeform 257"/>
          <p:cNvSpPr>
            <a:spLocks/>
          </p:cNvSpPr>
          <p:nvPr userDrawn="1"/>
        </p:nvSpPr>
        <p:spPr bwMode="auto">
          <a:xfrm>
            <a:off x="5561385" y="2964842"/>
            <a:ext cx="146049"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1" name="Freeform 258"/>
          <p:cNvSpPr>
            <a:spLocks/>
          </p:cNvSpPr>
          <p:nvPr userDrawn="1"/>
        </p:nvSpPr>
        <p:spPr bwMode="auto">
          <a:xfrm>
            <a:off x="7665333" y="1629743"/>
            <a:ext cx="582083"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2" name="Freeform 259"/>
          <p:cNvSpPr>
            <a:spLocks/>
          </p:cNvSpPr>
          <p:nvPr userDrawn="1"/>
        </p:nvSpPr>
        <p:spPr bwMode="auto">
          <a:xfrm>
            <a:off x="7320317" y="4907937"/>
            <a:ext cx="222251"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3" name="Freeform 266"/>
          <p:cNvSpPr>
            <a:spLocks/>
          </p:cNvSpPr>
          <p:nvPr userDrawn="1"/>
        </p:nvSpPr>
        <p:spPr bwMode="auto">
          <a:xfrm>
            <a:off x="11424551" y="5704855"/>
            <a:ext cx="239183"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4" name="Freeform 267"/>
          <p:cNvSpPr>
            <a:spLocks/>
          </p:cNvSpPr>
          <p:nvPr userDrawn="1"/>
        </p:nvSpPr>
        <p:spPr bwMode="auto">
          <a:xfrm>
            <a:off x="11631967" y="5520712"/>
            <a:ext cx="167216"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5" name="Freeform 268"/>
          <p:cNvSpPr>
            <a:spLocks/>
          </p:cNvSpPr>
          <p:nvPr userDrawn="1"/>
        </p:nvSpPr>
        <p:spPr bwMode="auto">
          <a:xfrm>
            <a:off x="9655001" y="4893655"/>
            <a:ext cx="1318683"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36" name="Freeform 269"/>
          <p:cNvSpPr>
            <a:spLocks/>
          </p:cNvSpPr>
          <p:nvPr userDrawn="1"/>
        </p:nvSpPr>
        <p:spPr bwMode="auto">
          <a:xfrm>
            <a:off x="10690068" y="5688991"/>
            <a:ext cx="116417"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7" name="Freeform 271"/>
          <p:cNvSpPr>
            <a:spLocks/>
          </p:cNvSpPr>
          <p:nvPr userDrawn="1"/>
        </p:nvSpPr>
        <p:spPr bwMode="auto">
          <a:xfrm>
            <a:off x="9570333" y="4441217"/>
            <a:ext cx="302683"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8" name="Freeform 274"/>
          <p:cNvSpPr>
            <a:spLocks/>
          </p:cNvSpPr>
          <p:nvPr userDrawn="1"/>
        </p:nvSpPr>
        <p:spPr bwMode="auto">
          <a:xfrm>
            <a:off x="9832818" y="4572972"/>
            <a:ext cx="188383"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39" name="Freeform 275"/>
          <p:cNvSpPr>
            <a:spLocks/>
          </p:cNvSpPr>
          <p:nvPr userDrawn="1"/>
        </p:nvSpPr>
        <p:spPr bwMode="auto">
          <a:xfrm>
            <a:off x="9405233" y="4769824"/>
            <a:ext cx="353483"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0" name="Freeform 276"/>
          <p:cNvSpPr>
            <a:spLocks/>
          </p:cNvSpPr>
          <p:nvPr userDrawn="1"/>
        </p:nvSpPr>
        <p:spPr bwMode="auto">
          <a:xfrm>
            <a:off x="3796066" y="3133107"/>
            <a:ext cx="211667"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1" name="Freeform 277"/>
          <p:cNvSpPr>
            <a:spLocks/>
          </p:cNvSpPr>
          <p:nvPr userDrawn="1"/>
        </p:nvSpPr>
        <p:spPr bwMode="auto">
          <a:xfrm>
            <a:off x="2926118" y="4039573"/>
            <a:ext cx="368300"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2" name="Freeform 278"/>
          <p:cNvSpPr>
            <a:spLocks/>
          </p:cNvSpPr>
          <p:nvPr userDrawn="1"/>
        </p:nvSpPr>
        <p:spPr bwMode="auto">
          <a:xfrm>
            <a:off x="3294416" y="4125302"/>
            <a:ext cx="22860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3" name="Freeform 279"/>
          <p:cNvSpPr>
            <a:spLocks/>
          </p:cNvSpPr>
          <p:nvPr userDrawn="1"/>
        </p:nvSpPr>
        <p:spPr bwMode="auto">
          <a:xfrm>
            <a:off x="6310685" y="3598247"/>
            <a:ext cx="103716"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4" name="Freeform 280"/>
          <p:cNvSpPr>
            <a:spLocks/>
          </p:cNvSpPr>
          <p:nvPr userDrawn="1"/>
        </p:nvSpPr>
        <p:spPr bwMode="auto">
          <a:xfrm>
            <a:off x="6194251" y="3509343"/>
            <a:ext cx="42333"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5" name="Freeform 281"/>
          <p:cNvSpPr>
            <a:spLocks/>
          </p:cNvSpPr>
          <p:nvPr userDrawn="1"/>
        </p:nvSpPr>
        <p:spPr bwMode="auto">
          <a:xfrm>
            <a:off x="6183670" y="3445854"/>
            <a:ext cx="52916"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6" name="Freeform 282"/>
          <p:cNvSpPr>
            <a:spLocks/>
          </p:cNvSpPr>
          <p:nvPr userDrawn="1"/>
        </p:nvSpPr>
        <p:spPr bwMode="auto">
          <a:xfrm>
            <a:off x="7248351" y="3622058"/>
            <a:ext cx="52917" cy="7939"/>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7" name="Rectangle 283"/>
          <p:cNvSpPr>
            <a:spLocks noChangeArrowheads="1"/>
          </p:cNvSpPr>
          <p:nvPr userDrawn="1"/>
        </p:nvSpPr>
        <p:spPr bwMode="auto">
          <a:xfrm>
            <a:off x="7062083" y="3853839"/>
            <a:ext cx="0" cy="3175"/>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48" name="Freeform 284"/>
          <p:cNvSpPr>
            <a:spLocks/>
          </p:cNvSpPr>
          <p:nvPr userDrawn="1"/>
        </p:nvSpPr>
        <p:spPr bwMode="auto">
          <a:xfrm>
            <a:off x="6717085" y="3472831"/>
            <a:ext cx="656167"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49" name="Freeform 285"/>
          <p:cNvSpPr>
            <a:spLocks/>
          </p:cNvSpPr>
          <p:nvPr userDrawn="1"/>
        </p:nvSpPr>
        <p:spPr bwMode="auto">
          <a:xfrm>
            <a:off x="7047285" y="3622056"/>
            <a:ext cx="241300" cy="146051"/>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0" name="Freeform 286"/>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1" name="Freeform 287"/>
          <p:cNvSpPr>
            <a:spLocks/>
          </p:cNvSpPr>
          <p:nvPr userDrawn="1"/>
        </p:nvSpPr>
        <p:spPr bwMode="auto">
          <a:xfrm>
            <a:off x="7015516" y="3737955"/>
            <a:ext cx="169333"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lumMod val="85000"/>
            </a:schemeClr>
          </a:solidFill>
          <a:ln w="3175">
            <a:solidFill>
              <a:schemeClr val="bg1"/>
            </a:solidFill>
            <a:round/>
            <a:headEnd/>
            <a:tailEnd/>
          </a:ln>
        </p:spPr>
        <p:txBody>
          <a:bodyPr/>
          <a:lstStyle/>
          <a:p>
            <a:endParaRPr lang="en-GB" sz="1900"/>
          </a:p>
        </p:txBody>
      </p:sp>
      <p:sp>
        <p:nvSpPr>
          <p:cNvPr id="52" name="Freeform 288"/>
          <p:cNvSpPr>
            <a:spLocks/>
          </p:cNvSpPr>
          <p:nvPr userDrawn="1"/>
        </p:nvSpPr>
        <p:spPr bwMode="auto">
          <a:xfrm>
            <a:off x="7601835" y="3957018"/>
            <a:ext cx="158749"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3" name="Freeform 289"/>
          <p:cNvSpPr>
            <a:spLocks/>
          </p:cNvSpPr>
          <p:nvPr userDrawn="1"/>
        </p:nvSpPr>
        <p:spPr bwMode="auto">
          <a:xfrm>
            <a:off x="7625134" y="3987180"/>
            <a:ext cx="249767"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4" name="Freeform 290"/>
          <p:cNvSpPr>
            <a:spLocks/>
          </p:cNvSpPr>
          <p:nvPr userDrawn="1"/>
        </p:nvSpPr>
        <p:spPr bwMode="auto">
          <a:xfrm>
            <a:off x="7311866" y="4126883"/>
            <a:ext cx="353484"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5" name="Freeform 291"/>
          <p:cNvSpPr>
            <a:spLocks/>
          </p:cNvSpPr>
          <p:nvPr userDrawn="1"/>
        </p:nvSpPr>
        <p:spPr bwMode="auto">
          <a:xfrm>
            <a:off x="7062101" y="3768106"/>
            <a:ext cx="656167"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6" name="Freeform 292"/>
          <p:cNvSpPr>
            <a:spLocks/>
          </p:cNvSpPr>
          <p:nvPr userDrawn="1"/>
        </p:nvSpPr>
        <p:spPr bwMode="auto">
          <a:xfrm>
            <a:off x="7625116" y="4034808"/>
            <a:ext cx="103717"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7" name="Freeform 293"/>
          <p:cNvSpPr>
            <a:spLocks/>
          </p:cNvSpPr>
          <p:nvPr userDrawn="1"/>
        </p:nvSpPr>
        <p:spPr bwMode="auto">
          <a:xfrm>
            <a:off x="7174285" y="3612542"/>
            <a:ext cx="332316"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58" name="Freeform 294"/>
          <p:cNvSpPr>
            <a:spLocks/>
          </p:cNvSpPr>
          <p:nvPr userDrawn="1"/>
        </p:nvSpPr>
        <p:spPr bwMode="auto">
          <a:xfrm>
            <a:off x="7364768" y="3544269"/>
            <a:ext cx="626533"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59" name="Freeform 299"/>
          <p:cNvSpPr>
            <a:spLocks/>
          </p:cNvSpPr>
          <p:nvPr userDrawn="1"/>
        </p:nvSpPr>
        <p:spPr bwMode="auto">
          <a:xfrm>
            <a:off x="6575249" y="2918803"/>
            <a:ext cx="211667" cy="107951"/>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60" name="Freeform 300"/>
          <p:cNvSpPr>
            <a:spLocks/>
          </p:cNvSpPr>
          <p:nvPr userDrawn="1"/>
        </p:nvSpPr>
        <p:spPr bwMode="auto">
          <a:xfrm>
            <a:off x="6668401" y="2769568"/>
            <a:ext cx="158751"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1" name="Freeform 301"/>
          <p:cNvSpPr>
            <a:spLocks/>
          </p:cNvSpPr>
          <p:nvPr userDrawn="1"/>
        </p:nvSpPr>
        <p:spPr bwMode="auto">
          <a:xfrm>
            <a:off x="6662035" y="2926733"/>
            <a:ext cx="311149" cy="211139"/>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2" name="Freeform 302"/>
          <p:cNvSpPr>
            <a:spLocks/>
          </p:cNvSpPr>
          <p:nvPr userDrawn="1"/>
        </p:nvSpPr>
        <p:spPr bwMode="auto">
          <a:xfrm>
            <a:off x="6585833" y="2841015"/>
            <a:ext cx="254000" cy="107951"/>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3" name="Freeform 303"/>
          <p:cNvSpPr>
            <a:spLocks/>
          </p:cNvSpPr>
          <p:nvPr userDrawn="1"/>
        </p:nvSpPr>
        <p:spPr bwMode="auto">
          <a:xfrm>
            <a:off x="5383568" y="4291980"/>
            <a:ext cx="251883"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4" name="Freeform 304"/>
          <p:cNvSpPr>
            <a:spLocks/>
          </p:cNvSpPr>
          <p:nvPr userDrawn="1"/>
        </p:nvSpPr>
        <p:spPr bwMode="auto">
          <a:xfrm>
            <a:off x="5322184" y="4190384"/>
            <a:ext cx="196851"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5" name="Freeform 305"/>
          <p:cNvSpPr>
            <a:spLocks/>
          </p:cNvSpPr>
          <p:nvPr userDrawn="1"/>
        </p:nvSpPr>
        <p:spPr bwMode="auto">
          <a:xfrm>
            <a:off x="5332768" y="3918930"/>
            <a:ext cx="397933"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6" name="Freeform 306"/>
          <p:cNvSpPr>
            <a:spLocks/>
          </p:cNvSpPr>
          <p:nvPr userDrawn="1"/>
        </p:nvSpPr>
        <p:spPr bwMode="auto">
          <a:xfrm>
            <a:off x="6702267" y="3785570"/>
            <a:ext cx="376767" cy="273051"/>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7" name="Freeform 307"/>
          <p:cNvSpPr>
            <a:spLocks/>
          </p:cNvSpPr>
          <p:nvPr userDrawn="1"/>
        </p:nvSpPr>
        <p:spPr bwMode="auto">
          <a:xfrm>
            <a:off x="6187918" y="3737953"/>
            <a:ext cx="546100"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8" name="Freeform 308"/>
          <p:cNvSpPr>
            <a:spLocks/>
          </p:cNvSpPr>
          <p:nvPr userDrawn="1"/>
        </p:nvSpPr>
        <p:spPr bwMode="auto">
          <a:xfrm>
            <a:off x="6134983" y="3622056"/>
            <a:ext cx="137584"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69" name="Freeform 309"/>
          <p:cNvSpPr>
            <a:spLocks/>
          </p:cNvSpPr>
          <p:nvPr userDrawn="1"/>
        </p:nvSpPr>
        <p:spPr bwMode="auto">
          <a:xfrm>
            <a:off x="5459767" y="3668094"/>
            <a:ext cx="395816"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0" name="Freeform 310"/>
          <p:cNvSpPr>
            <a:spLocks/>
          </p:cNvSpPr>
          <p:nvPr userDrawn="1"/>
        </p:nvSpPr>
        <p:spPr bwMode="auto">
          <a:xfrm>
            <a:off x="5341249" y="3895105"/>
            <a:ext cx="273049"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1" name="Freeform 311"/>
          <p:cNvSpPr>
            <a:spLocks/>
          </p:cNvSpPr>
          <p:nvPr userDrawn="1"/>
        </p:nvSpPr>
        <p:spPr bwMode="auto">
          <a:xfrm>
            <a:off x="5353935" y="4291990"/>
            <a:ext cx="82549"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2" name="Freeform 312"/>
          <p:cNvSpPr>
            <a:spLocks/>
          </p:cNvSpPr>
          <p:nvPr userDrawn="1"/>
        </p:nvSpPr>
        <p:spPr bwMode="auto">
          <a:xfrm>
            <a:off x="6619701" y="4020525"/>
            <a:ext cx="541867"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3" name="Freeform 313"/>
          <p:cNvSpPr>
            <a:spLocks/>
          </p:cNvSpPr>
          <p:nvPr userDrawn="1"/>
        </p:nvSpPr>
        <p:spPr bwMode="auto">
          <a:xfrm>
            <a:off x="5614301" y="4347548"/>
            <a:ext cx="198967"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4" name="Freeform 314"/>
          <p:cNvSpPr>
            <a:spLocks/>
          </p:cNvSpPr>
          <p:nvPr userDrawn="1"/>
        </p:nvSpPr>
        <p:spPr bwMode="auto">
          <a:xfrm>
            <a:off x="5512689" y="4403109"/>
            <a:ext cx="141817"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5" name="Freeform 315"/>
          <p:cNvSpPr>
            <a:spLocks/>
          </p:cNvSpPr>
          <p:nvPr userDrawn="1"/>
        </p:nvSpPr>
        <p:spPr bwMode="auto">
          <a:xfrm>
            <a:off x="5447085" y="4371361"/>
            <a:ext cx="105833" cy="69851"/>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6" name="Rectangle 316"/>
          <p:cNvSpPr>
            <a:spLocks noChangeArrowheads="1"/>
          </p:cNvSpPr>
          <p:nvPr userDrawn="1"/>
        </p:nvSpPr>
        <p:spPr bwMode="auto">
          <a:xfrm>
            <a:off x="5601601" y="3895112"/>
            <a:ext cx="12700" cy="23813"/>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77" name="Freeform 317"/>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78" name="Freeform 318"/>
          <p:cNvSpPr>
            <a:spLocks/>
          </p:cNvSpPr>
          <p:nvPr userDrawn="1"/>
        </p:nvSpPr>
        <p:spPr bwMode="auto">
          <a:xfrm>
            <a:off x="5601601" y="3622065"/>
            <a:ext cx="683684"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lumMod val="85000"/>
            </a:schemeClr>
          </a:solidFill>
          <a:ln w="3175">
            <a:solidFill>
              <a:schemeClr val="bg1"/>
            </a:solidFill>
            <a:round/>
            <a:headEnd/>
            <a:tailEnd/>
          </a:ln>
        </p:spPr>
        <p:txBody>
          <a:bodyPr/>
          <a:lstStyle/>
          <a:p>
            <a:endParaRPr lang="en-GB" sz="1900"/>
          </a:p>
        </p:txBody>
      </p:sp>
      <p:sp>
        <p:nvSpPr>
          <p:cNvPr id="79" name="Freeform 327"/>
          <p:cNvSpPr>
            <a:spLocks/>
          </p:cNvSpPr>
          <p:nvPr userDrawn="1"/>
        </p:nvSpPr>
        <p:spPr bwMode="auto">
          <a:xfrm>
            <a:off x="7548917" y="3612542"/>
            <a:ext cx="33867"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0" name="Freeform 328"/>
          <p:cNvSpPr>
            <a:spLocks/>
          </p:cNvSpPr>
          <p:nvPr userDrawn="1"/>
        </p:nvSpPr>
        <p:spPr bwMode="auto">
          <a:xfrm>
            <a:off x="7500252" y="3574436"/>
            <a:ext cx="19049"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1" name="Freeform 334"/>
          <p:cNvSpPr>
            <a:spLocks/>
          </p:cNvSpPr>
          <p:nvPr userDrawn="1"/>
        </p:nvSpPr>
        <p:spPr bwMode="auto">
          <a:xfrm>
            <a:off x="6575249" y="2161555"/>
            <a:ext cx="3556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2" name="Freeform 335"/>
          <p:cNvSpPr>
            <a:spLocks/>
          </p:cNvSpPr>
          <p:nvPr userDrawn="1"/>
        </p:nvSpPr>
        <p:spPr bwMode="auto">
          <a:xfrm>
            <a:off x="6941450" y="3090254"/>
            <a:ext cx="21167"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3" name="Freeform 336"/>
          <p:cNvSpPr>
            <a:spLocks/>
          </p:cNvSpPr>
          <p:nvPr userDrawn="1"/>
        </p:nvSpPr>
        <p:spPr bwMode="auto">
          <a:xfrm>
            <a:off x="6805985" y="1504336"/>
            <a:ext cx="5056716"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4" name="Freeform 337"/>
          <p:cNvSpPr>
            <a:spLocks/>
          </p:cNvSpPr>
          <p:nvPr userDrawn="1"/>
        </p:nvSpPr>
        <p:spPr bwMode="auto">
          <a:xfrm>
            <a:off x="7582784" y="3622058"/>
            <a:ext cx="95251" cy="7939"/>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5" name="Freeform 338"/>
          <p:cNvSpPr>
            <a:spLocks/>
          </p:cNvSpPr>
          <p:nvPr userDrawn="1"/>
        </p:nvSpPr>
        <p:spPr bwMode="auto">
          <a:xfrm>
            <a:off x="7436750" y="2964836"/>
            <a:ext cx="1348316"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6" name="Freeform 339"/>
          <p:cNvSpPr>
            <a:spLocks/>
          </p:cNvSpPr>
          <p:nvPr userDrawn="1"/>
        </p:nvSpPr>
        <p:spPr bwMode="auto">
          <a:xfrm>
            <a:off x="7519287" y="3598252"/>
            <a:ext cx="29633"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7" name="Rectangle 340"/>
          <p:cNvSpPr>
            <a:spLocks noChangeArrowheads="1"/>
          </p:cNvSpPr>
          <p:nvPr userDrawn="1"/>
        </p:nvSpPr>
        <p:spPr bwMode="auto">
          <a:xfrm>
            <a:off x="6429218" y="3229949"/>
            <a:ext cx="12700" cy="1587"/>
          </a:xfrm>
          <a:prstGeom prst="rect">
            <a:avLst/>
          </a:prstGeom>
          <a:solidFill>
            <a:schemeClr val="bg1">
              <a:lumMod val="85000"/>
            </a:schemeClr>
          </a:solidFill>
          <a:ln w="3175">
            <a:solidFill>
              <a:schemeClr val="bg1"/>
            </a:solidFill>
            <a:miter lim="800000"/>
            <a:headEnd/>
            <a:tailEnd/>
          </a:ln>
        </p:spPr>
        <p:txBody>
          <a:bodyPr/>
          <a:lstStyle>
            <a:lvl1pPr>
              <a:defRPr sz="1400" b="1">
                <a:solidFill>
                  <a:schemeClr val="bg1"/>
                </a:solidFill>
                <a:latin typeface="Arial" panose="020B0604020202020204" pitchFamily="34" charset="0"/>
                <a:ea typeface="MS PGothic" panose="020B0600070205080204" pitchFamily="34" charset="-128"/>
              </a:defRPr>
            </a:lvl1pPr>
            <a:lvl2pPr marL="742950" indent="-285750">
              <a:defRPr sz="1400" b="1">
                <a:solidFill>
                  <a:schemeClr val="bg1"/>
                </a:solidFill>
                <a:latin typeface="Arial" panose="020B0604020202020204" pitchFamily="34" charset="0"/>
                <a:ea typeface="MS PGothic" panose="020B0600070205080204" pitchFamily="34" charset="-128"/>
              </a:defRPr>
            </a:lvl2pPr>
            <a:lvl3pPr marL="1143000" indent="-228600">
              <a:defRPr sz="1400" b="1">
                <a:solidFill>
                  <a:schemeClr val="bg1"/>
                </a:solidFill>
                <a:latin typeface="Arial" panose="020B0604020202020204" pitchFamily="34" charset="0"/>
                <a:ea typeface="MS PGothic" panose="020B0600070205080204" pitchFamily="34" charset="-128"/>
              </a:defRPr>
            </a:lvl3pPr>
            <a:lvl4pPr marL="1600200" indent="-228600">
              <a:defRPr sz="1400" b="1">
                <a:solidFill>
                  <a:schemeClr val="bg1"/>
                </a:solidFill>
                <a:latin typeface="Arial" panose="020B0604020202020204" pitchFamily="34" charset="0"/>
                <a:ea typeface="MS PGothic" panose="020B0600070205080204" pitchFamily="34" charset="-128"/>
              </a:defRPr>
            </a:lvl4pPr>
            <a:lvl5pPr marL="2057400" indent="-228600">
              <a:defRPr sz="1400" b="1">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MS PGothic" panose="020B0600070205080204" pitchFamily="34" charset="-128"/>
              </a:defRPr>
            </a:lvl9pPr>
          </a:lstStyle>
          <a:p>
            <a:pPr algn="ctr" eaLnBrk="1" hangingPunct="1">
              <a:spcBef>
                <a:spcPct val="15000"/>
              </a:spcBef>
            </a:pPr>
            <a:endParaRPr lang="en-US" altLang="en-US" sz="1400"/>
          </a:p>
        </p:txBody>
      </p:sp>
      <p:sp>
        <p:nvSpPr>
          <p:cNvPr id="88" name="Freeform 347"/>
          <p:cNvSpPr>
            <a:spLocks/>
          </p:cNvSpPr>
          <p:nvPr userDrawn="1"/>
        </p:nvSpPr>
        <p:spPr bwMode="auto">
          <a:xfrm>
            <a:off x="6046084" y="2074249"/>
            <a:ext cx="865717" cy="766763"/>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89" name="Freeform 348"/>
          <p:cNvSpPr>
            <a:spLocks/>
          </p:cNvSpPr>
          <p:nvPr userDrawn="1"/>
        </p:nvSpPr>
        <p:spPr bwMode="auto">
          <a:xfrm>
            <a:off x="6253534" y="2223478"/>
            <a:ext cx="427567"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1547059788 w 10000"/>
              <a:gd name="T27" fmla="*/ 2147483646 h 9895"/>
              <a:gd name="T28" fmla="*/ 1032076903 w 10000"/>
              <a:gd name="T29" fmla="*/ 2147483646 h 9895"/>
              <a:gd name="T30" fmla="*/ 1032076903 w 10000"/>
              <a:gd name="T31" fmla="*/ 2147483646 h 9895"/>
              <a:gd name="T32" fmla="*/ 1032076903 w 10000"/>
              <a:gd name="T33" fmla="*/ 2147483646 h 9895"/>
              <a:gd name="T34" fmla="*/ 1032076903 w 10000"/>
              <a:gd name="T35" fmla="*/ 2147483646 h 9895"/>
              <a:gd name="T36" fmla="*/ 258002502 w 10000"/>
              <a:gd name="T37" fmla="*/ 2147483646 h 9895"/>
              <a:gd name="T38" fmla="*/ 516037938 w 10000"/>
              <a:gd name="T39" fmla="*/ 2147483646 h 9895"/>
              <a:gd name="T40" fmla="*/ 1839950288 w 10000"/>
              <a:gd name="T41" fmla="*/ 2147483646 h 9895"/>
              <a:gd name="T42" fmla="*/ 2018679268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0" name="Freeform 349"/>
          <p:cNvSpPr>
            <a:spLocks/>
          </p:cNvSpPr>
          <p:nvPr userDrawn="1"/>
        </p:nvSpPr>
        <p:spPr bwMode="auto">
          <a:xfrm>
            <a:off x="6619718" y="3090254"/>
            <a:ext cx="594783"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1" name="Freeform 350"/>
          <p:cNvSpPr>
            <a:spLocks/>
          </p:cNvSpPr>
          <p:nvPr userDrawn="1"/>
        </p:nvSpPr>
        <p:spPr bwMode="auto">
          <a:xfrm>
            <a:off x="6962601" y="3090249"/>
            <a:ext cx="74083" cy="30163"/>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2" name="Freeform 359"/>
          <p:cNvSpPr>
            <a:spLocks/>
          </p:cNvSpPr>
          <p:nvPr userDrawn="1"/>
        </p:nvSpPr>
        <p:spPr bwMode="auto">
          <a:xfrm>
            <a:off x="6545616" y="2964842"/>
            <a:ext cx="103717"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3" name="Freeform 360"/>
          <p:cNvSpPr>
            <a:spLocks/>
          </p:cNvSpPr>
          <p:nvPr userDrawn="1"/>
        </p:nvSpPr>
        <p:spPr bwMode="auto">
          <a:xfrm>
            <a:off x="6357252" y="2988655"/>
            <a:ext cx="323849"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4" name="Freeform 364"/>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5" name="Freeform 365"/>
          <p:cNvSpPr>
            <a:spLocks/>
          </p:cNvSpPr>
          <p:nvPr userDrawn="1"/>
        </p:nvSpPr>
        <p:spPr bwMode="auto">
          <a:xfrm>
            <a:off x="5895800" y="4010993"/>
            <a:ext cx="524933"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lumMod val="85000"/>
            </a:schemeClr>
          </a:solidFill>
          <a:ln w="3175">
            <a:solidFill>
              <a:schemeClr val="bg1"/>
            </a:solidFill>
            <a:round/>
            <a:headEnd/>
            <a:tailEnd/>
          </a:ln>
        </p:spPr>
        <p:txBody>
          <a:bodyPr/>
          <a:lstStyle/>
          <a:p>
            <a:endParaRPr lang="en-GB" sz="1900"/>
          </a:p>
        </p:txBody>
      </p:sp>
      <p:sp>
        <p:nvSpPr>
          <p:cNvPr id="96" name="Freeform 366"/>
          <p:cNvSpPr>
            <a:spLocks/>
          </p:cNvSpPr>
          <p:nvPr userDrawn="1"/>
        </p:nvSpPr>
        <p:spPr bwMode="auto">
          <a:xfrm>
            <a:off x="5489418" y="3971314"/>
            <a:ext cx="543983"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7" name="Freeform 367"/>
          <p:cNvSpPr>
            <a:spLocks/>
          </p:cNvSpPr>
          <p:nvPr userDrawn="1"/>
        </p:nvSpPr>
        <p:spPr bwMode="auto">
          <a:xfrm>
            <a:off x="7258933" y="4325319"/>
            <a:ext cx="313267"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8" name="Freeform 368"/>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99" name="Freeform 369"/>
          <p:cNvSpPr>
            <a:spLocks/>
          </p:cNvSpPr>
          <p:nvPr userDrawn="1"/>
        </p:nvSpPr>
        <p:spPr bwMode="auto">
          <a:xfrm>
            <a:off x="6357235" y="4301517"/>
            <a:ext cx="42333"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0" name="Freeform 370"/>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1" name="Freeform 371"/>
          <p:cNvSpPr>
            <a:spLocks/>
          </p:cNvSpPr>
          <p:nvPr userDrawn="1"/>
        </p:nvSpPr>
        <p:spPr bwMode="auto">
          <a:xfrm>
            <a:off x="6336067" y="4020519"/>
            <a:ext cx="345016"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lumMod val="85000"/>
            </a:schemeClr>
          </a:solidFill>
          <a:ln w="3175">
            <a:solidFill>
              <a:schemeClr val="bg1"/>
            </a:solidFill>
            <a:round/>
            <a:headEnd/>
            <a:tailEnd/>
          </a:ln>
        </p:spPr>
        <p:txBody>
          <a:bodyPr/>
          <a:lstStyle/>
          <a:p>
            <a:endParaRPr lang="en-GB" sz="1900"/>
          </a:p>
        </p:txBody>
      </p:sp>
      <p:sp>
        <p:nvSpPr>
          <p:cNvPr id="102" name="Freeform 372"/>
          <p:cNvSpPr>
            <a:spLocks/>
          </p:cNvSpPr>
          <p:nvPr userDrawn="1"/>
        </p:nvSpPr>
        <p:spPr bwMode="auto">
          <a:xfrm>
            <a:off x="6441901" y="5166695"/>
            <a:ext cx="531283"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3" name="Freeform 373"/>
          <p:cNvSpPr>
            <a:spLocks/>
          </p:cNvSpPr>
          <p:nvPr userDrawn="1"/>
        </p:nvSpPr>
        <p:spPr bwMode="auto">
          <a:xfrm>
            <a:off x="6556215" y="5050815"/>
            <a:ext cx="315383" cy="234951"/>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4" name="Freeform 374"/>
          <p:cNvSpPr>
            <a:spLocks/>
          </p:cNvSpPr>
          <p:nvPr userDrawn="1"/>
        </p:nvSpPr>
        <p:spPr bwMode="auto">
          <a:xfrm>
            <a:off x="6880051" y="4869837"/>
            <a:ext cx="357717"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5" name="Freeform 375"/>
          <p:cNvSpPr>
            <a:spLocks/>
          </p:cNvSpPr>
          <p:nvPr userDrawn="1"/>
        </p:nvSpPr>
        <p:spPr bwMode="auto">
          <a:xfrm>
            <a:off x="6880051" y="4628542"/>
            <a:ext cx="347133"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6" name="Freeform 376"/>
          <p:cNvSpPr>
            <a:spLocks/>
          </p:cNvSpPr>
          <p:nvPr userDrawn="1"/>
        </p:nvSpPr>
        <p:spPr bwMode="auto">
          <a:xfrm>
            <a:off x="6293735" y="4752361"/>
            <a:ext cx="397933" cy="298451"/>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7" name="Freeform 377"/>
          <p:cNvSpPr>
            <a:spLocks/>
          </p:cNvSpPr>
          <p:nvPr userDrawn="1"/>
        </p:nvSpPr>
        <p:spPr bwMode="auto">
          <a:xfrm>
            <a:off x="6293733" y="4471379"/>
            <a:ext cx="618067"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08" name="Freeform 378"/>
          <p:cNvSpPr>
            <a:spLocks/>
          </p:cNvSpPr>
          <p:nvPr userDrawn="1"/>
        </p:nvSpPr>
        <p:spPr bwMode="auto">
          <a:xfrm>
            <a:off x="6983771" y="4158636"/>
            <a:ext cx="493183" cy="354013"/>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0 h 45"/>
              <a:gd name="T30" fmla="*/ 2147483646 w 47"/>
              <a:gd name="T31" fmla="*/ 0 h 45"/>
              <a:gd name="T32" fmla="*/ 2147483646 w 47"/>
              <a:gd name="T33" fmla="*/ 2147483646 h 45"/>
              <a:gd name="T34" fmla="*/ 2147483646 w 47"/>
              <a:gd name="T35" fmla="*/ 2147483646 h 45"/>
              <a:gd name="T36" fmla="*/ 2147483646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w 47"/>
              <a:gd name="T47" fmla="*/ 2147483646 h 45"/>
              <a:gd name="T48" fmla="*/ 2147483646 w 47"/>
              <a:gd name="T49" fmla="*/ 2147483646 h 45"/>
              <a:gd name="T50" fmla="*/ 2147483646 w 47"/>
              <a:gd name="T51" fmla="*/ 2147483646 h 45"/>
              <a:gd name="T52" fmla="*/ 2147483646 w 47"/>
              <a:gd name="T53" fmla="*/ 2147483646 h 45"/>
              <a:gd name="T54" fmla="*/ 2147483646 w 47"/>
              <a:gd name="T55" fmla="*/ 2147483646 h 45"/>
              <a:gd name="T56" fmla="*/ 2147483646 w 47"/>
              <a:gd name="T57" fmla="*/ 2147483646 h 45"/>
              <a:gd name="T58" fmla="*/ 2147483646 w 47"/>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09" name="Freeform 379"/>
          <p:cNvSpPr>
            <a:spLocks/>
          </p:cNvSpPr>
          <p:nvPr userDrawn="1"/>
        </p:nvSpPr>
        <p:spPr bwMode="auto">
          <a:xfrm>
            <a:off x="7015517" y="4487254"/>
            <a:ext cx="273051" cy="234951"/>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0" name="Freeform 380"/>
          <p:cNvSpPr>
            <a:spLocks/>
          </p:cNvSpPr>
          <p:nvPr userDrawn="1"/>
        </p:nvSpPr>
        <p:spPr bwMode="auto">
          <a:xfrm>
            <a:off x="6721301" y="4995249"/>
            <a:ext cx="251883"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1" name="Freeform 381"/>
          <p:cNvSpPr>
            <a:spLocks/>
          </p:cNvSpPr>
          <p:nvPr userDrawn="1"/>
        </p:nvSpPr>
        <p:spPr bwMode="auto">
          <a:xfrm>
            <a:off x="6628175" y="4512643"/>
            <a:ext cx="450849"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2" name="Freeform 382"/>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3" name="Freeform 383"/>
          <p:cNvSpPr>
            <a:spLocks/>
          </p:cNvSpPr>
          <p:nvPr userDrawn="1"/>
        </p:nvSpPr>
        <p:spPr bwMode="auto">
          <a:xfrm>
            <a:off x="5730718" y="4230079"/>
            <a:ext cx="249767"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4" name="Freeform 384"/>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5" name="Freeform 385"/>
          <p:cNvSpPr>
            <a:spLocks/>
          </p:cNvSpPr>
          <p:nvPr userDrawn="1"/>
        </p:nvSpPr>
        <p:spPr bwMode="auto">
          <a:xfrm>
            <a:off x="5895800" y="4333266"/>
            <a:ext cx="31749" cy="6351"/>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16" name="Freeform 386"/>
          <p:cNvSpPr>
            <a:spLocks/>
          </p:cNvSpPr>
          <p:nvPr userDrawn="1"/>
        </p:nvSpPr>
        <p:spPr bwMode="auto">
          <a:xfrm>
            <a:off x="5792084" y="4339609"/>
            <a:ext cx="135467"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7" name="Freeform 387"/>
          <p:cNvSpPr>
            <a:spLocks/>
          </p:cNvSpPr>
          <p:nvPr userDrawn="1"/>
        </p:nvSpPr>
        <p:spPr bwMode="auto">
          <a:xfrm>
            <a:off x="5993167" y="4238006"/>
            <a:ext cx="395816"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8" name="Freeform 388"/>
          <p:cNvSpPr>
            <a:spLocks/>
          </p:cNvSpPr>
          <p:nvPr userDrawn="1"/>
        </p:nvSpPr>
        <p:spPr bwMode="auto">
          <a:xfrm>
            <a:off x="6378418" y="4339612"/>
            <a:ext cx="427567"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19" name="Freeform 389"/>
          <p:cNvSpPr>
            <a:spLocks/>
          </p:cNvSpPr>
          <p:nvPr userDrawn="1"/>
        </p:nvSpPr>
        <p:spPr bwMode="auto">
          <a:xfrm>
            <a:off x="6253534" y="4512648"/>
            <a:ext cx="260351" cy="233363"/>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0" name="Freeform 390"/>
          <p:cNvSpPr>
            <a:spLocks/>
          </p:cNvSpPr>
          <p:nvPr userDrawn="1"/>
        </p:nvSpPr>
        <p:spPr bwMode="auto">
          <a:xfrm>
            <a:off x="6200613" y="4560279"/>
            <a:ext cx="156633"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1" name="Freeform 391"/>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2" name="Freeform 392"/>
          <p:cNvSpPr>
            <a:spLocks/>
          </p:cNvSpPr>
          <p:nvPr userDrawn="1"/>
        </p:nvSpPr>
        <p:spPr bwMode="auto">
          <a:xfrm>
            <a:off x="6158285" y="4301509"/>
            <a:ext cx="249767"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lumMod val="85000"/>
            </a:schemeClr>
          </a:solidFill>
          <a:ln w="3175">
            <a:solidFill>
              <a:schemeClr val="bg1"/>
            </a:solidFill>
            <a:round/>
            <a:headEnd/>
            <a:tailEnd/>
          </a:ln>
        </p:spPr>
        <p:txBody>
          <a:bodyPr/>
          <a:lstStyle/>
          <a:p>
            <a:endParaRPr lang="en-GB" sz="1900"/>
          </a:p>
        </p:txBody>
      </p:sp>
      <p:sp>
        <p:nvSpPr>
          <p:cNvPr id="123" name="Freeform 393"/>
          <p:cNvSpPr>
            <a:spLocks/>
          </p:cNvSpPr>
          <p:nvPr userDrawn="1"/>
        </p:nvSpPr>
        <p:spPr bwMode="auto">
          <a:xfrm>
            <a:off x="5927549" y="4291985"/>
            <a:ext cx="84667"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4" name="Freeform 394"/>
          <p:cNvSpPr>
            <a:spLocks/>
          </p:cNvSpPr>
          <p:nvPr userDrawn="1"/>
        </p:nvSpPr>
        <p:spPr bwMode="auto">
          <a:xfrm>
            <a:off x="5895801" y="4333266"/>
            <a:ext cx="74083"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5" name="Freeform 395"/>
          <p:cNvSpPr>
            <a:spLocks/>
          </p:cNvSpPr>
          <p:nvPr userDrawn="1"/>
        </p:nvSpPr>
        <p:spPr bwMode="auto">
          <a:xfrm>
            <a:off x="6285278" y="5028591"/>
            <a:ext cx="427567" cy="325439"/>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6" name="Freeform 396"/>
          <p:cNvSpPr>
            <a:spLocks/>
          </p:cNvSpPr>
          <p:nvPr userDrawn="1"/>
        </p:nvSpPr>
        <p:spPr bwMode="auto">
          <a:xfrm>
            <a:off x="5927568" y="4136415"/>
            <a:ext cx="105833"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27" name="Freeform 397"/>
          <p:cNvSpPr>
            <a:spLocks/>
          </p:cNvSpPr>
          <p:nvPr userDrawn="1"/>
        </p:nvSpPr>
        <p:spPr bwMode="auto">
          <a:xfrm>
            <a:off x="185035" y="2063133"/>
            <a:ext cx="901700" cy="922339"/>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8" name="Freeform 398"/>
          <p:cNvSpPr>
            <a:spLocks/>
          </p:cNvSpPr>
          <p:nvPr userDrawn="1"/>
        </p:nvSpPr>
        <p:spPr bwMode="auto">
          <a:xfrm>
            <a:off x="1086735" y="2025037"/>
            <a:ext cx="2825749"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29" name="Freeform 399"/>
          <p:cNvSpPr>
            <a:spLocks/>
          </p:cNvSpPr>
          <p:nvPr userDrawn="1"/>
        </p:nvSpPr>
        <p:spPr bwMode="auto">
          <a:xfrm>
            <a:off x="1620133" y="3234709"/>
            <a:ext cx="1913467" cy="741363"/>
          </a:xfrm>
          <a:custGeom>
            <a:avLst/>
            <a:gdLst>
              <a:gd name="T0" fmla="*/ 2147483646 w 1099"/>
              <a:gd name="T1" fmla="*/ 2147483646 h 571"/>
              <a:gd name="T2" fmla="*/ 2147483646 w 1099"/>
              <a:gd name="T3" fmla="*/ 2147483646 h 571"/>
              <a:gd name="T4" fmla="*/ 2147483646 w 1099"/>
              <a:gd name="T5" fmla="*/ 2147483646 h 571"/>
              <a:gd name="T6" fmla="*/ 2147483646 w 1099"/>
              <a:gd name="T7" fmla="*/ 2147483646 h 571"/>
              <a:gd name="T8" fmla="*/ 2147483646 w 1099"/>
              <a:gd name="T9" fmla="*/ 2147483646 h 571"/>
              <a:gd name="T10" fmla="*/ 2147483646 w 1099"/>
              <a:gd name="T11" fmla="*/ 2147483646 h 571"/>
              <a:gd name="T12" fmla="*/ 2147483646 w 1099"/>
              <a:gd name="T13" fmla="*/ 2147483646 h 571"/>
              <a:gd name="T14" fmla="*/ 2147483646 w 1099"/>
              <a:gd name="T15" fmla="*/ 2147483646 h 571"/>
              <a:gd name="T16" fmla="*/ 2147483646 w 1099"/>
              <a:gd name="T17" fmla="*/ 2147483646 h 571"/>
              <a:gd name="T18" fmla="*/ 2147483646 w 1099"/>
              <a:gd name="T19" fmla="*/ 2147483646 h 571"/>
              <a:gd name="T20" fmla="*/ 2147483646 w 1099"/>
              <a:gd name="T21" fmla="*/ 2147483646 h 571"/>
              <a:gd name="T22" fmla="*/ 2147483646 w 1099"/>
              <a:gd name="T23" fmla="*/ 2147483646 h 571"/>
              <a:gd name="T24" fmla="*/ 2147483646 w 1099"/>
              <a:gd name="T25" fmla="*/ 2147483646 h 571"/>
              <a:gd name="T26" fmla="*/ 2147483646 w 1099"/>
              <a:gd name="T27" fmla="*/ 2147483646 h 571"/>
              <a:gd name="T28" fmla="*/ 2147483646 w 1099"/>
              <a:gd name="T29" fmla="*/ 2147483646 h 571"/>
              <a:gd name="T30" fmla="*/ 2147483646 w 1099"/>
              <a:gd name="T31" fmla="*/ 2147483646 h 571"/>
              <a:gd name="T32" fmla="*/ 2147483646 w 1099"/>
              <a:gd name="T33" fmla="*/ 2147483646 h 571"/>
              <a:gd name="T34" fmla="*/ 2147483646 w 1099"/>
              <a:gd name="T35" fmla="*/ 2147483646 h 571"/>
              <a:gd name="T36" fmla="*/ 2147483646 w 1099"/>
              <a:gd name="T37" fmla="*/ 2147483646 h 571"/>
              <a:gd name="T38" fmla="*/ 2147483646 w 1099"/>
              <a:gd name="T39" fmla="*/ 2147483646 h 571"/>
              <a:gd name="T40" fmla="*/ 2147483646 w 1099"/>
              <a:gd name="T41" fmla="*/ 2147483646 h 571"/>
              <a:gd name="T42" fmla="*/ 2147483646 w 1099"/>
              <a:gd name="T43" fmla="*/ 2147483646 h 571"/>
              <a:gd name="T44" fmla="*/ 2147483646 w 1099"/>
              <a:gd name="T45" fmla="*/ 2147483646 h 571"/>
              <a:gd name="T46" fmla="*/ 2147483646 w 1099"/>
              <a:gd name="T47" fmla="*/ 2147483646 h 571"/>
              <a:gd name="T48" fmla="*/ 2147483646 w 1099"/>
              <a:gd name="T49" fmla="*/ 2147483646 h 571"/>
              <a:gd name="T50" fmla="*/ 2147483646 w 1099"/>
              <a:gd name="T51" fmla="*/ 0 h 571"/>
              <a:gd name="T52" fmla="*/ 2147483646 w 1099"/>
              <a:gd name="T53" fmla="*/ 2147483646 h 571"/>
              <a:gd name="T54" fmla="*/ 2147483646 w 1099"/>
              <a:gd name="T55" fmla="*/ 2147483646 h 571"/>
              <a:gd name="T56" fmla="*/ 2147483646 w 1099"/>
              <a:gd name="T57" fmla="*/ 2147483646 h 571"/>
              <a:gd name="T58" fmla="*/ 0 w 1099"/>
              <a:gd name="T59" fmla="*/ 2147483646 h 571"/>
              <a:gd name="T60" fmla="*/ 2147483646 w 1099"/>
              <a:gd name="T61" fmla="*/ 2147483646 h 571"/>
              <a:gd name="T62" fmla="*/ 2147483646 w 1099"/>
              <a:gd name="T63" fmla="*/ 2147483646 h 571"/>
              <a:gd name="T64" fmla="*/ 2147483646 w 1099"/>
              <a:gd name="T65" fmla="*/ 2147483646 h 571"/>
              <a:gd name="T66" fmla="*/ 2147483646 w 1099"/>
              <a:gd name="T67" fmla="*/ 2147483646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0" name="Freeform 400"/>
          <p:cNvSpPr>
            <a:spLocks/>
          </p:cNvSpPr>
          <p:nvPr userDrawn="1"/>
        </p:nvSpPr>
        <p:spPr bwMode="auto">
          <a:xfrm>
            <a:off x="2841467" y="4241190"/>
            <a:ext cx="148167"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1" name="Freeform 401"/>
          <p:cNvSpPr>
            <a:spLocks/>
          </p:cNvSpPr>
          <p:nvPr userDrawn="1"/>
        </p:nvSpPr>
        <p:spPr bwMode="auto">
          <a:xfrm>
            <a:off x="2894367" y="4344373"/>
            <a:ext cx="127000" cy="69851"/>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2" name="Freeform 402"/>
          <p:cNvSpPr>
            <a:spLocks/>
          </p:cNvSpPr>
          <p:nvPr userDrawn="1"/>
        </p:nvSpPr>
        <p:spPr bwMode="auto">
          <a:xfrm>
            <a:off x="3010783" y="4384060"/>
            <a:ext cx="188384"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3" name="Freeform 403"/>
          <p:cNvSpPr>
            <a:spLocks/>
          </p:cNvSpPr>
          <p:nvPr userDrawn="1"/>
        </p:nvSpPr>
        <p:spPr bwMode="auto">
          <a:xfrm>
            <a:off x="3135668" y="4314205"/>
            <a:ext cx="387349"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34" name="Freeform 422"/>
          <p:cNvSpPr>
            <a:spLocks/>
          </p:cNvSpPr>
          <p:nvPr userDrawn="1"/>
        </p:nvSpPr>
        <p:spPr bwMode="auto">
          <a:xfrm>
            <a:off x="2788533" y="4218961"/>
            <a:ext cx="201083" cy="69851"/>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5" name="Freeform 423"/>
          <p:cNvSpPr>
            <a:spLocks/>
          </p:cNvSpPr>
          <p:nvPr userDrawn="1"/>
        </p:nvSpPr>
        <p:spPr bwMode="auto">
          <a:xfrm>
            <a:off x="2682700" y="4177690"/>
            <a:ext cx="158749"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6" name="Freeform 424"/>
          <p:cNvSpPr>
            <a:spLocks/>
          </p:cNvSpPr>
          <p:nvPr userDrawn="1"/>
        </p:nvSpPr>
        <p:spPr bwMode="auto">
          <a:xfrm>
            <a:off x="1869900" y="3764939"/>
            <a:ext cx="1005416" cy="493713"/>
          </a:xfrm>
          <a:custGeom>
            <a:avLst/>
            <a:gdLst>
              <a:gd name="T0" fmla="*/ 2147483646 w 576"/>
              <a:gd name="T1" fmla="*/ 2147483646 h 379"/>
              <a:gd name="T2" fmla="*/ 2147483646 w 576"/>
              <a:gd name="T3" fmla="*/ 2147483646 h 379"/>
              <a:gd name="T4" fmla="*/ 2147483646 w 576"/>
              <a:gd name="T5" fmla="*/ 2147483646 h 379"/>
              <a:gd name="T6" fmla="*/ 2147483646 w 576"/>
              <a:gd name="T7" fmla="*/ 2147483646 h 379"/>
              <a:gd name="T8" fmla="*/ 2147483646 w 576"/>
              <a:gd name="T9" fmla="*/ 2147483646 h 379"/>
              <a:gd name="T10" fmla="*/ 2147483646 w 576"/>
              <a:gd name="T11" fmla="*/ 2147483646 h 379"/>
              <a:gd name="T12" fmla="*/ 2147483646 w 576"/>
              <a:gd name="T13" fmla="*/ 2147483646 h 379"/>
              <a:gd name="T14" fmla="*/ 2147483646 w 576"/>
              <a:gd name="T15" fmla="*/ 2147483646 h 379"/>
              <a:gd name="T16" fmla="*/ 2147483646 w 576"/>
              <a:gd name="T17" fmla="*/ 2147483646 h 379"/>
              <a:gd name="T18" fmla="*/ 2147483646 w 576"/>
              <a:gd name="T19" fmla="*/ 2147483646 h 379"/>
              <a:gd name="T20" fmla="*/ 2147483646 w 576"/>
              <a:gd name="T21" fmla="*/ 2147483646 h 379"/>
              <a:gd name="T22" fmla="*/ 2147483646 w 576"/>
              <a:gd name="T23" fmla="*/ 2147483646 h 379"/>
              <a:gd name="T24" fmla="*/ 2147483646 w 576"/>
              <a:gd name="T25" fmla="*/ 2147483646 h 379"/>
              <a:gd name="T26" fmla="*/ 2147483646 w 576"/>
              <a:gd name="T27" fmla="*/ 2147483646 h 379"/>
              <a:gd name="T28" fmla="*/ 2147483646 w 576"/>
              <a:gd name="T29" fmla="*/ 2147483646 h 379"/>
              <a:gd name="T30" fmla="*/ 2147483646 w 576"/>
              <a:gd name="T31" fmla="*/ 2147483646 h 379"/>
              <a:gd name="T32" fmla="*/ 2147483646 w 576"/>
              <a:gd name="T33" fmla="*/ 2147483646 h 379"/>
              <a:gd name="T34" fmla="*/ 2147483646 w 576"/>
              <a:gd name="T35" fmla="*/ 2147483646 h 379"/>
              <a:gd name="T36" fmla="*/ 2147483646 w 576"/>
              <a:gd name="T37" fmla="*/ 2147483646 h 379"/>
              <a:gd name="T38" fmla="*/ 2147483646 w 576"/>
              <a:gd name="T39" fmla="*/ 2147483646 h 379"/>
              <a:gd name="T40" fmla="*/ 2147483646 w 576"/>
              <a:gd name="T41" fmla="*/ 2147483646 h 379"/>
              <a:gd name="T42" fmla="*/ 2147483646 w 576"/>
              <a:gd name="T43" fmla="*/ 2147483646 h 379"/>
              <a:gd name="T44" fmla="*/ 2147483646 w 576"/>
              <a:gd name="T45" fmla="*/ 2147483646 h 379"/>
              <a:gd name="T46" fmla="*/ 2147483646 w 576"/>
              <a:gd name="T47" fmla="*/ 2147483646 h 379"/>
              <a:gd name="T48" fmla="*/ 2147483646 w 576"/>
              <a:gd name="T49" fmla="*/ 0 h 379"/>
              <a:gd name="T50" fmla="*/ 0 w 576"/>
              <a:gd name="T51" fmla="*/ 2147483646 h 379"/>
              <a:gd name="T52" fmla="*/ 2147483646 w 576"/>
              <a:gd name="T53" fmla="*/ 2147483646 h 379"/>
              <a:gd name="T54" fmla="*/ 2147483646 w 576"/>
              <a:gd name="T55" fmla="*/ 2147483646 h 379"/>
              <a:gd name="T56" fmla="*/ 2147483646 w 576"/>
              <a:gd name="T57" fmla="*/ 2147483646 h 379"/>
              <a:gd name="T58" fmla="*/ 2147483646 w 576"/>
              <a:gd name="T59" fmla="*/ 2147483646 h 379"/>
              <a:gd name="T60" fmla="*/ 2147483646 w 576"/>
              <a:gd name="T61" fmla="*/ 2147483646 h 379"/>
              <a:gd name="T62" fmla="*/ 2147483646 w 576"/>
              <a:gd name="T63" fmla="*/ 2147483646 h 379"/>
              <a:gd name="T64" fmla="*/ 2147483646 w 576"/>
              <a:gd name="T65" fmla="*/ 2147483646 h 379"/>
              <a:gd name="T66" fmla="*/ 2147483646 w 576"/>
              <a:gd name="T67" fmla="*/ 2147483646 h 379"/>
              <a:gd name="T68" fmla="*/ 2147483646 w 576"/>
              <a:gd name="T69" fmla="*/ 2147483646 h 379"/>
              <a:gd name="T70" fmla="*/ 2147483646 w 576"/>
              <a:gd name="T71" fmla="*/ 2147483646 h 379"/>
              <a:gd name="T72" fmla="*/ 2147483646 w 576"/>
              <a:gd name="T73" fmla="*/ 2147483646 h 379"/>
              <a:gd name="T74" fmla="*/ 2147483646 w 576"/>
              <a:gd name="T75" fmla="*/ 2147483646 h 379"/>
              <a:gd name="T76" fmla="*/ 2147483646 w 576"/>
              <a:gd name="T77" fmla="*/ 2147483646 h 379"/>
              <a:gd name="T78" fmla="*/ 2147483646 w 576"/>
              <a:gd name="T79" fmla="*/ 2147483646 h 379"/>
              <a:gd name="T80" fmla="*/ 2147483646 w 576"/>
              <a:gd name="T81" fmla="*/ 2147483646 h 379"/>
              <a:gd name="T82" fmla="*/ 2147483646 w 576"/>
              <a:gd name="T83" fmla="*/ 2147483646 h 379"/>
              <a:gd name="T84" fmla="*/ 2147483646 w 576"/>
              <a:gd name="T85" fmla="*/ 2147483646 h 379"/>
              <a:gd name="T86" fmla="*/ 2147483646 w 576"/>
              <a:gd name="T87" fmla="*/ 2147483646 h 379"/>
              <a:gd name="T88" fmla="*/ 2147483646 w 576"/>
              <a:gd name="T89" fmla="*/ 2147483646 h 379"/>
              <a:gd name="T90" fmla="*/ 2147483646 w 576"/>
              <a:gd name="T91" fmla="*/ 2147483646 h 379"/>
              <a:gd name="T92" fmla="*/ 2147483646 w 576"/>
              <a:gd name="T93" fmla="*/ 2147483646 h 379"/>
              <a:gd name="T94" fmla="*/ 2147483646 w 576"/>
              <a:gd name="T95" fmla="*/ 2147483646 h 379"/>
              <a:gd name="T96" fmla="*/ 2147483646 w 576"/>
              <a:gd name="T97" fmla="*/ 2147483646 h 379"/>
              <a:gd name="T98" fmla="*/ 2147483646 w 576"/>
              <a:gd name="T99" fmla="*/ 2147483646 h 379"/>
              <a:gd name="T100" fmla="*/ 2147483646 w 576"/>
              <a:gd name="T101" fmla="*/ 2147483646 h 379"/>
              <a:gd name="T102" fmla="*/ 2147483646 w 576"/>
              <a:gd name="T103" fmla="*/ 2147483646 h 379"/>
              <a:gd name="T104" fmla="*/ 2147483646 w 576"/>
              <a:gd name="T105" fmla="*/ 2147483646 h 379"/>
              <a:gd name="T106" fmla="*/ 2147483646 w 576"/>
              <a:gd name="T107" fmla="*/ 2147483646 h 379"/>
              <a:gd name="T108" fmla="*/ 2147483646 w 576"/>
              <a:gd name="T109" fmla="*/ 2147483646 h 379"/>
              <a:gd name="T110" fmla="*/ 2147483646 w 576"/>
              <a:gd name="T111" fmla="*/ 2147483646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7" name="Freeform 425"/>
          <p:cNvSpPr>
            <a:spLocks/>
          </p:cNvSpPr>
          <p:nvPr userDrawn="1"/>
        </p:nvSpPr>
        <p:spPr bwMode="auto">
          <a:xfrm rot="-852288">
            <a:off x="3514551" y="1786909"/>
            <a:ext cx="1083733" cy="896939"/>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8" name="Freeform 426"/>
          <p:cNvSpPr>
            <a:spLocks/>
          </p:cNvSpPr>
          <p:nvPr userDrawn="1"/>
        </p:nvSpPr>
        <p:spPr bwMode="auto">
          <a:xfrm>
            <a:off x="2225518" y="2028214"/>
            <a:ext cx="55033"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39" name="Freeform 427"/>
          <p:cNvSpPr>
            <a:spLocks/>
          </p:cNvSpPr>
          <p:nvPr userDrawn="1"/>
        </p:nvSpPr>
        <p:spPr bwMode="auto">
          <a:xfrm>
            <a:off x="2695400" y="2323485"/>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0" name="Freeform 428"/>
          <p:cNvSpPr>
            <a:spLocks/>
          </p:cNvSpPr>
          <p:nvPr userDrawn="1"/>
        </p:nvSpPr>
        <p:spPr bwMode="auto">
          <a:xfrm>
            <a:off x="3171666" y="2356827"/>
            <a:ext cx="4233" cy="6351"/>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1" name="Freeform 429"/>
          <p:cNvSpPr>
            <a:spLocks/>
          </p:cNvSpPr>
          <p:nvPr userDrawn="1"/>
        </p:nvSpPr>
        <p:spPr bwMode="auto">
          <a:xfrm>
            <a:off x="2703876" y="1939305"/>
            <a:ext cx="19049"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2" name="Freeform 430"/>
          <p:cNvSpPr>
            <a:spLocks/>
          </p:cNvSpPr>
          <p:nvPr userDrawn="1"/>
        </p:nvSpPr>
        <p:spPr bwMode="auto">
          <a:xfrm>
            <a:off x="2953633" y="2407621"/>
            <a:ext cx="192616" cy="120651"/>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3" name="Freeform 431"/>
          <p:cNvSpPr>
            <a:spLocks/>
          </p:cNvSpPr>
          <p:nvPr userDrawn="1"/>
        </p:nvSpPr>
        <p:spPr bwMode="auto">
          <a:xfrm>
            <a:off x="2799116" y="2045673"/>
            <a:ext cx="797984" cy="400051"/>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4" name="Freeform 432"/>
          <p:cNvSpPr>
            <a:spLocks/>
          </p:cNvSpPr>
          <p:nvPr userDrawn="1"/>
        </p:nvSpPr>
        <p:spPr bwMode="auto">
          <a:xfrm>
            <a:off x="2109084" y="1978993"/>
            <a:ext cx="211667" cy="146051"/>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5" name="Freeform 433"/>
          <p:cNvSpPr>
            <a:spLocks/>
          </p:cNvSpPr>
          <p:nvPr userDrawn="1"/>
        </p:nvSpPr>
        <p:spPr bwMode="auto">
          <a:xfrm>
            <a:off x="2333458" y="1925027"/>
            <a:ext cx="192617" cy="93663"/>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6" name="Freeform 434"/>
          <p:cNvSpPr>
            <a:spLocks/>
          </p:cNvSpPr>
          <p:nvPr userDrawn="1"/>
        </p:nvSpPr>
        <p:spPr bwMode="auto">
          <a:xfrm>
            <a:off x="2253016" y="1875814"/>
            <a:ext cx="146051"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7" name="Freeform 435"/>
          <p:cNvSpPr>
            <a:spLocks/>
          </p:cNvSpPr>
          <p:nvPr userDrawn="1"/>
        </p:nvSpPr>
        <p:spPr bwMode="auto">
          <a:xfrm>
            <a:off x="2540901" y="1937717"/>
            <a:ext cx="122767" cy="80963"/>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8" name="Freeform 436"/>
          <p:cNvSpPr>
            <a:spLocks/>
          </p:cNvSpPr>
          <p:nvPr userDrawn="1"/>
        </p:nvSpPr>
        <p:spPr bwMode="auto">
          <a:xfrm>
            <a:off x="2665768" y="1986938"/>
            <a:ext cx="48683" cy="46039"/>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49" name="Freeform 437"/>
          <p:cNvSpPr>
            <a:spLocks/>
          </p:cNvSpPr>
          <p:nvPr userDrawn="1"/>
        </p:nvSpPr>
        <p:spPr bwMode="auto">
          <a:xfrm>
            <a:off x="2653068" y="1923431"/>
            <a:ext cx="287867"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0" name="Freeform 438"/>
          <p:cNvSpPr>
            <a:spLocks/>
          </p:cNvSpPr>
          <p:nvPr userDrawn="1"/>
        </p:nvSpPr>
        <p:spPr bwMode="auto">
          <a:xfrm>
            <a:off x="2426584" y="1858343"/>
            <a:ext cx="59267"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1" name="Freeform 439"/>
          <p:cNvSpPr>
            <a:spLocks/>
          </p:cNvSpPr>
          <p:nvPr userDrawn="1"/>
        </p:nvSpPr>
        <p:spPr bwMode="auto">
          <a:xfrm flipV="1">
            <a:off x="2653068" y="1617044"/>
            <a:ext cx="287867" cy="323851"/>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2" name="Freeform 440"/>
          <p:cNvSpPr>
            <a:spLocks/>
          </p:cNvSpPr>
          <p:nvPr userDrawn="1"/>
        </p:nvSpPr>
        <p:spPr bwMode="auto">
          <a:xfrm>
            <a:off x="2659434" y="1885342"/>
            <a:ext cx="48684"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3" name="Freeform 441"/>
          <p:cNvSpPr>
            <a:spLocks/>
          </p:cNvSpPr>
          <p:nvPr userDrawn="1"/>
        </p:nvSpPr>
        <p:spPr bwMode="auto">
          <a:xfrm>
            <a:off x="2634017" y="1839299"/>
            <a:ext cx="44451"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4" name="Freeform 442"/>
          <p:cNvSpPr>
            <a:spLocks/>
          </p:cNvSpPr>
          <p:nvPr userDrawn="1"/>
        </p:nvSpPr>
        <p:spPr bwMode="auto">
          <a:xfrm>
            <a:off x="2545132" y="1817076"/>
            <a:ext cx="80433" cy="68263"/>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5" name="Freeform 443"/>
          <p:cNvSpPr>
            <a:spLocks/>
          </p:cNvSpPr>
          <p:nvPr userDrawn="1"/>
        </p:nvSpPr>
        <p:spPr bwMode="auto">
          <a:xfrm>
            <a:off x="2221281" y="2064727"/>
            <a:ext cx="359833" cy="234951"/>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56" name="Freeform 445"/>
          <p:cNvSpPr>
            <a:spLocks/>
          </p:cNvSpPr>
          <p:nvPr userDrawn="1"/>
        </p:nvSpPr>
        <p:spPr bwMode="auto">
          <a:xfrm>
            <a:off x="3592868" y="4199909"/>
            <a:ext cx="48683" cy="19051"/>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7" name="Freeform 450"/>
          <p:cNvSpPr>
            <a:spLocks/>
          </p:cNvSpPr>
          <p:nvPr userDrawn="1"/>
        </p:nvSpPr>
        <p:spPr bwMode="auto">
          <a:xfrm>
            <a:off x="4983533" y="2426668"/>
            <a:ext cx="175684"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lumMod val="85000"/>
            </a:schemeClr>
          </a:solidFill>
          <a:ln w="3175" cap="flat" cmpd="sng">
            <a:solidFill>
              <a:schemeClr val="bg1"/>
            </a:solidFill>
            <a:prstDash val="solid"/>
            <a:round/>
            <a:headEnd/>
            <a:tailEnd/>
          </a:ln>
          <a:effectLst/>
          <a:extLst/>
        </p:spPr>
        <p:txBody>
          <a:bodyPr anchor="ctr"/>
          <a:lstStyle/>
          <a:p>
            <a:endParaRPr lang="en-GB" sz="1900"/>
          </a:p>
        </p:txBody>
      </p:sp>
      <p:sp>
        <p:nvSpPr>
          <p:cNvPr id="158" name="Freeform 451"/>
          <p:cNvSpPr>
            <a:spLocks/>
          </p:cNvSpPr>
          <p:nvPr userDrawn="1"/>
        </p:nvSpPr>
        <p:spPr bwMode="auto">
          <a:xfrm>
            <a:off x="10311168" y="4560278"/>
            <a:ext cx="287867"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59" name="Freeform 452"/>
          <p:cNvSpPr>
            <a:spLocks/>
          </p:cNvSpPr>
          <p:nvPr userDrawn="1"/>
        </p:nvSpPr>
        <p:spPr bwMode="auto">
          <a:xfrm>
            <a:off x="10599052" y="4604727"/>
            <a:ext cx="232833" cy="169863"/>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grpSp>
        <p:nvGrpSpPr>
          <p:cNvPr id="160" name="Group 453"/>
          <p:cNvGrpSpPr>
            <a:grpSpLocks/>
          </p:cNvGrpSpPr>
          <p:nvPr userDrawn="1"/>
        </p:nvGrpSpPr>
        <p:grpSpPr bwMode="auto">
          <a:xfrm>
            <a:off x="5614301" y="2815607"/>
            <a:ext cx="334433" cy="368300"/>
            <a:chOff x="2201" y="1250"/>
            <a:chExt cx="133" cy="193"/>
          </a:xfrm>
          <a:solidFill>
            <a:schemeClr val="bg1">
              <a:lumMod val="85000"/>
            </a:schemeClr>
          </a:solidFill>
        </p:grpSpPr>
        <p:sp>
          <p:nvSpPr>
            <p:cNvPr id="161" name="Freeform 454"/>
            <p:cNvSpPr>
              <a:spLocks/>
            </p:cNvSpPr>
            <p:nvPr/>
          </p:nvSpPr>
          <p:spPr bwMode="auto">
            <a:xfrm>
              <a:off x="2234" y="1250"/>
              <a:ext cx="100" cy="193"/>
            </a:xfrm>
            <a:custGeom>
              <a:avLst/>
              <a:gdLst>
                <a:gd name="T0" fmla="*/ 2265696 w 24"/>
                <a:gd name="T1" fmla="*/ 11636360 h 47"/>
                <a:gd name="T2" fmla="*/ 1548613 w 24"/>
                <a:gd name="T3" fmla="*/ 10984915 h 47"/>
                <a:gd name="T4" fmla="*/ 3815242 w 24"/>
                <a:gd name="T5" fmla="*/ 9628014 h 47"/>
                <a:gd name="T6" fmla="*/ 3443575 w 24"/>
                <a:gd name="T7" fmla="*/ 8328599 h 47"/>
                <a:gd name="T8" fmla="*/ 3008975 w 24"/>
                <a:gd name="T9" fmla="*/ 7283639 h 47"/>
                <a:gd name="T10" fmla="*/ 1177883 w 24"/>
                <a:gd name="T11" fmla="*/ 7283639 h 47"/>
                <a:gd name="T12" fmla="*/ 1548613 w 24"/>
                <a:gd name="T13" fmla="*/ 5335900 h 47"/>
                <a:gd name="T14" fmla="*/ 371667 w 24"/>
                <a:gd name="T15" fmla="*/ 5983953 h 47"/>
                <a:gd name="T16" fmla="*/ 0 w 24"/>
                <a:gd name="T17" fmla="*/ 4290936 h 47"/>
                <a:gd name="T18" fmla="*/ 0 w 24"/>
                <a:gd name="T19" fmla="*/ 2675083 h 47"/>
                <a:gd name="T20" fmla="*/ 371667 w 24"/>
                <a:gd name="T21" fmla="*/ 1299416 h 47"/>
                <a:gd name="T22" fmla="*/ 1920279 w 24"/>
                <a:gd name="T23" fmla="*/ 0 h 47"/>
                <a:gd name="T24" fmla="*/ 3008975 w 24"/>
                <a:gd name="T25" fmla="*/ 316438 h 47"/>
                <a:gd name="T26" fmla="*/ 2637292 w 24"/>
                <a:gd name="T27" fmla="*/ 2028208 h 47"/>
                <a:gd name="T28" fmla="*/ 4907846 w 24"/>
                <a:gd name="T29" fmla="*/ 2028208 h 47"/>
                <a:gd name="T30" fmla="*/ 4185992 w 24"/>
                <a:gd name="T31" fmla="*/ 3644078 h 47"/>
                <a:gd name="T32" fmla="*/ 3443575 w 24"/>
                <a:gd name="T33" fmla="*/ 5019458 h 47"/>
                <a:gd name="T34" fmla="*/ 4907846 w 24"/>
                <a:gd name="T35" fmla="*/ 5652403 h 47"/>
                <a:gd name="T36" fmla="*/ 6452554 w 24"/>
                <a:gd name="T37" fmla="*/ 8012161 h 47"/>
                <a:gd name="T38" fmla="*/ 7174704 w 24"/>
                <a:gd name="T39" fmla="*/ 9628014 h 47"/>
                <a:gd name="T40" fmla="*/ 7174704 w 24"/>
                <a:gd name="T41" fmla="*/ 10591397 h 47"/>
                <a:gd name="T42" fmla="*/ 8723388 w 24"/>
                <a:gd name="T43" fmla="*/ 10591397 h 47"/>
                <a:gd name="T44" fmla="*/ 8351425 w 24"/>
                <a:gd name="T45" fmla="*/ 12936043 h 47"/>
                <a:gd name="T46" fmla="*/ 9094983 w 24"/>
                <a:gd name="T47" fmla="*/ 13252214 h 47"/>
                <a:gd name="T48" fmla="*/ 6452554 w 24"/>
                <a:gd name="T49" fmla="*/ 14312535 h 47"/>
                <a:gd name="T50" fmla="*/ 4185992 w 24"/>
                <a:gd name="T51" fmla="*/ 14628977 h 47"/>
                <a:gd name="T52" fmla="*/ 3008975 w 24"/>
                <a:gd name="T53" fmla="*/ 14963980 h 47"/>
                <a:gd name="T54" fmla="*/ 1548613 w 24"/>
                <a:gd name="T55" fmla="*/ 14963980 h 47"/>
                <a:gd name="T56" fmla="*/ 371667 w 24"/>
                <a:gd name="T57" fmla="*/ 15280422 h 47"/>
                <a:gd name="T58" fmla="*/ 1920279 w 24"/>
                <a:gd name="T59" fmla="*/ 13899088 h 47"/>
                <a:gd name="T60" fmla="*/ 2265696 w 24"/>
                <a:gd name="T61" fmla="*/ 12619535 h 47"/>
                <a:gd name="T62" fmla="*/ 1177883 w 24"/>
                <a:gd name="T63" fmla="*/ 12284331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3175">
              <a:solidFill>
                <a:schemeClr val="bg1"/>
              </a:solidFill>
              <a:round/>
              <a:headEnd/>
              <a:tailEnd/>
            </a:ln>
          </p:spPr>
          <p:txBody>
            <a:bodyPr/>
            <a:lstStyle/>
            <a:p>
              <a:endParaRPr lang="en-GB" sz="1900"/>
            </a:p>
          </p:txBody>
        </p:sp>
        <p:sp>
          <p:nvSpPr>
            <p:cNvPr id="162"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sz="1900"/>
            </a:p>
          </p:txBody>
        </p:sp>
      </p:grpSp>
      <p:sp>
        <p:nvSpPr>
          <p:cNvPr id="163" name="Freeform 458"/>
          <p:cNvSpPr>
            <a:spLocks/>
          </p:cNvSpPr>
          <p:nvPr userDrawn="1"/>
        </p:nvSpPr>
        <p:spPr bwMode="auto">
          <a:xfrm>
            <a:off x="6924518" y="3664921"/>
            <a:ext cx="97367" cy="44451"/>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4" name="Freeform 507"/>
          <p:cNvSpPr>
            <a:spLocks/>
          </p:cNvSpPr>
          <p:nvPr userDrawn="1"/>
        </p:nvSpPr>
        <p:spPr bwMode="auto">
          <a:xfrm>
            <a:off x="8346918" y="3050564"/>
            <a:ext cx="2010833" cy="1047751"/>
          </a:xfrm>
          <a:custGeom>
            <a:avLst/>
            <a:gdLst>
              <a:gd name="T0" fmla="*/ 2147483646 w 950"/>
              <a:gd name="T1" fmla="*/ 2147483646 h 660"/>
              <a:gd name="T2" fmla="*/ 2147483646 w 950"/>
              <a:gd name="T3" fmla="*/ 2147483646 h 660"/>
              <a:gd name="T4" fmla="*/ 2147483646 w 950"/>
              <a:gd name="T5" fmla="*/ 2147483646 h 660"/>
              <a:gd name="T6" fmla="*/ 2147483646 w 950"/>
              <a:gd name="T7" fmla="*/ 2147483646 h 660"/>
              <a:gd name="T8" fmla="*/ 2147483646 w 950"/>
              <a:gd name="T9" fmla="*/ 2147483646 h 660"/>
              <a:gd name="T10" fmla="*/ 2147483646 w 950"/>
              <a:gd name="T11" fmla="*/ 2147483646 h 660"/>
              <a:gd name="T12" fmla="*/ 2147483646 w 950"/>
              <a:gd name="T13" fmla="*/ 2147483646 h 660"/>
              <a:gd name="T14" fmla="*/ 2147483646 w 950"/>
              <a:gd name="T15" fmla="*/ 2147483646 h 660"/>
              <a:gd name="T16" fmla="*/ 2147483646 w 950"/>
              <a:gd name="T17" fmla="*/ 2147483646 h 660"/>
              <a:gd name="T18" fmla="*/ 2147483646 w 950"/>
              <a:gd name="T19" fmla="*/ 2147483646 h 660"/>
              <a:gd name="T20" fmla="*/ 2147483646 w 950"/>
              <a:gd name="T21" fmla="*/ 2147483646 h 660"/>
              <a:gd name="T22" fmla="*/ 2147483646 w 950"/>
              <a:gd name="T23" fmla="*/ 2147483646 h 660"/>
              <a:gd name="T24" fmla="*/ 2147483646 w 950"/>
              <a:gd name="T25" fmla="*/ 2147483646 h 660"/>
              <a:gd name="T26" fmla="*/ 2147483646 w 950"/>
              <a:gd name="T27" fmla="*/ 2147483646 h 660"/>
              <a:gd name="T28" fmla="*/ 2147483646 w 950"/>
              <a:gd name="T29" fmla="*/ 2147483646 h 660"/>
              <a:gd name="T30" fmla="*/ 2147483646 w 950"/>
              <a:gd name="T31" fmla="*/ 2147483646 h 660"/>
              <a:gd name="T32" fmla="*/ 2147483646 w 950"/>
              <a:gd name="T33" fmla="*/ 2147483646 h 660"/>
              <a:gd name="T34" fmla="*/ 2147483646 w 950"/>
              <a:gd name="T35" fmla="*/ 2147483646 h 660"/>
              <a:gd name="T36" fmla="*/ 2147483646 w 950"/>
              <a:gd name="T37" fmla="*/ 2147483646 h 660"/>
              <a:gd name="T38" fmla="*/ 2147483646 w 950"/>
              <a:gd name="T39" fmla="*/ 2147483646 h 660"/>
              <a:gd name="T40" fmla="*/ 2147483646 w 950"/>
              <a:gd name="T41" fmla="*/ 2147483646 h 660"/>
              <a:gd name="T42" fmla="*/ 2147483646 w 950"/>
              <a:gd name="T43" fmla="*/ 2147483646 h 660"/>
              <a:gd name="T44" fmla="*/ 2147483646 w 950"/>
              <a:gd name="T45" fmla="*/ 2147483646 h 660"/>
              <a:gd name="T46" fmla="*/ 2147483646 w 950"/>
              <a:gd name="T47" fmla="*/ 2147483646 h 660"/>
              <a:gd name="T48" fmla="*/ 2147483646 w 950"/>
              <a:gd name="T49" fmla="*/ 2147483646 h 660"/>
              <a:gd name="T50" fmla="*/ 2147483646 w 950"/>
              <a:gd name="T51" fmla="*/ 2147483646 h 660"/>
              <a:gd name="T52" fmla="*/ 2147483646 w 950"/>
              <a:gd name="T53" fmla="*/ 2147483646 h 660"/>
              <a:gd name="T54" fmla="*/ 2147483646 w 950"/>
              <a:gd name="T55" fmla="*/ 2147483646 h 660"/>
              <a:gd name="T56" fmla="*/ 2147483646 w 950"/>
              <a:gd name="T57" fmla="*/ 2147483646 h 660"/>
              <a:gd name="T58" fmla="*/ 2147483646 w 950"/>
              <a:gd name="T59" fmla="*/ 2147483646 h 660"/>
              <a:gd name="T60" fmla="*/ 2147483646 w 950"/>
              <a:gd name="T61" fmla="*/ 2147483646 h 660"/>
              <a:gd name="T62" fmla="*/ 2147483646 w 950"/>
              <a:gd name="T63" fmla="*/ 2147483646 h 660"/>
              <a:gd name="T64" fmla="*/ 2147483646 w 950"/>
              <a:gd name="T65" fmla="*/ 2147483646 h 660"/>
              <a:gd name="T66" fmla="*/ 2147483646 w 950"/>
              <a:gd name="T67" fmla="*/ 2147483646 h 660"/>
              <a:gd name="T68" fmla="*/ 2147483646 w 950"/>
              <a:gd name="T69" fmla="*/ 2147483646 h 660"/>
              <a:gd name="T70" fmla="*/ 2147483646 w 950"/>
              <a:gd name="T71" fmla="*/ 2147483646 h 660"/>
              <a:gd name="T72" fmla="*/ 2147483646 w 950"/>
              <a:gd name="T73" fmla="*/ 2147483646 h 660"/>
              <a:gd name="T74" fmla="*/ 2147483646 w 950"/>
              <a:gd name="T75" fmla="*/ 2147483646 h 660"/>
              <a:gd name="T76" fmla="*/ 2147483646 w 950"/>
              <a:gd name="T77" fmla="*/ 2147483646 h 660"/>
              <a:gd name="T78" fmla="*/ 2147483646 w 950"/>
              <a:gd name="T79" fmla="*/ 2147483646 h 660"/>
              <a:gd name="T80" fmla="*/ 2147483646 w 950"/>
              <a:gd name="T81" fmla="*/ 2147483646 h 660"/>
              <a:gd name="T82" fmla="*/ 2147483646 w 950"/>
              <a:gd name="T83" fmla="*/ 2147483646 h 660"/>
              <a:gd name="T84" fmla="*/ 2147483646 w 950"/>
              <a:gd name="T85" fmla="*/ 2147483646 h 660"/>
              <a:gd name="T86" fmla="*/ 2147483646 w 950"/>
              <a:gd name="T87" fmla="*/ 2147483646 h 660"/>
              <a:gd name="T88" fmla="*/ 2147483646 w 950"/>
              <a:gd name="T89" fmla="*/ 2147483646 h 660"/>
              <a:gd name="T90" fmla="*/ 2147483646 w 950"/>
              <a:gd name="T91" fmla="*/ 2147483646 h 660"/>
              <a:gd name="T92" fmla="*/ 2147483646 w 950"/>
              <a:gd name="T93" fmla="*/ 2147483646 h 660"/>
              <a:gd name="T94" fmla="*/ 2147483646 w 950"/>
              <a:gd name="T95" fmla="*/ 2147483646 h 660"/>
              <a:gd name="T96" fmla="*/ 2147483646 w 950"/>
              <a:gd name="T97" fmla="*/ 2147483646 h 660"/>
              <a:gd name="T98" fmla="*/ 2147483646 w 950"/>
              <a:gd name="T99" fmla="*/ 2147483646 h 660"/>
              <a:gd name="T100" fmla="*/ 2147483646 w 950"/>
              <a:gd name="T101" fmla="*/ 2147483646 h 660"/>
              <a:gd name="T102" fmla="*/ 2147483646 w 950"/>
              <a:gd name="T103" fmla="*/ 2147483646 h 660"/>
              <a:gd name="T104" fmla="*/ 2147483646 w 950"/>
              <a:gd name="T105" fmla="*/ 2147483646 h 660"/>
              <a:gd name="T106" fmla="*/ 2147483646 w 950"/>
              <a:gd name="T107" fmla="*/ 2147483646 h 660"/>
              <a:gd name="T108" fmla="*/ 2147483646 w 950"/>
              <a:gd name="T109" fmla="*/ 2147483646 h 660"/>
              <a:gd name="T110" fmla="*/ 2147483646 w 950"/>
              <a:gd name="T111" fmla="*/ 2147483646 h 660"/>
              <a:gd name="T112" fmla="*/ 2147483646 w 950"/>
              <a:gd name="T113" fmla="*/ 2147483646 h 660"/>
              <a:gd name="T114" fmla="*/ 2147483646 w 950"/>
              <a:gd name="T115" fmla="*/ 2147483646 h 660"/>
              <a:gd name="T116" fmla="*/ 2147483646 w 950"/>
              <a:gd name="T117" fmla="*/ 2147483646 h 660"/>
              <a:gd name="T118" fmla="*/ 2147483646 w 950"/>
              <a:gd name="T119" fmla="*/ 2147483646 h 660"/>
              <a:gd name="T120" fmla="*/ 2147483646 w 950"/>
              <a:gd name="T121" fmla="*/ 2147483646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65" name="Freeform 260"/>
          <p:cNvSpPr>
            <a:spLocks/>
          </p:cNvSpPr>
          <p:nvPr userDrawn="1"/>
        </p:nvSpPr>
        <p:spPr bwMode="auto">
          <a:xfrm>
            <a:off x="8406167" y="4619015"/>
            <a:ext cx="7620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6" name="Freeform 261"/>
          <p:cNvSpPr>
            <a:spLocks/>
          </p:cNvSpPr>
          <p:nvPr userDrawn="1"/>
        </p:nvSpPr>
        <p:spPr bwMode="auto">
          <a:xfrm>
            <a:off x="9498385" y="4098315"/>
            <a:ext cx="71967"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7" name="Freeform 262"/>
          <p:cNvSpPr>
            <a:spLocks/>
          </p:cNvSpPr>
          <p:nvPr userDrawn="1"/>
        </p:nvSpPr>
        <p:spPr bwMode="auto">
          <a:xfrm>
            <a:off x="9885716" y="3964964"/>
            <a:ext cx="42333"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8" name="Freeform 263"/>
          <p:cNvSpPr>
            <a:spLocks/>
          </p:cNvSpPr>
          <p:nvPr userDrawn="1"/>
        </p:nvSpPr>
        <p:spPr bwMode="auto">
          <a:xfrm>
            <a:off x="10198983" y="3722073"/>
            <a:ext cx="61384" cy="69851"/>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69" name="Freeform 264"/>
          <p:cNvSpPr>
            <a:spLocks/>
          </p:cNvSpPr>
          <p:nvPr userDrawn="1"/>
        </p:nvSpPr>
        <p:spPr bwMode="auto">
          <a:xfrm>
            <a:off x="10273074" y="3363293"/>
            <a:ext cx="459316" cy="374651"/>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0" name="Freeform 265"/>
          <p:cNvSpPr>
            <a:spLocks/>
          </p:cNvSpPr>
          <p:nvPr userDrawn="1"/>
        </p:nvSpPr>
        <p:spPr bwMode="auto">
          <a:xfrm>
            <a:off x="10596934" y="3018807"/>
            <a:ext cx="82551"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1" name="Freeform 272"/>
          <p:cNvSpPr>
            <a:spLocks/>
          </p:cNvSpPr>
          <p:nvPr userDrawn="1"/>
        </p:nvSpPr>
        <p:spPr bwMode="auto">
          <a:xfrm>
            <a:off x="9862451" y="4144354"/>
            <a:ext cx="188383" cy="195263"/>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2" name="Freeform 273"/>
          <p:cNvSpPr>
            <a:spLocks/>
          </p:cNvSpPr>
          <p:nvPr userDrawn="1"/>
        </p:nvSpPr>
        <p:spPr bwMode="auto">
          <a:xfrm>
            <a:off x="9938650" y="4371360"/>
            <a:ext cx="154516"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3" name="Freeform 333"/>
          <p:cNvSpPr>
            <a:spLocks/>
          </p:cNvSpPr>
          <p:nvPr userDrawn="1"/>
        </p:nvSpPr>
        <p:spPr bwMode="auto">
          <a:xfrm>
            <a:off x="8814701" y="3098184"/>
            <a:ext cx="1037167"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4" name="Line 449"/>
          <p:cNvSpPr>
            <a:spLocks noChangeShapeType="1"/>
          </p:cNvSpPr>
          <p:nvPr userDrawn="1"/>
        </p:nvSpPr>
        <p:spPr bwMode="auto">
          <a:xfrm>
            <a:off x="9811633" y="4161805"/>
            <a:ext cx="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en-GB" sz="1900"/>
          </a:p>
        </p:txBody>
      </p:sp>
      <p:sp>
        <p:nvSpPr>
          <p:cNvPr id="175" name="Freeform 506"/>
          <p:cNvSpPr>
            <a:spLocks/>
          </p:cNvSpPr>
          <p:nvPr userDrawn="1"/>
        </p:nvSpPr>
        <p:spPr bwMode="auto">
          <a:xfrm>
            <a:off x="10010618" y="3447436"/>
            <a:ext cx="165100"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lumMod val="85000"/>
            </a:schemeClr>
          </a:solidFill>
          <a:ln w="3175">
            <a:solidFill>
              <a:schemeClr val="bg1"/>
            </a:solidFill>
            <a:round/>
            <a:headEnd/>
            <a:tailEnd/>
          </a:ln>
          <a:extLst/>
        </p:spPr>
        <p:txBody>
          <a:bodyPr/>
          <a:lstStyle/>
          <a:p>
            <a:endParaRPr lang="en-GB" sz="1900"/>
          </a:p>
        </p:txBody>
      </p:sp>
      <p:sp>
        <p:nvSpPr>
          <p:cNvPr id="176" name="Freeform 517"/>
          <p:cNvSpPr>
            <a:spLocks/>
          </p:cNvSpPr>
          <p:nvPr userDrawn="1"/>
        </p:nvSpPr>
        <p:spPr bwMode="auto">
          <a:xfrm>
            <a:off x="10074115" y="3587140"/>
            <a:ext cx="114300"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77" name="Freeform 411"/>
          <p:cNvSpPr>
            <a:spLocks/>
          </p:cNvSpPr>
          <p:nvPr userDrawn="1"/>
        </p:nvSpPr>
        <p:spPr bwMode="auto">
          <a:xfrm>
            <a:off x="3783368" y="5320680"/>
            <a:ext cx="169333"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78" name="Freeform 420"/>
          <p:cNvSpPr>
            <a:spLocks/>
          </p:cNvSpPr>
          <p:nvPr userDrawn="1"/>
        </p:nvSpPr>
        <p:spPr bwMode="auto">
          <a:xfrm>
            <a:off x="3053134" y="4630119"/>
            <a:ext cx="427567"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lumMod val="85000"/>
            </a:schemeClr>
          </a:solidFill>
          <a:ln w="3175">
            <a:solidFill>
              <a:schemeClr val="bg1"/>
            </a:solidFill>
            <a:round/>
            <a:headEnd/>
            <a:tailEnd/>
          </a:ln>
        </p:spPr>
        <p:txBody>
          <a:bodyPr/>
          <a:lstStyle/>
          <a:p>
            <a:endParaRPr lang="en-GB" sz="1900"/>
          </a:p>
        </p:txBody>
      </p:sp>
      <p:sp>
        <p:nvSpPr>
          <p:cNvPr id="179" name="Freeform 413"/>
          <p:cNvSpPr>
            <a:spLocks/>
          </p:cNvSpPr>
          <p:nvPr userDrawn="1"/>
        </p:nvSpPr>
        <p:spPr bwMode="auto">
          <a:xfrm>
            <a:off x="3326179" y="4506305"/>
            <a:ext cx="1178983"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0" name="Freeform 409"/>
          <p:cNvSpPr>
            <a:spLocks/>
          </p:cNvSpPr>
          <p:nvPr userDrawn="1"/>
        </p:nvSpPr>
        <p:spPr bwMode="auto">
          <a:xfrm>
            <a:off x="3309250" y="5107961"/>
            <a:ext cx="630767" cy="947739"/>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1" name="Freeform 444"/>
          <p:cNvSpPr>
            <a:spLocks/>
          </p:cNvSpPr>
          <p:nvPr userDrawn="1"/>
        </p:nvSpPr>
        <p:spPr bwMode="auto">
          <a:xfrm>
            <a:off x="3224582" y="5007943"/>
            <a:ext cx="323849"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2" name="Freeform 410"/>
          <p:cNvSpPr>
            <a:spLocks/>
          </p:cNvSpPr>
          <p:nvPr userDrawn="1"/>
        </p:nvSpPr>
        <p:spPr bwMode="auto">
          <a:xfrm>
            <a:off x="3652147" y="5060336"/>
            <a:ext cx="266700"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83" name="Freeform 412"/>
          <p:cNvSpPr>
            <a:spLocks/>
          </p:cNvSpPr>
          <p:nvPr userDrawn="1"/>
        </p:nvSpPr>
        <p:spPr bwMode="auto">
          <a:xfrm>
            <a:off x="3446816" y="4852378"/>
            <a:ext cx="3556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4" name="Freeform 405"/>
          <p:cNvSpPr>
            <a:spLocks/>
          </p:cNvSpPr>
          <p:nvPr userDrawn="1"/>
        </p:nvSpPr>
        <p:spPr bwMode="auto">
          <a:xfrm>
            <a:off x="3266900" y="4584083"/>
            <a:ext cx="260349"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chemeClr val="bg1">
              <a:lumMod val="85000"/>
            </a:schemeClr>
          </a:solidFill>
          <a:ln w="3175">
            <a:solidFill>
              <a:schemeClr val="bg1"/>
            </a:solidFill>
            <a:round/>
            <a:headEnd/>
            <a:tailEnd/>
          </a:ln>
        </p:spPr>
        <p:txBody>
          <a:bodyPr/>
          <a:lstStyle/>
          <a:p>
            <a:endParaRPr lang="en-GB" sz="1900"/>
          </a:p>
        </p:txBody>
      </p:sp>
      <p:sp>
        <p:nvSpPr>
          <p:cNvPr id="185" name="Freeform 407"/>
          <p:cNvSpPr>
            <a:spLocks/>
          </p:cNvSpPr>
          <p:nvPr userDrawn="1"/>
        </p:nvSpPr>
        <p:spPr bwMode="auto">
          <a:xfrm>
            <a:off x="3696598" y="4417397"/>
            <a:ext cx="156633"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6" name="Freeform 408"/>
          <p:cNvSpPr>
            <a:spLocks/>
          </p:cNvSpPr>
          <p:nvPr userDrawn="1"/>
        </p:nvSpPr>
        <p:spPr bwMode="auto">
          <a:xfrm>
            <a:off x="3940000" y="4480903"/>
            <a:ext cx="101600" cy="93663"/>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7" name="Freeform 417"/>
          <p:cNvSpPr>
            <a:spLocks/>
          </p:cNvSpPr>
          <p:nvPr userDrawn="1"/>
        </p:nvSpPr>
        <p:spPr bwMode="auto">
          <a:xfrm>
            <a:off x="3815116" y="4477729"/>
            <a:ext cx="129117"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88" name="Freeform 418"/>
          <p:cNvSpPr>
            <a:spLocks/>
          </p:cNvSpPr>
          <p:nvPr userDrawn="1"/>
        </p:nvSpPr>
        <p:spPr bwMode="auto">
          <a:xfrm>
            <a:off x="3330407" y="4333255"/>
            <a:ext cx="444500"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lumMod val="85000"/>
            </a:schemeClr>
          </a:solidFill>
          <a:ln w="3175">
            <a:solidFill>
              <a:schemeClr val="bg1"/>
            </a:solidFill>
            <a:round/>
            <a:headEnd/>
            <a:tailEnd/>
          </a:ln>
        </p:spPr>
        <p:txBody>
          <a:bodyPr/>
          <a:lstStyle/>
          <a:p>
            <a:endParaRPr lang="en-GB" sz="1900"/>
          </a:p>
        </p:txBody>
      </p:sp>
      <p:sp>
        <p:nvSpPr>
          <p:cNvPr id="189" name="Freeform 421"/>
          <p:cNvSpPr>
            <a:spLocks/>
          </p:cNvSpPr>
          <p:nvPr userDrawn="1"/>
        </p:nvSpPr>
        <p:spPr bwMode="auto">
          <a:xfrm>
            <a:off x="3078516" y="4582505"/>
            <a:ext cx="179917"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0" name="Freeform 263"/>
          <p:cNvSpPr>
            <a:spLocks/>
          </p:cNvSpPr>
          <p:nvPr userDrawn="1"/>
        </p:nvSpPr>
        <p:spPr bwMode="auto">
          <a:xfrm>
            <a:off x="6234467" y="2921972"/>
            <a:ext cx="65616" cy="96837"/>
          </a:xfrm>
          <a:custGeom>
            <a:avLst/>
            <a:gdLst>
              <a:gd name="T0" fmla="*/ 0 w 429209"/>
              <a:gd name="T1" fmla="*/ 2 h 839755"/>
              <a:gd name="T2" fmla="*/ 0 w 429209"/>
              <a:gd name="T3" fmla="*/ 1 h 839755"/>
              <a:gd name="T4" fmla="*/ 0 w 429209"/>
              <a:gd name="T5" fmla="*/ 1 h 839755"/>
              <a:gd name="T6" fmla="*/ 0 w 429209"/>
              <a:gd name="T7" fmla="*/ 0 h 839755"/>
              <a:gd name="T8" fmla="*/ 1 w 429209"/>
              <a:gd name="T9" fmla="*/ 0 h 839755"/>
              <a:gd name="T10" fmla="*/ 1 w 429209"/>
              <a:gd name="T11" fmla="*/ 0 h 839755"/>
              <a:gd name="T12" fmla="*/ 1 w 429209"/>
              <a:gd name="T13" fmla="*/ 1 h 839755"/>
              <a:gd name="T14" fmla="*/ 1 w 429209"/>
              <a:gd name="T15" fmla="*/ 1 h 839755"/>
              <a:gd name="T16" fmla="*/ 0 w 429209"/>
              <a:gd name="T17" fmla="*/ 1 h 839755"/>
              <a:gd name="T18" fmla="*/ 0 w 429209"/>
              <a:gd name="T19" fmla="*/ 2 h 839755"/>
              <a:gd name="T20" fmla="*/ 0 w 429209"/>
              <a:gd name="T21" fmla="*/ 2 h 839755"/>
              <a:gd name="T22" fmla="*/ 0 w 429209"/>
              <a:gd name="T23" fmla="*/ 2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1" name="Freeform 295"/>
          <p:cNvSpPr>
            <a:spLocks/>
          </p:cNvSpPr>
          <p:nvPr userDrawn="1"/>
        </p:nvSpPr>
        <p:spPr bwMode="auto">
          <a:xfrm>
            <a:off x="7917216" y="3607768"/>
            <a:ext cx="58420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1997793352 h 10652"/>
              <a:gd name="T24" fmla="*/ 2147483646 w 10944"/>
              <a:gd name="T25" fmla="*/ 1101535252 h 10652"/>
              <a:gd name="T26" fmla="*/ 2147483646 w 10944"/>
              <a:gd name="T27" fmla="*/ 422176360 h 10652"/>
              <a:gd name="T28" fmla="*/ 2147483646 w 10944"/>
              <a:gd name="T29" fmla="*/ 2348995 h 10652"/>
              <a:gd name="T30" fmla="*/ 2147483646 w 10944"/>
              <a:gd name="T31" fmla="*/ 558986835 h 10652"/>
              <a:gd name="T32" fmla="*/ 2147483646 w 10944"/>
              <a:gd name="T33" fmla="*/ 620348125 h 10652"/>
              <a:gd name="T34" fmla="*/ 2147483646 w 10944"/>
              <a:gd name="T35" fmla="*/ 1351552467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434246325 w 10944"/>
              <a:gd name="T55" fmla="*/ 2147483646 h 10652"/>
              <a:gd name="T56" fmla="*/ 1801221118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827358637 w 10944"/>
              <a:gd name="T67" fmla="*/ 2147483646 h 10652"/>
              <a:gd name="T68" fmla="*/ 1202504557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2" name="Freeform 296"/>
          <p:cNvSpPr>
            <a:spLocks/>
          </p:cNvSpPr>
          <p:nvPr userDrawn="1"/>
        </p:nvSpPr>
        <p:spPr bwMode="auto">
          <a:xfrm>
            <a:off x="8243184" y="3612531"/>
            <a:ext cx="973667" cy="890588"/>
          </a:xfrm>
          <a:custGeom>
            <a:avLst/>
            <a:gdLst>
              <a:gd name="T0" fmla="*/ 43475790 w 10736"/>
              <a:gd name="T1" fmla="*/ 36857519 h 10000"/>
              <a:gd name="T2" fmla="*/ 44151285 w 10736"/>
              <a:gd name="T3" fmla="*/ 41259517 h 10000"/>
              <a:gd name="T4" fmla="*/ 49670740 w 10736"/>
              <a:gd name="T5" fmla="*/ 32122440 h 10000"/>
              <a:gd name="T6" fmla="*/ 49009121 w 10736"/>
              <a:gd name="T7" fmla="*/ 26808391 h 10000"/>
              <a:gd name="T8" fmla="*/ 46520040 w 10736"/>
              <a:gd name="T9" fmla="*/ 22128796 h 10000"/>
              <a:gd name="T10" fmla="*/ 41986042 w 10736"/>
              <a:gd name="T11" fmla="*/ 20145902 h 10000"/>
              <a:gd name="T12" fmla="*/ 40681305 w 10736"/>
              <a:gd name="T13" fmla="*/ 25642433 h 10000"/>
              <a:gd name="T14" fmla="*/ 39034298 w 10736"/>
              <a:gd name="T15" fmla="*/ 27434920 h 10000"/>
              <a:gd name="T16" fmla="*/ 38224602 w 10736"/>
              <a:gd name="T17" fmla="*/ 24976184 h 10000"/>
              <a:gd name="T18" fmla="*/ 33561028 w 10736"/>
              <a:gd name="T19" fmla="*/ 24999963 h 10000"/>
              <a:gd name="T20" fmla="*/ 31497609 w 10736"/>
              <a:gd name="T21" fmla="*/ 27506345 h 10000"/>
              <a:gd name="T22" fmla="*/ 28397787 w 10736"/>
              <a:gd name="T23" fmla="*/ 26673556 h 10000"/>
              <a:gd name="T24" fmla="*/ 19616626 w 10736"/>
              <a:gd name="T25" fmla="*/ 21668808 h 10000"/>
              <a:gd name="T26" fmla="*/ 18584917 w 10736"/>
              <a:gd name="T27" fmla="*/ 14998393 h 10000"/>
              <a:gd name="T28" fmla="*/ 18584917 w 10736"/>
              <a:gd name="T29" fmla="*/ 9168782 h 10000"/>
              <a:gd name="T30" fmla="*/ 19584249 w 10736"/>
              <a:gd name="T31" fmla="*/ 4766783 h 10000"/>
              <a:gd name="T32" fmla="*/ 16521430 w 10736"/>
              <a:gd name="T33" fmla="*/ 0 h 10000"/>
              <a:gd name="T34" fmla="*/ 14971553 w 10736"/>
              <a:gd name="T35" fmla="*/ 832789 h 10000"/>
              <a:gd name="T36" fmla="*/ 9808313 w 10736"/>
              <a:gd name="T37" fmla="*/ 3331244 h 10000"/>
              <a:gd name="T38" fmla="*/ 11358190 w 10736"/>
              <a:gd name="T39" fmla="*/ 9168782 h 10000"/>
              <a:gd name="T40" fmla="*/ 9294771 w 10736"/>
              <a:gd name="T41" fmla="*/ 16671985 h 10000"/>
              <a:gd name="T42" fmla="*/ 4131531 w 10736"/>
              <a:gd name="T43" fmla="*/ 24167174 h 10000"/>
              <a:gd name="T44" fmla="*/ 3613364 w 10736"/>
              <a:gd name="T45" fmla="*/ 30004711 h 10000"/>
              <a:gd name="T46" fmla="*/ 3099821 w 10736"/>
              <a:gd name="T47" fmla="*/ 35001533 h 10000"/>
              <a:gd name="T48" fmla="*/ 0 w 10736"/>
              <a:gd name="T49" fmla="*/ 36667200 h 10000"/>
              <a:gd name="T50" fmla="*/ 3613364 w 10736"/>
              <a:gd name="T51" fmla="*/ 44170315 h 10000"/>
              <a:gd name="T52" fmla="*/ 7740201 w 10736"/>
              <a:gd name="T53" fmla="*/ 56670341 h 10000"/>
              <a:gd name="T54" fmla="*/ 11871732 w 10736"/>
              <a:gd name="T55" fmla="*/ 70978706 h 10000"/>
              <a:gd name="T56" fmla="*/ 14971553 w 10736"/>
              <a:gd name="T57" fmla="*/ 79314699 h 10000"/>
              <a:gd name="T58" fmla="*/ 18584917 w 10736"/>
              <a:gd name="T59" fmla="*/ 72644373 h 10000"/>
              <a:gd name="T60" fmla="*/ 19616626 w 10736"/>
              <a:gd name="T61" fmla="*/ 63483517 h 10000"/>
              <a:gd name="T62" fmla="*/ 23748157 w 10736"/>
              <a:gd name="T63" fmla="*/ 53339096 h 10000"/>
              <a:gd name="T64" fmla="*/ 30715733 w 10736"/>
              <a:gd name="T65" fmla="*/ 46597345 h 10000"/>
              <a:gd name="T66" fmla="*/ 37299342 w 10736"/>
              <a:gd name="T67" fmla="*/ 42084380 h 10000"/>
              <a:gd name="T68" fmla="*/ 36799675 w 10736"/>
              <a:gd name="T69" fmla="*/ 34842920 h 10000"/>
              <a:gd name="T70" fmla="*/ 38913972 w 10736"/>
              <a:gd name="T71" fmla="*/ 33534290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bg1">
              <a:lumMod val="85000"/>
            </a:schemeClr>
          </a:solidFill>
          <a:ln w="3175">
            <a:solidFill>
              <a:schemeClr val="bg1"/>
            </a:solidFill>
            <a:round/>
            <a:headEnd/>
            <a:tailEnd/>
          </a:ln>
        </p:spPr>
        <p:txBody>
          <a:bodyPr/>
          <a:lstStyle/>
          <a:p>
            <a:endParaRPr lang="en-GB" sz="1900">
              <a:ln>
                <a:solidFill>
                  <a:schemeClr val="tx2">
                    <a:lumMod val="40000"/>
                    <a:lumOff val="60000"/>
                  </a:schemeClr>
                </a:solidFill>
              </a:ln>
              <a:solidFill>
                <a:sysClr val="windowText" lastClr="000000"/>
              </a:solidFill>
            </a:endParaRPr>
          </a:p>
        </p:txBody>
      </p:sp>
      <p:sp>
        <p:nvSpPr>
          <p:cNvPr id="193" name="Freeform 297"/>
          <p:cNvSpPr>
            <a:spLocks/>
          </p:cNvSpPr>
          <p:nvPr userDrawn="1"/>
        </p:nvSpPr>
        <p:spPr bwMode="auto">
          <a:xfrm>
            <a:off x="7893933" y="3580788"/>
            <a:ext cx="472016" cy="274639"/>
          </a:xfrm>
          <a:custGeom>
            <a:avLst/>
            <a:gdLst>
              <a:gd name="T0" fmla="*/ 2147483646 w 10348"/>
              <a:gd name="T1" fmla="*/ 127370832 h 11017"/>
              <a:gd name="T2" fmla="*/ 2147483646 w 10348"/>
              <a:gd name="T3" fmla="*/ 455278234 h 11017"/>
              <a:gd name="T4" fmla="*/ 2147483646 w 10348"/>
              <a:gd name="T5" fmla="*/ 455278234 h 11017"/>
              <a:gd name="T6" fmla="*/ 2147483646 w 10348"/>
              <a:gd name="T7" fmla="*/ 113815526 h 11017"/>
              <a:gd name="T8" fmla="*/ 2147483646 w 10348"/>
              <a:gd name="T9" fmla="*/ 0 h 11017"/>
              <a:gd name="T10" fmla="*/ 2147483646 w 10348"/>
              <a:gd name="T11" fmla="*/ 341462085 h 11017"/>
              <a:gd name="T12" fmla="*/ 2147483646 w 10348"/>
              <a:gd name="T13" fmla="*/ 569480901 h 11017"/>
              <a:gd name="T14" fmla="*/ 2147483646 w 10348"/>
              <a:gd name="T15" fmla="*/ 449081292 h 11017"/>
              <a:gd name="T16" fmla="*/ 2147483646 w 10348"/>
              <a:gd name="T17" fmla="*/ 455278234 h 11017"/>
              <a:gd name="T18" fmla="*/ 2147483646 w 10348"/>
              <a:gd name="T19" fmla="*/ 455278234 h 11017"/>
              <a:gd name="T20" fmla="*/ 2147483646 w 10348"/>
              <a:gd name="T21" fmla="*/ 341462085 h 11017"/>
              <a:gd name="T22" fmla="*/ 2147483646 w 10348"/>
              <a:gd name="T23" fmla="*/ 910942986 h 11017"/>
              <a:gd name="T24" fmla="*/ 2147483646 w 10348"/>
              <a:gd name="T25" fmla="*/ 1138590192 h 11017"/>
              <a:gd name="T26" fmla="*/ 2147483646 w 10348"/>
              <a:gd name="T27" fmla="*/ 1366221220 h 11017"/>
              <a:gd name="T28" fmla="*/ 1666989379 w 10348"/>
              <a:gd name="T29" fmla="*/ 1252405693 h 11017"/>
              <a:gd name="T30" fmla="*/ 785608426 w 10348"/>
              <a:gd name="T31" fmla="*/ 1101813130 h 11017"/>
              <a:gd name="T32" fmla="*/ 487236657 w 10348"/>
              <a:gd name="T33" fmla="*/ 1821886594 h 11017"/>
              <a:gd name="T34" fmla="*/ 476265638 w 10348"/>
              <a:gd name="T35" fmla="*/ 2147483646 h 11017"/>
              <a:gd name="T36" fmla="*/ 0 w 10348"/>
              <a:gd name="T37" fmla="*/ 2147483646 h 11017"/>
              <a:gd name="T38" fmla="*/ 1094910263 w 10348"/>
              <a:gd name="T39" fmla="*/ 2147483646 h 11017"/>
              <a:gd name="T40" fmla="*/ 1071648001 w 10348"/>
              <a:gd name="T41" fmla="*/ 2147483646 h 11017"/>
              <a:gd name="T42" fmla="*/ 645991505 w 10348"/>
              <a:gd name="T43" fmla="*/ 2147483646 h 11017"/>
              <a:gd name="T44" fmla="*/ 1868186495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1910544014 h 11017"/>
              <a:gd name="T66" fmla="*/ 2147483646 w 10348"/>
              <a:gd name="T67" fmla="*/ 1644586688 h 11017"/>
              <a:gd name="T68" fmla="*/ 2147483646 w 10348"/>
              <a:gd name="T69" fmla="*/ 1240012457 h 11017"/>
              <a:gd name="T70" fmla="*/ 2147483646 w 10348"/>
              <a:gd name="T71" fmla="*/ 797127484 h 11017"/>
              <a:gd name="T72" fmla="*/ 2147483646 w 10348"/>
              <a:gd name="T73" fmla="*/ 683311958 h 11017"/>
              <a:gd name="T74" fmla="*/ 2147483646 w 10348"/>
              <a:gd name="T75" fmla="*/ 341462085 h 11017"/>
              <a:gd name="T76" fmla="*/ 2147483646 w 10348"/>
              <a:gd name="T77" fmla="*/ 127370832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4" name="Freeform 298"/>
          <p:cNvSpPr>
            <a:spLocks/>
          </p:cNvSpPr>
          <p:nvPr userDrawn="1"/>
        </p:nvSpPr>
        <p:spPr bwMode="auto">
          <a:xfrm>
            <a:off x="8954401" y="3990359"/>
            <a:ext cx="150284"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5" name="Freeform 331"/>
          <p:cNvSpPr>
            <a:spLocks/>
          </p:cNvSpPr>
          <p:nvPr userDrawn="1"/>
        </p:nvSpPr>
        <p:spPr bwMode="auto">
          <a:xfrm>
            <a:off x="8630535" y="3807792"/>
            <a:ext cx="285749" cy="120651"/>
          </a:xfrm>
          <a:custGeom>
            <a:avLst/>
            <a:gdLst>
              <a:gd name="T0" fmla="*/ 2147483646 w 10000"/>
              <a:gd name="T1" fmla="*/ 2147483646 h 11631"/>
              <a:gd name="T2" fmla="*/ 2147483646 w 10000"/>
              <a:gd name="T3" fmla="*/ 2094439447 h 11631"/>
              <a:gd name="T4" fmla="*/ 2147483646 w 10000"/>
              <a:gd name="T5" fmla="*/ 545154810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6" name="Freeform 447"/>
          <p:cNvSpPr>
            <a:spLocks/>
          </p:cNvSpPr>
          <p:nvPr userDrawn="1"/>
        </p:nvSpPr>
        <p:spPr bwMode="auto">
          <a:xfrm>
            <a:off x="9094101" y="3944327"/>
            <a:ext cx="359833" cy="488951"/>
          </a:xfrm>
          <a:custGeom>
            <a:avLst/>
            <a:gdLst>
              <a:gd name="T0" fmla="*/ 1293612372 w 12864"/>
              <a:gd name="T1" fmla="*/ 0 h 10000"/>
              <a:gd name="T2" fmla="*/ 1011967180 w 12864"/>
              <a:gd name="T3" fmla="*/ 2147483646 h 10000"/>
              <a:gd name="T4" fmla="*/ 874630155 w 12864"/>
              <a:gd name="T5" fmla="*/ 2147483646 h 10000"/>
              <a:gd name="T6" fmla="*/ 831178203 w 12864"/>
              <a:gd name="T7" fmla="*/ 2147483646 h 10000"/>
              <a:gd name="T8" fmla="*/ 358854491 w 12864"/>
              <a:gd name="T9" fmla="*/ 2147483646 h 10000"/>
              <a:gd name="T10" fmla="*/ 70025639 w 12864"/>
              <a:gd name="T11" fmla="*/ 2147483646 h 10000"/>
              <a:gd name="T12" fmla="*/ 0 w 12864"/>
              <a:gd name="T13" fmla="*/ 2147483646 h 10000"/>
              <a:gd name="T14" fmla="*/ 478343703 w 12864"/>
              <a:gd name="T15" fmla="*/ 2147483646 h 10000"/>
              <a:gd name="T16" fmla="*/ 370876432 w 12864"/>
              <a:gd name="T17" fmla="*/ 2147483646 h 10000"/>
              <a:gd name="T18" fmla="*/ 921572691 w 12864"/>
              <a:gd name="T19" fmla="*/ 2147483646 h 10000"/>
              <a:gd name="T20" fmla="*/ 1237556645 w 12864"/>
              <a:gd name="T21" fmla="*/ 2147483646 h 10000"/>
              <a:gd name="T22" fmla="*/ 1061624411 w 12864"/>
              <a:gd name="T23" fmla="*/ 2147483646 h 10000"/>
              <a:gd name="T24" fmla="*/ 1177817116 w 12864"/>
              <a:gd name="T25" fmla="*/ 2147483646 h 10000"/>
              <a:gd name="T26" fmla="*/ 1296336297 w 12864"/>
              <a:gd name="T27" fmla="*/ 2147483646 h 10000"/>
              <a:gd name="T28" fmla="*/ 1433082236 w 12864"/>
              <a:gd name="T29" fmla="*/ 2147483646 h 10000"/>
              <a:gd name="T30" fmla="*/ 1465667125 w 12864"/>
              <a:gd name="T31" fmla="*/ 2147483646 h 10000"/>
              <a:gd name="T32" fmla="*/ 1747127470 w 12864"/>
              <a:gd name="T33" fmla="*/ 2147483646 h 10000"/>
              <a:gd name="T34" fmla="*/ 1625118103 w 12864"/>
              <a:gd name="T35" fmla="*/ 2147483646 h 10000"/>
              <a:gd name="T36" fmla="*/ 1426296004 w 12864"/>
              <a:gd name="T37" fmla="*/ 2147483646 h 10000"/>
              <a:gd name="T38" fmla="*/ 1525610004 w 12864"/>
              <a:gd name="T39" fmla="*/ 2147483646 h 10000"/>
              <a:gd name="T40" fmla="*/ 1508925419 w 12864"/>
              <a:gd name="T41" fmla="*/ 2147483646 h 10000"/>
              <a:gd name="T42" fmla="*/ 1243955582 w 12864"/>
              <a:gd name="T43" fmla="*/ 2147483646 h 10000"/>
              <a:gd name="T44" fmla="*/ 1376445116 w 12864"/>
              <a:gd name="T45" fmla="*/ 2147483646 h 10000"/>
              <a:gd name="T46" fmla="*/ 1535499106 w 12864"/>
              <a:gd name="T47" fmla="*/ 2147483646 h 10000"/>
              <a:gd name="T48" fmla="*/ 1878647414 w 12864"/>
              <a:gd name="T49" fmla="*/ 2147483646 h 10000"/>
              <a:gd name="T50" fmla="*/ 2003177775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3802098 w 12864"/>
              <a:gd name="T59" fmla="*/ 2147483646 h 10000"/>
              <a:gd name="T60" fmla="*/ 1844502730 w 12864"/>
              <a:gd name="T61" fmla="*/ 2147483646 h 10000"/>
              <a:gd name="T62" fmla="*/ 1508731320 w 12864"/>
              <a:gd name="T63" fmla="*/ 2147483646 h 10000"/>
              <a:gd name="T64" fmla="*/ 1441226277 w 12864"/>
              <a:gd name="T65" fmla="*/ 2147483646 h 10000"/>
              <a:gd name="T66" fmla="*/ 1376445116 w 12864"/>
              <a:gd name="T67" fmla="*/ 2147483646 h 10000"/>
              <a:gd name="T68" fmla="*/ 1525610004 w 12864"/>
              <a:gd name="T69" fmla="*/ 2147483646 h 10000"/>
              <a:gd name="T70" fmla="*/ 1525610004 w 12864"/>
              <a:gd name="T71" fmla="*/ 2147483646 h 10000"/>
              <a:gd name="T72" fmla="*/ 1293612372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7" name="Freeform 241"/>
          <p:cNvSpPr>
            <a:spLocks/>
          </p:cNvSpPr>
          <p:nvPr userDrawn="1"/>
        </p:nvSpPr>
        <p:spPr bwMode="auto">
          <a:xfrm>
            <a:off x="8943800" y="3877643"/>
            <a:ext cx="118533" cy="49212"/>
          </a:xfrm>
          <a:custGeom>
            <a:avLst/>
            <a:gdLst>
              <a:gd name="T0" fmla="*/ 0 w 348468"/>
              <a:gd name="T1" fmla="*/ 595 h 191264"/>
              <a:gd name="T2" fmla="*/ 432 w 348468"/>
              <a:gd name="T3" fmla="*/ 836 h 191264"/>
              <a:gd name="T4" fmla="*/ 687 w 348468"/>
              <a:gd name="T5" fmla="*/ 710 h 191264"/>
              <a:gd name="T6" fmla="*/ 920 w 348468"/>
              <a:gd name="T7" fmla="*/ 824 h 191264"/>
              <a:gd name="T8" fmla="*/ 1375 w 348468"/>
              <a:gd name="T9" fmla="*/ 733 h 191264"/>
              <a:gd name="T10" fmla="*/ 1475 w 348468"/>
              <a:gd name="T11" fmla="*/ 458 h 191264"/>
              <a:gd name="T12" fmla="*/ 1075 w 348468"/>
              <a:gd name="T13" fmla="*/ 23 h 191264"/>
              <a:gd name="T14" fmla="*/ 709 w 348468"/>
              <a:gd name="T15" fmla="*/ 92 h 191264"/>
              <a:gd name="T16" fmla="*/ 488 w 348468"/>
              <a:gd name="T17" fmla="*/ 0 h 191264"/>
              <a:gd name="T18" fmla="*/ 122 w 348468"/>
              <a:gd name="T19" fmla="*/ 321 h 191264"/>
              <a:gd name="T20" fmla="*/ 0 w 348468"/>
              <a:gd name="T21" fmla="*/ 595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198" name="Freeform 448"/>
          <p:cNvSpPr>
            <a:spLocks/>
          </p:cNvSpPr>
          <p:nvPr userDrawn="1"/>
        </p:nvSpPr>
        <p:spPr bwMode="auto">
          <a:xfrm>
            <a:off x="9396785" y="4520591"/>
            <a:ext cx="171449" cy="147639"/>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199" name="Freeform 330"/>
          <p:cNvSpPr>
            <a:spLocks/>
          </p:cNvSpPr>
          <p:nvPr userDrawn="1"/>
        </p:nvSpPr>
        <p:spPr bwMode="auto">
          <a:xfrm>
            <a:off x="9443339" y="4063390"/>
            <a:ext cx="266700"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0" name="Freeform 446"/>
          <p:cNvSpPr>
            <a:spLocks/>
          </p:cNvSpPr>
          <p:nvPr userDrawn="1"/>
        </p:nvSpPr>
        <p:spPr bwMode="auto">
          <a:xfrm>
            <a:off x="9271884" y="4128473"/>
            <a:ext cx="296333" cy="400051"/>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bg1">
              <a:lumMod val="85000"/>
            </a:schemeClr>
          </a:solidFill>
          <a:ln w="3175" cap="flat" cmpd="sng">
            <a:solidFill>
              <a:schemeClr val="bg1"/>
            </a:solidFill>
            <a:prstDash val="solid"/>
            <a:round/>
            <a:headEnd type="none" w="med" len="med"/>
            <a:tailEnd type="none" w="med" len="med"/>
          </a:ln>
          <a:effectLst/>
          <a:extLst/>
        </p:spPr>
        <p:txBody>
          <a:bodyPr/>
          <a:lstStyle/>
          <a:p>
            <a:endParaRPr lang="en-GB" sz="1900"/>
          </a:p>
        </p:txBody>
      </p:sp>
      <p:sp>
        <p:nvSpPr>
          <p:cNvPr id="201" name="Freeform 329"/>
          <p:cNvSpPr>
            <a:spLocks/>
          </p:cNvSpPr>
          <p:nvPr userDrawn="1"/>
        </p:nvSpPr>
        <p:spPr bwMode="auto">
          <a:xfrm>
            <a:off x="9360784" y="4088783"/>
            <a:ext cx="281517"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1649038812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lumMod val="85000"/>
            </a:schemeClr>
          </a:solidFill>
          <a:ln w="3175">
            <a:solidFill>
              <a:schemeClr val="bg1"/>
            </a:solidFill>
            <a:round/>
            <a:headEnd/>
            <a:tailEnd/>
          </a:ln>
        </p:spPr>
        <p:txBody>
          <a:bodyPr/>
          <a:lstStyle/>
          <a:p>
            <a:endParaRPr lang="en-GB" sz="1900"/>
          </a:p>
        </p:txBody>
      </p:sp>
      <p:sp>
        <p:nvSpPr>
          <p:cNvPr id="202" name="Freeform 329"/>
          <p:cNvSpPr>
            <a:spLocks/>
          </p:cNvSpPr>
          <p:nvPr userDrawn="1"/>
        </p:nvSpPr>
        <p:spPr bwMode="auto">
          <a:xfrm>
            <a:off x="9445449" y="4303097"/>
            <a:ext cx="196851" cy="117475"/>
          </a:xfrm>
          <a:custGeom>
            <a:avLst/>
            <a:gdLst>
              <a:gd name="T0" fmla="*/ 2147483646 w 10000"/>
              <a:gd name="T1" fmla="*/ 495727010 h 6448"/>
              <a:gd name="T2" fmla="*/ 2147483646 w 10000"/>
              <a:gd name="T3" fmla="*/ 274643943 h 6448"/>
              <a:gd name="T4" fmla="*/ 2147483646 w 10000"/>
              <a:gd name="T5" fmla="*/ 0 h 6448"/>
              <a:gd name="T6" fmla="*/ 1183506868 w 10000"/>
              <a:gd name="T7" fmla="*/ 914091121 h 6448"/>
              <a:gd name="T8" fmla="*/ 0 w 10000"/>
              <a:gd name="T9" fmla="*/ 2147483646 h 6448"/>
              <a:gd name="T10" fmla="*/ 0 w 10000"/>
              <a:gd name="T11" fmla="*/ 2147483646 h 6448"/>
              <a:gd name="T12" fmla="*/ 1972543557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914091121 h 6448"/>
              <a:gd name="T26" fmla="*/ 2147483646 w 10000"/>
              <a:gd name="T27" fmla="*/ 495727010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lumMod val="85000"/>
            </a:schemeClr>
          </a:solidFill>
          <a:ln w="3175">
            <a:solidFill>
              <a:schemeClr val="bg1"/>
            </a:solidFill>
            <a:round/>
            <a:headEnd/>
            <a:tailEnd/>
          </a:ln>
        </p:spPr>
        <p:txBody>
          <a:bodyPr/>
          <a:lstStyle/>
          <a:p>
            <a:endParaRPr lang="en-GB" sz="1900"/>
          </a:p>
        </p:txBody>
      </p:sp>
    </p:spTree>
    <p:extLst>
      <p:ext uri="{BB962C8B-B14F-4D97-AF65-F5344CB8AC3E}">
        <p14:creationId xmlns:p14="http://schemas.microsoft.com/office/powerpoint/2010/main" val="1210081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ird spli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hasCustomPrompt="1"/>
          </p:nvPr>
        </p:nvSpPr>
        <p:spPr>
          <a:xfrm>
            <a:off x="338416" y="1601725"/>
            <a:ext cx="7610869" cy="4416552"/>
          </a:xfrm>
        </p:spPr>
        <p:txBody>
          <a:bodyPr numCol="1"/>
          <a:lstStyle>
            <a:lvl1pPr>
              <a:defRPr spc="0"/>
            </a:lvl1pPr>
            <a:lvl2pPr>
              <a:defRPr spc="0"/>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p:nvPr>
        </p:nvSpPr>
        <p:spPr>
          <a:xfrm>
            <a:off x="8315015" y="1601787"/>
            <a:ext cx="3543525" cy="4416552"/>
          </a:xfrm>
        </p:spPr>
        <p:txBody>
          <a:bodyPr numCol="1"/>
          <a:lstStyle>
            <a:lvl1pPr>
              <a:defRPr sz="2000" spc="0"/>
            </a:lvl1pPr>
            <a:lvl2pPr>
              <a:defRPr sz="1600" spc="0">
                <a:solidFill>
                  <a:schemeClr val="accent1"/>
                </a:solidFill>
              </a:defRPr>
            </a:lvl2pPr>
            <a:lvl3pPr>
              <a:defRPr spc="0"/>
            </a:lvl3pPr>
            <a:lvl4pPr>
              <a:defRPr spc="0"/>
            </a:lvl4pPr>
            <a:lvl5pPr>
              <a:defRPr spc="0"/>
            </a:lvl5pPr>
          </a:lstStyle>
          <a:p>
            <a:endParaRPr lang="en-US" dirty="0"/>
          </a:p>
          <a:p>
            <a:r>
              <a:rPr lang="en-US" dirty="0"/>
              <a:t>Add an image, chart, or table to the left.</a:t>
            </a:r>
          </a:p>
          <a:p>
            <a:endParaRPr lang="en-US" dirty="0"/>
          </a:p>
          <a:p>
            <a:r>
              <a:rPr lang="en-US" dirty="0"/>
              <a:t>Add text in this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p:cNvSpPr/>
          <p:nvPr userDrawn="1"/>
        </p:nvSpPr>
        <p:spPr>
          <a:xfrm rot="10800000" flipV="1">
            <a:off x="8130143" y="1600209"/>
            <a:ext cx="64025" cy="607219"/>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91" name="Straight Connector 90"/>
          <p:cNvCxnSpPr/>
          <p:nvPr userDrawn="1"/>
        </p:nvCxnSpPr>
        <p:spPr>
          <a:xfrm>
            <a:off x="8130135"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545161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ird split 2">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45" name="Content Placeholder 44"/>
          <p:cNvSpPr>
            <a:spLocks noGrp="1"/>
          </p:cNvSpPr>
          <p:nvPr>
            <p:ph sz="quarter" idx="10"/>
          </p:nvPr>
        </p:nvSpPr>
        <p:spPr>
          <a:xfrm>
            <a:off x="338416" y="1601723"/>
            <a:ext cx="3503064" cy="4416552"/>
          </a:xfrm>
        </p:spPr>
        <p:txBody>
          <a:bodyPr numCol="1"/>
          <a:lstStyle>
            <a:lvl1pPr>
              <a:defRPr sz="2000" spc="0"/>
            </a:lvl1pPr>
            <a:lvl2pPr>
              <a:defRPr sz="1600" spc="0">
                <a:solidFill>
                  <a:schemeClr val="tx1"/>
                </a:solidFill>
              </a:defRPr>
            </a:lvl2pPr>
            <a:lvl3pPr>
              <a:defRPr spc="0"/>
            </a:lvl3pPr>
            <a:lvl4pPr>
              <a:defRPr spc="0"/>
            </a:lvl4pPr>
            <a:lvl5pPr>
              <a:defRPr spc="0"/>
            </a:lvl5pPr>
          </a:lstStyle>
          <a:p>
            <a:endParaRPr lang="en-US" dirty="0"/>
          </a:p>
          <a:p>
            <a:r>
              <a:rPr lang="en-US" dirty="0"/>
              <a:t>Add an image, chart, or table to the right.</a:t>
            </a:r>
          </a:p>
          <a:p>
            <a:endParaRPr lang="en-US" dirty="0"/>
          </a:p>
          <a:p>
            <a:r>
              <a:rPr lang="en-US" dirty="0"/>
              <a:t>Add text in this box.</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8" name="Content Placeholder 87"/>
          <p:cNvSpPr>
            <a:spLocks noGrp="1"/>
          </p:cNvSpPr>
          <p:nvPr>
            <p:ph sz="quarter" idx="11" hasCustomPrompt="1"/>
          </p:nvPr>
        </p:nvSpPr>
        <p:spPr>
          <a:xfrm>
            <a:off x="4207337" y="1601787"/>
            <a:ext cx="7651203" cy="4416552"/>
          </a:xfrm>
        </p:spPr>
        <p:txBody>
          <a:bodyPr numCol="1"/>
          <a:lstStyle>
            <a:lvl1pPr>
              <a:defRPr spc="0"/>
            </a:lvl1pPr>
            <a:lvl2pPr>
              <a:defRPr spc="0">
                <a:solidFill>
                  <a:schemeClr val="tx1"/>
                </a:solidFill>
              </a:defRPr>
            </a:lvl2pPr>
            <a:lvl3pPr>
              <a:defRPr spc="0"/>
            </a:lvl3pPr>
            <a:lvl4pPr>
              <a:defRPr spc="0"/>
            </a:lvl4pPr>
            <a:lvl5pPr>
              <a:defRPr spc="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rot="10800000" flipH="1" flipV="1">
            <a:off x="3968005" y="1600209"/>
            <a:ext cx="64025" cy="607219"/>
          </a:xfrm>
          <a:prstGeom prst="rect">
            <a:avLst/>
          </a:prstGeom>
          <a:solidFill>
            <a:srgbClr val="81B53C"/>
          </a:solidFill>
          <a:ln>
            <a:solidFill>
              <a:srgbClr val="81B53C"/>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cxnSp>
        <p:nvCxnSpPr>
          <p:cNvPr id="23" name="Straight Connector 22"/>
          <p:cNvCxnSpPr/>
          <p:nvPr userDrawn="1"/>
        </p:nvCxnSpPr>
        <p:spPr>
          <a:xfrm flipH="1">
            <a:off x="4032009" y="1600200"/>
            <a:ext cx="0" cy="4419600"/>
          </a:xfrm>
          <a:prstGeom prst="line">
            <a:avLst/>
          </a:prstGeom>
          <a:ln w="12700">
            <a:solidFill>
              <a:srgbClr val="81B53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dirty="0"/>
              <a:t>Click to edit Master text styles</a:t>
            </a:r>
          </a:p>
        </p:txBody>
      </p:sp>
      <p:sp>
        <p:nvSpPr>
          <p:cNvPr id="3" name="Footer Placeholder 2"/>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830862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gue Slide">
    <p:bg>
      <p:bgPr>
        <a:solidFill>
          <a:srgbClr val="81B53C"/>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1001474771"/>
      </p:ext>
    </p:extLst>
  </p:cSld>
  <p:clrMapOvr>
    <a:masterClrMapping/>
  </p:clrMapOvr>
  <p:extLst mod="1">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gue Slide_B">
    <p:bg>
      <p:bgPr>
        <a:solidFill>
          <a:schemeClr val="bg1"/>
        </a:solidFill>
        <a:effectLst/>
      </p:bgPr>
    </p:bg>
    <p:spTree>
      <p:nvGrpSpPr>
        <p:cNvPr id="1" name=""/>
        <p:cNvGrpSpPr/>
        <p:nvPr/>
      </p:nvGrpSpPr>
      <p:grpSpPr>
        <a:xfrm>
          <a:off x="0" y="0"/>
          <a:ext cx="0" cy="0"/>
          <a:chOff x="0" y="0"/>
          <a:chExt cx="0" cy="0"/>
        </a:xfrm>
      </p:grpSpPr>
      <p:sp>
        <p:nvSpPr>
          <p:cNvPr id="46" name="Picture Placeholder 7"/>
          <p:cNvSpPr>
            <a:spLocks noGrp="1"/>
          </p:cNvSpPr>
          <p:nvPr>
            <p:ph type="pic" sz="quarter" idx="17" hasCustomPrompt="1"/>
          </p:nvPr>
        </p:nvSpPr>
        <p:spPr>
          <a:xfrm>
            <a:off x="7956777" y="-18288"/>
            <a:ext cx="4235233" cy="6894576"/>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47" name="Picture Placeholder 2"/>
          <p:cNvSpPr>
            <a:spLocks noGrp="1"/>
          </p:cNvSpPr>
          <p:nvPr>
            <p:ph type="pic" sz="quarter" idx="19" hasCustomPrompt="1"/>
          </p:nvPr>
        </p:nvSpPr>
        <p:spPr>
          <a:xfrm>
            <a:off x="1622124" y="2391637"/>
            <a:ext cx="4428171" cy="2074753"/>
          </a:xfrm>
          <a:noFill/>
          <a:ln>
            <a:noFill/>
          </a:ln>
          <a:effectLst/>
        </p:spPr>
        <p:txBody>
          <a:bodyPr numCol="1" anchor="ctr"/>
          <a:lstStyle>
            <a:lvl1pPr marL="0" indent="0" algn="ctr">
              <a:buNone/>
              <a:defRPr sz="1600">
                <a:solidFill>
                  <a:schemeClr val="bg1"/>
                </a:solidFill>
              </a:defRPr>
            </a:lvl1pPr>
          </a:lstStyle>
          <a:p>
            <a:r>
              <a:rPr lang="en-US" dirty="0"/>
              <a:t>Click to add logo or paste one in box</a:t>
            </a:r>
          </a:p>
        </p:txBody>
      </p:sp>
    </p:spTree>
    <p:extLst>
      <p:ext uri="{BB962C8B-B14F-4D97-AF65-F5344CB8AC3E}">
        <p14:creationId xmlns:p14="http://schemas.microsoft.com/office/powerpoint/2010/main" val="555175907"/>
      </p:ext>
    </p:extLst>
  </p:cSld>
  <p:clrMapOvr>
    <a:masterClrMapping/>
  </p:clrMapOvr>
  <p:extLst mod="1">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gue_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079262"/>
          </a:xfrm>
          <a:prstGeom prst="rect">
            <a:avLst/>
          </a:prstGeom>
        </p:spPr>
      </p:pic>
      <p:sp>
        <p:nvSpPr>
          <p:cNvPr id="9"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779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_slide B">
    <p:bg>
      <p:bgPr>
        <a:solidFill>
          <a:schemeClr val="bg1">
            <a:lumMod val="85000"/>
          </a:schemeClr>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0" y="0"/>
            <a:ext cx="12192000" cy="6876288"/>
          </a:xfrm>
          <a:prstGeom prst="rect">
            <a:avLst/>
          </a:prstGeom>
          <a:solidFill>
            <a:schemeClr val="bg1">
              <a:lumMod val="75000"/>
            </a:schemeClr>
          </a:solidFill>
          <a:ln>
            <a:noFill/>
          </a:ln>
        </p:spPr>
        <p:txBody>
          <a:bodyPr numCol="1" anchor="ctr"/>
          <a:lstStyle>
            <a:lvl1pPr marL="0" indent="0" algn="ctr">
              <a:buNone/>
              <a:defRPr sz="1600" baseline="0">
                <a:solidFill>
                  <a:schemeClr val="bg1"/>
                </a:solidFill>
              </a:defRPr>
            </a:lvl1pPr>
          </a:lstStyle>
          <a:p>
            <a:r>
              <a:rPr lang="en-US" dirty="0"/>
              <a:t>Click to add photo or paste an image in box</a:t>
            </a:r>
          </a:p>
        </p:txBody>
      </p:sp>
      <p:sp>
        <p:nvSpPr>
          <p:cNvPr id="7" name="Title 1"/>
          <p:cNvSpPr>
            <a:spLocks noGrp="1"/>
          </p:cNvSpPr>
          <p:nvPr>
            <p:ph type="ctrTitle"/>
          </p:nvPr>
        </p:nvSpPr>
        <p:spPr>
          <a:xfrm>
            <a:off x="360457" y="2049323"/>
            <a:ext cx="11485379" cy="2628900"/>
          </a:xfrm>
        </p:spPr>
        <p:txBody>
          <a:bodyPr lIns="0" tIns="0" rIns="0" bIns="0" numCol="1" anchor="b">
            <a:noAutofit/>
          </a:bodyPr>
          <a:lstStyle>
            <a:lvl1pPr algn="l">
              <a:defRPr sz="5500" spc="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360457" y="4876800"/>
            <a:ext cx="11485379" cy="1066800"/>
          </a:xfrm>
        </p:spPr>
        <p:txBody>
          <a:bodyPr lIns="0" tIns="0" rIns="0" bIns="0" numCol="1">
            <a:noAutofit/>
          </a:bodyPr>
          <a:lstStyle>
            <a:lvl1pPr marL="0" indent="0" algn="l">
              <a:buNone/>
              <a:defRPr sz="2400" b="0" spc="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 Master subtitle style</a:t>
            </a:r>
          </a:p>
        </p:txBody>
      </p:sp>
      <p:cxnSp>
        <p:nvCxnSpPr>
          <p:cNvPr id="11" name="Straight Connector 10"/>
          <p:cNvCxnSpPr/>
          <p:nvPr userDrawn="1"/>
        </p:nvCxnSpPr>
        <p:spPr>
          <a:xfrm flipH="1">
            <a:off x="342989" y="4800600"/>
            <a:ext cx="11849011"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000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qel Slide_C">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56707" y="1225356"/>
            <a:ext cx="11365899" cy="2628900"/>
          </a:xfrm>
        </p:spPr>
        <p:txBody>
          <a:bodyPr lIns="0" tIns="0" rIns="0" bIns="0" numCol="1" anchor="b">
            <a:noAutofit/>
          </a:bodyPr>
          <a:lstStyle>
            <a:lvl1pPr algn="ctr">
              <a:defRPr sz="6600" b="0" i="0">
                <a:solidFill>
                  <a:schemeClr val="tx1"/>
                </a:solidFill>
                <a:latin typeface="Open Sans Condensed" charset="0"/>
                <a:ea typeface="Open Sans Condensed" charset="0"/>
                <a:cs typeface="Open Sans Condensed" charset="0"/>
              </a:defRPr>
            </a:lvl1pPr>
          </a:lstStyle>
          <a:p>
            <a:r>
              <a:rPr lang="en-US" dirty="0"/>
              <a:t>Title</a:t>
            </a:r>
          </a:p>
        </p:txBody>
      </p:sp>
      <p:sp>
        <p:nvSpPr>
          <p:cNvPr id="10" name="Subtitle 2"/>
          <p:cNvSpPr>
            <a:spLocks noGrp="1"/>
          </p:cNvSpPr>
          <p:nvPr>
            <p:ph type="subTitle" idx="1"/>
          </p:nvPr>
        </p:nvSpPr>
        <p:spPr>
          <a:xfrm>
            <a:off x="356706" y="4378449"/>
            <a:ext cx="11365899" cy="1408043"/>
          </a:xfrm>
        </p:spPr>
        <p:txBody>
          <a:bodyPr lIns="0" tIns="0" rIns="0" bIns="0" numCol="1">
            <a:noAutofit/>
          </a:bodyPr>
          <a:lstStyle>
            <a:lvl1pPr marL="0" indent="0" algn="ctr">
              <a:buNone/>
              <a:defRPr sz="2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59" indent="0" algn="ctr">
              <a:buNone/>
              <a:defRPr>
                <a:solidFill>
                  <a:schemeClr val="tx1">
                    <a:tint val="75000"/>
                  </a:schemeClr>
                </a:solidFill>
              </a:defRPr>
            </a:lvl2pPr>
            <a:lvl3pPr marL="914316" indent="0" algn="ctr">
              <a:buNone/>
              <a:defRPr>
                <a:solidFill>
                  <a:schemeClr val="tx1">
                    <a:tint val="75000"/>
                  </a:schemeClr>
                </a:solidFill>
              </a:defRPr>
            </a:lvl3pPr>
            <a:lvl4pPr marL="1371474" indent="0" algn="ctr">
              <a:buNone/>
              <a:defRPr>
                <a:solidFill>
                  <a:schemeClr val="tx1">
                    <a:tint val="75000"/>
                  </a:schemeClr>
                </a:solidFill>
              </a:defRPr>
            </a:lvl4pPr>
            <a:lvl5pPr marL="1828633" indent="0" algn="ctr">
              <a:buNone/>
              <a:defRPr>
                <a:solidFill>
                  <a:schemeClr val="tx1">
                    <a:tint val="75000"/>
                  </a:schemeClr>
                </a:solidFill>
              </a:defRPr>
            </a:lvl5pPr>
            <a:lvl6pPr marL="2285791" indent="0" algn="ctr">
              <a:buNone/>
              <a:defRPr>
                <a:solidFill>
                  <a:schemeClr val="tx1">
                    <a:tint val="75000"/>
                  </a:schemeClr>
                </a:solidFill>
              </a:defRPr>
            </a:lvl6pPr>
            <a:lvl7pPr marL="2742949" indent="0" algn="ctr">
              <a:buNone/>
              <a:defRPr>
                <a:solidFill>
                  <a:schemeClr val="tx1">
                    <a:tint val="75000"/>
                  </a:schemeClr>
                </a:solidFill>
              </a:defRPr>
            </a:lvl7pPr>
            <a:lvl8pPr marL="3200107" indent="0" algn="ctr">
              <a:buNone/>
              <a:defRPr>
                <a:solidFill>
                  <a:schemeClr val="tx1">
                    <a:tint val="75000"/>
                  </a:schemeClr>
                </a:solidFill>
              </a:defRPr>
            </a:lvl8pPr>
            <a:lvl9pPr marL="3657266" indent="0" algn="ctr">
              <a:buNone/>
              <a:defRPr>
                <a:solidFill>
                  <a:schemeClr val="tx1">
                    <a:tint val="75000"/>
                  </a:schemeClr>
                </a:solidFill>
              </a:defRPr>
            </a:lvl9pPr>
          </a:lstStyle>
          <a:p>
            <a:r>
              <a:rPr lang="en-US" dirty="0"/>
              <a:t>Click to edit</a:t>
            </a:r>
          </a:p>
        </p:txBody>
      </p:sp>
      <p:sp>
        <p:nvSpPr>
          <p:cNvPr id="8" name="Rectangle 7"/>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Tree>
    <p:extLst>
      <p:ext uri="{BB962C8B-B14F-4D97-AF65-F5344CB8AC3E}">
        <p14:creationId xmlns:p14="http://schemas.microsoft.com/office/powerpoint/2010/main" val="185903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
        <p:nvSpPr>
          <p:cNvPr id="16" name="Rectangle 15"/>
          <p:cNvSpPr/>
          <p:nvPr userDrawn="1"/>
        </p:nvSpPr>
        <p:spPr>
          <a:xfrm>
            <a:off x="6209508" y="381000"/>
            <a:ext cx="2924519" cy="355600"/>
          </a:xfrm>
          <a:prstGeom prst="rect">
            <a:avLst/>
          </a:prstGeom>
          <a:no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a:endParaRPr lang="en-US" sz="1900" dirty="0" err="1">
              <a:latin typeface="Arial Unicode MS" panose="020B0604020202020204" pitchFamily="34" charset="-128"/>
              <a:cs typeface="Arial Unicode MS" panose="020B0604020202020204" pitchFamily="34" charset="-128"/>
            </a:endParaRPr>
          </a:p>
        </p:txBody>
      </p:sp>
      <p:sp>
        <p:nvSpPr>
          <p:cNvPr id="6" name="Content Placeholder 5"/>
          <p:cNvSpPr>
            <a:spLocks noGrp="1"/>
          </p:cNvSpPr>
          <p:nvPr>
            <p:ph sz="quarter" idx="10" hasCustomPrompt="1"/>
          </p:nvPr>
        </p:nvSpPr>
        <p:spPr>
          <a:xfrm>
            <a:off x="338422"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hasCustomPrompt="1"/>
          </p:nvPr>
        </p:nvSpPr>
        <p:spPr>
          <a:xfrm>
            <a:off x="3272906"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hasCustomPrompt="1"/>
          </p:nvPr>
        </p:nvSpPr>
        <p:spPr>
          <a:xfrm>
            <a:off x="6207378"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3" hasCustomPrompt="1"/>
          </p:nvPr>
        </p:nvSpPr>
        <p:spPr>
          <a:xfrm>
            <a:off x="9141835" y="1599480"/>
            <a:ext cx="2716476" cy="4627584"/>
          </a:xfrm>
        </p:spPr>
        <p:txBody>
          <a:bodyPr numCol="1"/>
          <a:lstStyle>
            <a:lvl1pPr>
              <a:defRPr sz="2000"/>
            </a:lvl1pPr>
            <a:lvl2pPr>
              <a:defRPr sz="1900"/>
            </a:lvl2pPr>
            <a:lvl3pPr>
              <a:defRPr sz="1600"/>
            </a:lvl3pPr>
            <a:lvl4pPr>
              <a:defRPr sz="1600"/>
            </a:lvl4pPr>
            <a:lvl5pPr>
              <a:defRPr sz="900"/>
            </a:lvl5pPr>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2" name="Title 1"/>
          <p:cNvSpPr>
            <a:spLocks noGrp="1"/>
          </p:cNvSpPr>
          <p:nvPr>
            <p:ph type="title"/>
          </p:nvPr>
        </p:nvSpPr>
        <p:spPr/>
        <p:txBody>
          <a:bodyPr numCol="1"/>
          <a:lstStyle/>
          <a:p>
            <a:r>
              <a:rPr lang="en-US"/>
              <a:t>Click to edit Master title style</a:t>
            </a:r>
          </a:p>
        </p:txBody>
      </p:sp>
      <p:sp>
        <p:nvSpPr>
          <p:cNvPr id="4" name="Footer Placeholder 3"/>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888630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asic_dark">
    <p:bg>
      <p:bgPr>
        <a:solidFill>
          <a:srgbClr val="006EB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solidFill>
                  <a:schemeClr val="bg1"/>
                </a:solidFill>
              </a:defRPr>
            </a:lvl1pPr>
          </a:lstStyle>
          <a:p>
            <a:r>
              <a:rPr lang="en-US"/>
              <a:t>Click to edit Master title style</a:t>
            </a:r>
          </a:p>
        </p:txBody>
      </p:sp>
      <p:sp>
        <p:nvSpPr>
          <p:cNvPr id="18" name="Text Placeholder 3"/>
          <p:cNvSpPr>
            <a:spLocks noGrp="1"/>
          </p:cNvSpPr>
          <p:nvPr>
            <p:ph type="body" sz="quarter" idx="16"/>
          </p:nvPr>
        </p:nvSpPr>
        <p:spPr>
          <a:xfrm>
            <a:off x="338416" y="1021083"/>
            <a:ext cx="11487856" cy="369332"/>
          </a:xfrm>
        </p:spPr>
        <p:txBody>
          <a:bodyPr lIns="9144" tIns="0" rIns="0" bIns="0" numCol="1">
            <a:spAutoFit/>
          </a:bodyPr>
          <a:lstStyle>
            <a:lvl1pPr marL="0" indent="0">
              <a:buNone/>
              <a:defRPr sz="2400" spc="0" baseline="0">
                <a:solidFill>
                  <a:schemeClr val="bg1"/>
                </a:solidFill>
              </a:defRPr>
            </a:lvl1pPr>
          </a:lstStyle>
          <a:p>
            <a:pPr lvl="0"/>
            <a:r>
              <a:rPr lang="en-US" dirty="0"/>
              <a:t>Click to edit Master text styles</a:t>
            </a:r>
          </a:p>
        </p:txBody>
      </p:sp>
      <p:sp>
        <p:nvSpPr>
          <p:cNvPr id="47" name="Content Placeholder 2"/>
          <p:cNvSpPr>
            <a:spLocks noGrp="1"/>
          </p:cNvSpPr>
          <p:nvPr>
            <p:ph idx="1"/>
          </p:nvPr>
        </p:nvSpPr>
        <p:spPr>
          <a:xfrm>
            <a:off x="338417" y="1601739"/>
            <a:ext cx="11520123" cy="4641599"/>
          </a:xfrm>
        </p:spPr>
        <p:txBody>
          <a:bodyPr numCol="1"/>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7"/>
          </p:nvPr>
        </p:nvSpPr>
        <p:spPr/>
        <p:txBody>
          <a:bodyPr numCol="1"/>
          <a:lstStyle>
            <a:lvl1pPr>
              <a:defRPr>
                <a:solidFill>
                  <a:schemeClr val="bg1"/>
                </a:solidFill>
              </a:defRPr>
            </a:lvl1pPr>
          </a:lstStyle>
          <a:p>
            <a:endParaRPr lang="en-US"/>
          </a:p>
        </p:txBody>
      </p:sp>
    </p:spTree>
    <p:extLst>
      <p:ext uri="{BB962C8B-B14F-4D97-AF65-F5344CB8AC3E}">
        <p14:creationId xmlns:p14="http://schemas.microsoft.com/office/powerpoint/2010/main" val="1970675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_slide">
    <p:bg>
      <p:bgPr>
        <a:solidFill>
          <a:srgbClr val="81B53C"/>
        </a:solidFill>
        <a:effectLst/>
      </p:bgPr>
    </p:bg>
    <p:spTree>
      <p:nvGrpSpPr>
        <p:cNvPr id="1" name=""/>
        <p:cNvGrpSpPr/>
        <p:nvPr/>
      </p:nvGrpSpPr>
      <p:grpSpPr>
        <a:xfrm>
          <a:off x="0" y="0"/>
          <a:ext cx="0" cy="0"/>
          <a:chOff x="0" y="0"/>
          <a:chExt cx="0" cy="0"/>
        </a:xfrm>
      </p:grpSpPr>
      <p:sp>
        <p:nvSpPr>
          <p:cNvPr id="40" name="TextBox 39"/>
          <p:cNvSpPr txBox="1"/>
          <p:nvPr userDrawn="1"/>
        </p:nvSpPr>
        <p:spPr>
          <a:xfrm>
            <a:off x="1530365" y="2676835"/>
            <a:ext cx="6971004" cy="1200327"/>
          </a:xfrm>
          <a:prstGeom prst="rect">
            <a:avLst/>
          </a:prstGeom>
          <a:noFill/>
        </p:spPr>
        <p:txBody>
          <a:bodyPr wrap="square" lIns="91436" tIns="45719" rIns="91436" bIns="45719" numCol="1" rtlCol="0">
            <a:spAutoFit/>
          </a:bodyPr>
          <a:lstStyle/>
          <a:p>
            <a:pPr algn="l">
              <a:spcBef>
                <a:spcPts val="300"/>
              </a:spcBef>
              <a:spcAft>
                <a:spcPts val="1000"/>
              </a:spcAft>
            </a:pPr>
            <a:r>
              <a:rPr lang="en-US" sz="7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2" name="TextBox 1"/>
          <p:cNvSpPr txBox="1"/>
          <p:nvPr userDrawn="1"/>
        </p:nvSpPr>
        <p:spPr>
          <a:xfrm>
            <a:off x="609287" y="6192280"/>
            <a:ext cx="11201349" cy="400110"/>
          </a:xfrm>
          <a:prstGeom prst="rect">
            <a:avLst/>
          </a:prstGeom>
          <a:noFill/>
        </p:spPr>
        <p:txBody>
          <a:bodyPr wrap="square" numCol="1" rtlCol="0">
            <a:spAutoFit/>
          </a:bodyPr>
          <a:lstStyle/>
          <a:p>
            <a:pPr algn="r">
              <a:spcBef>
                <a:spcPts val="300"/>
              </a:spcBef>
              <a:spcAft>
                <a:spcPts val="600"/>
              </a:spcAft>
            </a:pPr>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poverty-action.org</a:t>
            </a:r>
          </a:p>
        </p:txBody>
      </p:sp>
      <p:cxnSp>
        <p:nvCxnSpPr>
          <p:cNvPr id="4" name="Straight Connector 3"/>
          <p:cNvCxnSpPr/>
          <p:nvPr userDrawn="1"/>
        </p:nvCxnSpPr>
        <p:spPr>
          <a:xfrm>
            <a:off x="498911" y="6103915"/>
            <a:ext cx="11201348" cy="0"/>
          </a:xfrm>
          <a:prstGeom prst="line">
            <a:avLst/>
          </a:prstGeom>
          <a:ln w="6350" cmpd="sng">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4" descr="C:\Users\dbatcheck\Box Sync\Comms Design\13_Logos\3. Asia\untitled folder\IPA_Asia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978973" y="2499388"/>
            <a:ext cx="3044792" cy="155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691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gra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48099" y="1599480"/>
            <a:ext cx="5706511"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0153" y="1599480"/>
            <a:ext cx="5653419" cy="4498264"/>
          </a:xfrm>
          <a:solidFill>
            <a:schemeClr val="bg1">
              <a:lumMod val="95000"/>
            </a:schemeClr>
          </a:solidFill>
        </p:spPr>
        <p:txBody>
          <a:bodyPr lIns="182872" tIns="182872" rIns="182872" bIns="182872" numCol="1"/>
          <a:lstStyle/>
          <a:p>
            <a:r>
              <a:rPr lang="en-US" dirty="0"/>
              <a:t>These placeholders can hold text, tables, charts, or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numCol="1"/>
          <a:lstStyle/>
          <a:p>
            <a:r>
              <a:rPr lang="en-US"/>
              <a:t>Click to edit Master title style</a:t>
            </a:r>
            <a:endParaRPr lang="en-US" dirty="0"/>
          </a:p>
        </p:txBody>
      </p:sp>
      <p:sp>
        <p:nvSpPr>
          <p:cNvPr id="22" name="Text Placeholder 3"/>
          <p:cNvSpPr>
            <a:spLocks noGrp="1"/>
          </p:cNvSpPr>
          <p:nvPr>
            <p:ph type="body" sz="quarter" idx="16"/>
          </p:nvPr>
        </p:nvSpPr>
        <p:spPr>
          <a:xfrm>
            <a:off x="338416" y="1021083"/>
            <a:ext cx="11487856" cy="369332"/>
          </a:xfrm>
        </p:spPr>
        <p:txBody>
          <a:bodyPr vert="horz" lIns="9144" tIns="0" rIns="0" bIns="0" numCol="1" rtlCol="0">
            <a:spAutoFit/>
          </a:bodyPr>
          <a:lstStyle>
            <a:lvl1pPr algn="ctr">
              <a:defRPr lang="en-US" sz="2400" spc="0" dirty="0" smtClean="0">
                <a:solidFill>
                  <a:schemeClr val="accent2"/>
                </a:solidFill>
              </a:defRPr>
            </a:lvl1pPr>
          </a:lstStyle>
          <a:p>
            <a:pPr lvl="0">
              <a:buNone/>
            </a:pPr>
            <a:r>
              <a:rPr lang="en-US"/>
              <a:t>Click to edit Master text styles</a:t>
            </a:r>
          </a:p>
        </p:txBody>
      </p:sp>
      <p:sp>
        <p:nvSpPr>
          <p:cNvPr id="5" name="Footer Placeholder 4"/>
          <p:cNvSpPr>
            <a:spLocks noGrp="1"/>
          </p:cNvSpPr>
          <p:nvPr>
            <p:ph type="ftr" sz="quarter" idx="17"/>
          </p:nvPr>
        </p:nvSpPr>
        <p:spPr/>
        <p:txBody>
          <a:bodyPr numCol="1"/>
          <a:lstStyle/>
          <a:p>
            <a:endParaRPr lang="en-US"/>
          </a:p>
        </p:txBody>
      </p:sp>
    </p:spTree>
    <p:extLst>
      <p:ext uri="{BB962C8B-B14F-4D97-AF65-F5344CB8AC3E}">
        <p14:creationId xmlns:p14="http://schemas.microsoft.com/office/powerpoint/2010/main" val="3861891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3.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userDrawn="1"/>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pic>
        <p:nvPicPr>
          <p:cNvPr id="28" name="Picture 27"/>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1404519" y="6264068"/>
            <a:ext cx="429861" cy="429863"/>
          </a:xfrm>
          <a:prstGeom prst="rect">
            <a:avLst/>
          </a:prstGeom>
        </p:spPr>
      </p:pic>
    </p:spTree>
    <p:extLst>
      <p:ext uri="{BB962C8B-B14F-4D97-AF65-F5344CB8AC3E}">
        <p14:creationId xmlns:p14="http://schemas.microsoft.com/office/powerpoint/2010/main" val="796289101"/>
      </p:ext>
    </p:extLst>
  </p:cSld>
  <p:clrMap bg1="lt1" tx1="dk1" bg2="lt2" tx2="dk2" accent1="accent1" accent2="accent2" accent3="accent3" accent4="accent4" accent5="accent5" accent6="accent6" hlink="hlink" folHlink="folHlink"/>
  <p:sldLayoutIdLst>
    <p:sldLayoutId id="2147483806" r:id="rId1"/>
    <p:sldLayoutId id="2147483649" r:id="rId2"/>
    <p:sldLayoutId id="214748368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88" r:id="rId16"/>
    <p:sldLayoutId id="2147483665" r:id="rId17"/>
    <p:sldLayoutId id="2147483666" r:id="rId18"/>
    <p:sldLayoutId id="2147483668" r:id="rId19"/>
    <p:sldLayoutId id="2147483683" r:id="rId20"/>
    <p:sldLayoutId id="2147483669" r:id="rId21"/>
    <p:sldLayoutId id="2147483685" r:id="rId22"/>
    <p:sldLayoutId id="2147483752" r:id="rId23"/>
    <p:sldLayoutId id="2147483673" r:id="rId24"/>
    <p:sldLayoutId id="2147483680" r:id="rId25"/>
    <p:sldLayoutId id="2147483681" r:id="rId26"/>
    <p:sldLayoutId id="2147483814" r:id="rId27"/>
    <p:sldLayoutId id="2147483815" r:id="rId28"/>
    <p:sldLayoutId id="2147483816" r:id="rId29"/>
    <p:sldLayoutId id="2147483817" r:id="rId30"/>
    <p:sldLayoutId id="2147483818" r:id="rId31"/>
  </p:sldLayoutIdLst>
  <p:hf hdr="0" ft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userDrawn="1"/>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dirty="0"/>
              <a:t>Click to edit Master title style</a:t>
            </a:r>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pic>
        <p:nvPicPr>
          <p:cNvPr id="29" name="Picture 28"/>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1423739" y="6270915"/>
            <a:ext cx="433216" cy="463541"/>
          </a:xfrm>
          <a:prstGeom prst="rect">
            <a:avLst/>
          </a:prstGeom>
        </p:spPr>
      </p:pic>
    </p:spTree>
    <p:extLst>
      <p:ext uri="{BB962C8B-B14F-4D97-AF65-F5344CB8AC3E}">
        <p14:creationId xmlns:p14="http://schemas.microsoft.com/office/powerpoint/2010/main" val="1397675365"/>
      </p:ext>
    </p:extLst>
  </p:cSld>
  <p:clrMap bg1="lt1" tx1="dk1" bg2="lt2" tx2="dk2" accent1="accent1" accent2="accent2" accent3="accent3" accent4="accent4" accent5="accent5" accent6="accent6" hlink="hlink" folHlink="folHlink"/>
  <p:sldLayoutIdLst>
    <p:sldLayoutId id="2147483807"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Lst>
  <p:hf hdr="0" ft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1" name="Grid" hidden="1"/>
          <p:cNvGrpSpPr/>
          <p:nvPr userDrawn="1"/>
        </p:nvGrpSpPr>
        <p:grpSpPr>
          <a:xfrm>
            <a:off x="-273120" y="-498396"/>
            <a:ext cx="12684256" cy="8013621"/>
            <a:chOff x="-273050" y="-498396"/>
            <a:chExt cx="12680953" cy="8013621"/>
          </a:xfrm>
        </p:grpSpPr>
        <p:cxnSp>
          <p:nvCxnSpPr>
            <p:cNvPr id="60" name="Straight Connector 59"/>
            <p:cNvCxnSpPr/>
            <p:nvPr userDrawn="1"/>
          </p:nvCxnSpPr>
          <p:spPr>
            <a:xfrm>
              <a:off x="367459"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a:xfrm>
              <a:off x="0"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2188825"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rot="16200000">
              <a:off x="6094416" y="-5806340"/>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rot="16200000">
              <a:off x="6094416" y="-6307141"/>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rot="16200000">
              <a:off x="6094416" y="-5475208"/>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273050" y="1027749"/>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rot="16200000">
              <a:off x="6094416" y="-4534474"/>
              <a:ext cx="0" cy="1261427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flipH="1">
              <a:off x="-273050" y="1592101"/>
              <a:ext cx="12680953" cy="0"/>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11821366" y="-498396"/>
              <a:ext cx="0" cy="8013621"/>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409444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423092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5790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809438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9889635"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10026114"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26173"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2652"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2162711"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2299190" y="-498396"/>
              <a:ext cx="0" cy="7737396"/>
            </a:xfrm>
            <a:prstGeom prst="line">
              <a:avLst/>
            </a:prstGeom>
            <a:ln w="6350">
              <a:solidFill>
                <a:srgbClr val="FFDDD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38420" y="90725"/>
            <a:ext cx="11518535" cy="908043"/>
          </a:xfrm>
          <a:prstGeom prst="rect">
            <a:avLst/>
          </a:prstGeom>
          <a:effectLst/>
        </p:spPr>
        <p:txBody>
          <a:bodyPr vert="horz" lIns="0" tIns="0" rIns="0" bIns="0" numCol="1" rtlCol="0" anchor="b">
            <a:noAutofit/>
          </a:bodyPr>
          <a:lstStyle/>
          <a:p>
            <a:r>
              <a:rPr lang="en-US" dirty="0"/>
              <a:t>Click to edit Master title style</a:t>
            </a:r>
          </a:p>
        </p:txBody>
      </p:sp>
      <p:sp>
        <p:nvSpPr>
          <p:cNvPr id="3" name="Text Placeholder 2"/>
          <p:cNvSpPr>
            <a:spLocks noGrp="1"/>
          </p:cNvSpPr>
          <p:nvPr>
            <p:ph type="body" idx="1"/>
          </p:nvPr>
        </p:nvSpPr>
        <p:spPr>
          <a:xfrm>
            <a:off x="338420" y="1599480"/>
            <a:ext cx="11518535" cy="4622864"/>
          </a:xfrm>
          <a:prstGeom prst="rect">
            <a:avLst/>
          </a:prstGeom>
        </p:spPr>
        <p:txBody>
          <a:bodyPr vert="horz" lIns="9144" tIns="0" rIns="0" bIns="0" numCol="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Source level</a:t>
            </a:r>
          </a:p>
        </p:txBody>
      </p:sp>
      <p:sp>
        <p:nvSpPr>
          <p:cNvPr id="25" name="Rectangle 24"/>
          <p:cNvSpPr/>
          <p:nvPr userDrawn="1"/>
        </p:nvSpPr>
        <p:spPr>
          <a:xfrm rot="10800000" flipV="1">
            <a:off x="21" y="0"/>
            <a:ext cx="12208641" cy="89120"/>
          </a:xfrm>
          <a:prstGeom prst="rect">
            <a:avLst/>
          </a:prstGeom>
          <a:solidFill>
            <a:srgbClr val="81B5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numCol="1" rtlCol="0" anchor="ctr"/>
          <a:lstStyle/>
          <a:p>
            <a:pPr lvl="0" algn="ctr"/>
            <a:endParaRPr lang="en-US" sz="1900" dirty="0">
              <a:latin typeface="Arial Unicode MS" panose="020B0604020202020204" pitchFamily="34" charset="-128"/>
            </a:endParaRPr>
          </a:p>
        </p:txBody>
      </p:sp>
      <p:sp>
        <p:nvSpPr>
          <p:cNvPr id="4" name="Footer Placeholder 3"/>
          <p:cNvSpPr>
            <a:spLocks noGrp="1"/>
          </p:cNvSpPr>
          <p:nvPr>
            <p:ph type="ftr" sz="quarter" idx="3"/>
          </p:nvPr>
        </p:nvSpPr>
        <p:spPr>
          <a:xfrm>
            <a:off x="333837" y="6270915"/>
            <a:ext cx="10739713" cy="428383"/>
          </a:xfrm>
          <a:prstGeom prst="rect">
            <a:avLst/>
          </a:prstGeom>
        </p:spPr>
        <p:txBody>
          <a:bodyPr vert="horz" lIns="91436" tIns="45719" rIns="91436" bIns="45719" numCol="1" rtlCol="0" anchor="ctr"/>
          <a:lstStyle>
            <a:lvl1pPr algn="l">
              <a:defRPr sz="11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pic>
        <p:nvPicPr>
          <p:cNvPr id="28" name="Picture 3" descr="C:\Users\dbatcheck\Box Sync\GO Design\13_Logos\Asia-Symbol.jpg"/>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11363482" y="6242117"/>
            <a:ext cx="493473" cy="49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211817"/>
      </p:ext>
    </p:extLst>
  </p:cSld>
  <p:clrMap bg1="lt1" tx1="dk1" bg2="lt2" tx2="dk2" accent1="accent1" accent2="accent2" accent3="accent3" accent4="accent4" accent5="accent5" accent6="accent6" hlink="hlink" folHlink="folHlink"/>
  <p:sldLayoutIdLst>
    <p:sldLayoutId id="2147483808"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Lst>
  <p:hf hdr="0" ftr="0" dt="0"/>
  <p:txStyles>
    <p:titleStyle>
      <a:lvl1pPr marL="0" algn="ctr" defTabSz="914316" rtl="0" eaLnBrk="1" latinLnBrk="0" hangingPunct="1">
        <a:lnSpc>
          <a:spcPct val="100000"/>
        </a:lnSpc>
        <a:spcBef>
          <a:spcPct val="0"/>
        </a:spcBef>
        <a:buNone/>
        <a:defRPr lang="en-US" sz="4000" b="0" kern="1200" spc="0" baseline="0" dirty="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1pPr>
    </p:titleStyle>
    <p:bodyStyle>
      <a:lvl1pPr marL="0" indent="0"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1pPr>
      <a:lvl2pPr marL="231754" indent="-231754"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2800" b="0" i="0" kern="1200" spc="0" baseline="0" dirty="0" smtClean="0">
          <a:solidFill>
            <a:schemeClr val="tx1"/>
          </a:solidFill>
          <a:latin typeface="Open Sans" charset="0"/>
          <a:ea typeface="Open Sans" charset="0"/>
          <a:cs typeface="Open Sans" charset="0"/>
        </a:defRPr>
      </a:lvl2pPr>
      <a:lvl3pPr marL="520654" indent="-171434" algn="l" defTabSz="914316" rtl="0" eaLnBrk="1" latinLnBrk="0" hangingPunct="1">
        <a:lnSpc>
          <a:spcPct val="100000"/>
        </a:lnSpc>
        <a:spcBef>
          <a:spcPts val="600"/>
        </a:spcBef>
        <a:spcAft>
          <a:spcPts val="600"/>
        </a:spcAft>
        <a:buClr>
          <a:schemeClr val="bg1">
            <a:lumMod val="75000"/>
          </a:schemeClr>
        </a:buClr>
        <a:buSzPct val="100000"/>
        <a:buFont typeface="Arial" panose="020B0604020202020204" pitchFamily="34" charset="0"/>
        <a:buChar char="•"/>
        <a:defRPr lang="en-US" sz="24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520654" indent="-1588" algn="l" defTabSz="914316" rtl="0" eaLnBrk="1" latinLnBrk="0" hangingPunct="1">
        <a:lnSpc>
          <a:spcPct val="100000"/>
        </a:lnSpc>
        <a:spcBef>
          <a:spcPts val="600"/>
        </a:spcBef>
        <a:spcAft>
          <a:spcPts val="600"/>
        </a:spcAft>
        <a:buClr>
          <a:schemeClr val="bg1">
            <a:lumMod val="50000"/>
          </a:schemeClr>
        </a:buClr>
        <a:buSzPct val="100000"/>
        <a:buFont typeface="Arial" panose="020B0604020202020204" pitchFamily="34" charset="0"/>
        <a:buChar char="​"/>
        <a:defRPr lang="en-US" sz="1800" kern="1200" spc="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20654" indent="-171434" algn="l" defTabSz="914316" rtl="0" eaLnBrk="1" latinLnBrk="0" hangingPunct="1">
        <a:lnSpc>
          <a:spcPct val="100000"/>
        </a:lnSpc>
        <a:spcBef>
          <a:spcPts val="300"/>
        </a:spcBef>
        <a:spcAft>
          <a:spcPts val="600"/>
        </a:spcAft>
        <a:buClr>
          <a:schemeClr val="bg1">
            <a:lumMod val="50000"/>
          </a:schemeClr>
        </a:buClr>
        <a:buSzPct val="100000"/>
        <a:buFont typeface="Arial" panose="020B0604020202020204" pitchFamily="34" charset="0"/>
        <a:buChar char="​"/>
        <a:defRPr lang="en-US" sz="1200" kern="1200" spc="0" baseline="0" dirty="0">
          <a:solidFill>
            <a:srgbClr val="7C868D"/>
          </a:solidFill>
          <a:latin typeface="Open Sans" panose="020B0606030504020204" pitchFamily="34" charset="0"/>
          <a:ea typeface="Open Sans" panose="020B0606030504020204" pitchFamily="34" charset="0"/>
          <a:cs typeface="Open Sans" panose="020B0606030504020204" pitchFamily="34" charset="0"/>
        </a:defRPr>
      </a:lvl5pPr>
      <a:lvl6pPr marL="2514369"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28"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8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46" indent="-228580" algn="l" defTabSz="9143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6" rtl="0" eaLnBrk="1" latinLnBrk="0" hangingPunct="1">
        <a:defRPr sz="1900" kern="1200">
          <a:solidFill>
            <a:schemeClr val="tx1"/>
          </a:solidFill>
          <a:latin typeface="+mn-lt"/>
          <a:ea typeface="+mn-ea"/>
          <a:cs typeface="+mn-cs"/>
        </a:defRPr>
      </a:lvl1pPr>
      <a:lvl2pPr marL="457159" algn="l" defTabSz="914316" rtl="0" eaLnBrk="1" latinLnBrk="0" hangingPunct="1">
        <a:defRPr sz="1900" kern="1200">
          <a:solidFill>
            <a:schemeClr val="tx1"/>
          </a:solidFill>
          <a:latin typeface="+mn-lt"/>
          <a:ea typeface="+mn-ea"/>
          <a:cs typeface="+mn-cs"/>
        </a:defRPr>
      </a:lvl2pPr>
      <a:lvl3pPr marL="914316" algn="l" defTabSz="914316" rtl="0" eaLnBrk="1" latinLnBrk="0" hangingPunct="1">
        <a:defRPr sz="1900" kern="1200">
          <a:solidFill>
            <a:schemeClr val="tx1"/>
          </a:solidFill>
          <a:latin typeface="+mn-lt"/>
          <a:ea typeface="+mn-ea"/>
          <a:cs typeface="+mn-cs"/>
        </a:defRPr>
      </a:lvl3pPr>
      <a:lvl4pPr marL="1371474" algn="l" defTabSz="914316" rtl="0" eaLnBrk="1" latinLnBrk="0" hangingPunct="1">
        <a:defRPr sz="1900" kern="1200">
          <a:solidFill>
            <a:schemeClr val="tx1"/>
          </a:solidFill>
          <a:latin typeface="+mn-lt"/>
          <a:ea typeface="+mn-ea"/>
          <a:cs typeface="+mn-cs"/>
        </a:defRPr>
      </a:lvl4pPr>
      <a:lvl5pPr marL="1828633" algn="l" defTabSz="914316" rtl="0" eaLnBrk="1" latinLnBrk="0" hangingPunct="1">
        <a:defRPr sz="1900" kern="1200">
          <a:solidFill>
            <a:schemeClr val="tx1"/>
          </a:solidFill>
          <a:latin typeface="+mn-lt"/>
          <a:ea typeface="+mn-ea"/>
          <a:cs typeface="+mn-cs"/>
        </a:defRPr>
      </a:lvl5pPr>
      <a:lvl6pPr marL="2285791" algn="l" defTabSz="914316" rtl="0" eaLnBrk="1" latinLnBrk="0" hangingPunct="1">
        <a:defRPr sz="1900" kern="1200">
          <a:solidFill>
            <a:schemeClr val="tx1"/>
          </a:solidFill>
          <a:latin typeface="+mn-lt"/>
          <a:ea typeface="+mn-ea"/>
          <a:cs typeface="+mn-cs"/>
        </a:defRPr>
      </a:lvl6pPr>
      <a:lvl7pPr marL="2742949" algn="l" defTabSz="914316" rtl="0" eaLnBrk="1" latinLnBrk="0" hangingPunct="1">
        <a:defRPr sz="1900" kern="1200">
          <a:solidFill>
            <a:schemeClr val="tx1"/>
          </a:solidFill>
          <a:latin typeface="+mn-lt"/>
          <a:ea typeface="+mn-ea"/>
          <a:cs typeface="+mn-cs"/>
        </a:defRPr>
      </a:lvl7pPr>
      <a:lvl8pPr marL="3200107" algn="l" defTabSz="914316" rtl="0" eaLnBrk="1" latinLnBrk="0" hangingPunct="1">
        <a:defRPr sz="1900" kern="1200">
          <a:solidFill>
            <a:schemeClr val="tx1"/>
          </a:solidFill>
          <a:latin typeface="+mn-lt"/>
          <a:ea typeface="+mn-ea"/>
          <a:cs typeface="+mn-cs"/>
        </a:defRPr>
      </a:lvl8pPr>
      <a:lvl9pPr marL="3657266" algn="l" defTabSz="91431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hyperlink" Target="http://www.poverty-action.org/right-fit-evidence" TargetMode="External"/><Relationship Id="rId4" Type="http://schemas.openxmlformats.org/officeDocument/2006/relationships/hyperlink" Target="mailto:rightfit@poverty-action.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905" y="3216079"/>
            <a:ext cx="11702640" cy="1929547"/>
          </a:xfrm>
        </p:spPr>
        <p:txBody>
          <a:bodyPr/>
          <a:lstStyle/>
          <a:p>
            <a:r>
              <a:rPr lang="en-US" sz="4000" dirty="0" smtClean="0"/>
              <a:t>Pragmatic Optimism:</a:t>
            </a:r>
            <a:br>
              <a:rPr lang="en-US" sz="4000" dirty="0" smtClean="0"/>
            </a:br>
            <a:r>
              <a:rPr lang="en-US" sz="4000" dirty="0"/>
              <a:t>	</a:t>
            </a:r>
            <a:r>
              <a:rPr lang="en-US" sz="4000" dirty="0" smtClean="0"/>
              <a:t>Fighting Poverty with Hearts and Minds</a:t>
            </a:r>
            <a:endParaRPr lang="en-US" sz="4000" dirty="0"/>
          </a:p>
        </p:txBody>
      </p:sp>
      <p:sp>
        <p:nvSpPr>
          <p:cNvPr id="3" name="TextBox 2">
            <a:extLst>
              <a:ext uri="{FF2B5EF4-FFF2-40B4-BE49-F238E27FC236}">
                <a16:creationId xmlns:a16="http://schemas.microsoft.com/office/drawing/2014/main" id="{646BF24D-6D40-47A5-90E4-E99D3A0E5F19}"/>
              </a:ext>
            </a:extLst>
          </p:cNvPr>
          <p:cNvSpPr txBox="1"/>
          <p:nvPr/>
        </p:nvSpPr>
        <p:spPr>
          <a:xfrm>
            <a:off x="627906" y="5145626"/>
            <a:ext cx="7196329" cy="707886"/>
          </a:xfrm>
          <a:prstGeom prst="rect">
            <a:avLst/>
          </a:prstGeom>
          <a:noFill/>
        </p:spPr>
        <p:txBody>
          <a:bodyPr wrap="none" numCol="1" rtlCol="0">
            <a:spAutoFit/>
          </a:bodyPr>
          <a:lstStyle/>
          <a:p>
            <a:r>
              <a:rPr lang="en-US" sz="2000" b="1" dirty="0">
                <a:latin typeface="Salesforce Sans"/>
                <a:cs typeface="Salesforce Sans"/>
              </a:rPr>
              <a:t>Dean Karlan</a:t>
            </a:r>
          </a:p>
          <a:p>
            <a:r>
              <a:rPr lang="en-US" sz="2000" b="1" dirty="0">
                <a:solidFill>
                  <a:srgbClr val="006EB9"/>
                </a:solidFill>
                <a:latin typeface="Salesforce Sans"/>
                <a:cs typeface="Salesforce Sans"/>
              </a:rPr>
              <a:t>Northwestern University &amp; Innovations for Poverty </a:t>
            </a:r>
            <a:r>
              <a:rPr lang="en-US" sz="2000" b="1" dirty="0" smtClean="0">
                <a:solidFill>
                  <a:srgbClr val="006EB9"/>
                </a:solidFill>
                <a:latin typeface="Salesforce Sans"/>
                <a:cs typeface="Salesforce Sans"/>
              </a:rPr>
              <a:t>Action</a:t>
            </a:r>
            <a:endParaRPr lang="en-US" sz="2000" b="1" dirty="0">
              <a:solidFill>
                <a:srgbClr val="006EB9"/>
              </a:solidFill>
              <a:latin typeface="Salesforce Sans"/>
              <a:cs typeface="Salesforce Sans"/>
            </a:endParaRPr>
          </a:p>
        </p:txBody>
      </p:sp>
    </p:spTree>
    <p:extLst>
      <p:ext uri="{BB962C8B-B14F-4D97-AF65-F5344CB8AC3E}">
        <p14:creationId xmlns:p14="http://schemas.microsoft.com/office/powerpoint/2010/main" val="192688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high-quality charities have low overhead?</a:t>
            </a:r>
            <a:endParaRPr lang="en-US" dirty="0"/>
          </a:p>
        </p:txBody>
      </p:sp>
      <p:sp>
        <p:nvSpPr>
          <p:cNvPr id="3" name="Content Placeholder 2"/>
          <p:cNvSpPr>
            <a:spLocks noGrp="1"/>
          </p:cNvSpPr>
          <p:nvPr>
            <p:ph idx="1"/>
          </p:nvPr>
        </p:nvSpPr>
        <p:spPr>
          <a:xfrm>
            <a:off x="1981200" y="5342954"/>
            <a:ext cx="8229600" cy="879363"/>
          </a:xfrm>
        </p:spPr>
        <p:txBody>
          <a:bodyPr>
            <a:normAutofit/>
          </a:bodyPr>
          <a:lstStyle/>
          <a:p>
            <a:pPr>
              <a:buNone/>
            </a:pPr>
            <a:r>
              <a:rPr lang="en-US" sz="2000" dirty="0"/>
              <a:t>“Why Ranking Charities by Administrative Expenses is a Bad Idea.”  Dean Karlan, Freakonomics </a:t>
            </a:r>
            <a:r>
              <a:rPr lang="en-US" sz="2000" dirty="0"/>
              <a:t>post</a:t>
            </a:r>
            <a:endParaRPr lang="en-US" sz="2000"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10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869" y="1217066"/>
            <a:ext cx="5248956" cy="3841309"/>
          </a:xfrm>
          <a:prstGeom prst="rect">
            <a:avLst/>
          </a:prstGeom>
        </p:spPr>
      </p:pic>
    </p:spTree>
    <p:extLst>
      <p:ext uri="{BB962C8B-B14F-4D97-AF65-F5344CB8AC3E}">
        <p14:creationId xmlns:p14="http://schemas.microsoft.com/office/powerpoint/2010/main" val="742285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t>Which would you </a:t>
            </a:r>
            <a:r>
              <a:rPr lang="en-US" sz="3600" dirty="0"/>
              <a:t>buy in order to increase test scores?</a:t>
            </a:r>
            <a:endParaRPr lang="en-US" sz="3600" dirty="0"/>
          </a:p>
        </p:txBody>
      </p:sp>
      <p:pic>
        <p:nvPicPr>
          <p:cNvPr id="8" name="Content Placeholder 7"/>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2929551" y="1903357"/>
            <a:ext cx="3042470" cy="2535401"/>
          </a:xfrm>
          <a:prstGeom prst="rect">
            <a:avLst/>
          </a:prstGeom>
        </p:spPr>
      </p:pic>
      <p:sp>
        <p:nvSpPr>
          <p:cNvPr id="10" name="TextBox 9"/>
          <p:cNvSpPr txBox="1"/>
          <p:nvPr/>
        </p:nvSpPr>
        <p:spPr>
          <a:xfrm>
            <a:off x="2997960" y="4551199"/>
            <a:ext cx="2880360" cy="892552"/>
          </a:xfrm>
          <a:prstGeom prst="rect">
            <a:avLst/>
          </a:prstGeom>
          <a:noFill/>
        </p:spPr>
        <p:txBody>
          <a:bodyPr wrap="square" rtlCol="0">
            <a:spAutoFit/>
          </a:bodyPr>
          <a:lstStyle/>
          <a:p>
            <a:pPr algn="ctr"/>
            <a:r>
              <a:rPr lang="en-US" sz="3300" b="1" dirty="0">
                <a:latin typeface="Open Sans Condensed" panose="020B0806030504020204" pitchFamily="34" charset="0"/>
                <a:ea typeface="Open Sans Condensed" panose="020B0806030504020204" pitchFamily="34" charset="0"/>
                <a:cs typeface="Open Sans Condensed" panose="020B0806030504020204" pitchFamily="34" charset="0"/>
              </a:rPr>
              <a:t>$100</a:t>
            </a:r>
          </a:p>
          <a:p>
            <a:pPr algn="ct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Merit-Based Scholarships for Girls</a:t>
            </a:r>
          </a:p>
        </p:txBody>
      </p:sp>
      <p:sp>
        <p:nvSpPr>
          <p:cNvPr id="11" name="TextBox 10"/>
          <p:cNvSpPr txBox="1"/>
          <p:nvPr/>
        </p:nvSpPr>
        <p:spPr>
          <a:xfrm>
            <a:off x="6612385" y="4590921"/>
            <a:ext cx="3120390" cy="1184940"/>
          </a:xfrm>
          <a:prstGeom prst="rect">
            <a:avLst/>
          </a:prstGeom>
          <a:noFill/>
        </p:spPr>
        <p:txBody>
          <a:bodyPr wrap="square" rtlCol="0">
            <a:spAutoFit/>
          </a:bodyPr>
          <a:lstStyle/>
          <a:p>
            <a:pPr algn="ctr"/>
            <a:r>
              <a:rPr lang="en-US" sz="3300" b="1" dirty="0">
                <a:latin typeface="Open Sans Condensed" panose="020B0806030504020204" pitchFamily="34" charset="0"/>
                <a:ea typeface="Open Sans Condensed" panose="020B0806030504020204" pitchFamily="34" charset="0"/>
                <a:cs typeface="Open Sans Condensed" panose="020B0806030504020204" pitchFamily="34" charset="0"/>
              </a:rPr>
              <a:t>$100</a:t>
            </a:r>
            <a:endParaRPr lang="en-US" sz="21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r>
              <a:rPr lang="en-US" dirty="0">
                <a:latin typeface="Open Sans Condensed" panose="020B0806030504020204" pitchFamily="34" charset="0"/>
                <a:ea typeface="Open Sans Condensed" panose="020B0806030504020204" pitchFamily="34" charset="0"/>
                <a:cs typeface="Open Sans Condensed" panose="020B0806030504020204" pitchFamily="34" charset="0"/>
              </a:rPr>
              <a:t>Reassigning students to classes based on learning level</a:t>
            </a:r>
          </a:p>
        </p:txBody>
      </p:sp>
      <p:pic>
        <p:nvPicPr>
          <p:cNvPr id="3" name="Content Placeholder 2"/>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6612385" y="1903356"/>
            <a:ext cx="3120390" cy="2537460"/>
          </a:xfrm>
        </p:spPr>
      </p:pic>
    </p:spTree>
    <p:extLst>
      <p:ext uri="{BB962C8B-B14F-4D97-AF65-F5344CB8AC3E}">
        <p14:creationId xmlns:p14="http://schemas.microsoft.com/office/powerpoint/2010/main" val="23217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a:t>Improved </a:t>
            </a:r>
            <a:r>
              <a:rPr lang="en-US" sz="3600" dirty="0"/>
              <a:t>test </a:t>
            </a:r>
            <a:r>
              <a:rPr lang="en-US" sz="3600" dirty="0"/>
              <a:t>s</a:t>
            </a:r>
            <a:r>
              <a:rPr lang="en-US" sz="3600" dirty="0"/>
              <a:t>cores </a:t>
            </a:r>
            <a:r>
              <a:rPr lang="en-US" sz="3600" dirty="0"/>
              <a:t>for $100</a:t>
            </a:r>
          </a:p>
        </p:txBody>
      </p:sp>
      <p:sp>
        <p:nvSpPr>
          <p:cNvPr id="20" name="TextBox 19"/>
          <p:cNvSpPr txBox="1"/>
          <p:nvPr/>
        </p:nvSpPr>
        <p:spPr>
          <a:xfrm>
            <a:off x="1924565" y="5680005"/>
            <a:ext cx="6071753" cy="196206"/>
          </a:xfrm>
          <a:prstGeom prst="rect">
            <a:avLst/>
          </a:prstGeom>
          <a:noFill/>
        </p:spPr>
        <p:txBody>
          <a:bodyPr wrap="square" lIns="68577" tIns="34289" rIns="68577" bIns="34289" numCol="1" rtlCol="0">
            <a:spAutoFit/>
          </a:bodyPr>
          <a:lstStyle/>
          <a:p>
            <a:pPr>
              <a:spcBef>
                <a:spcPts val="225"/>
              </a:spcBef>
              <a:spcAft>
                <a:spcPts val="750"/>
              </a:spcAft>
            </a:pPr>
            <a:r>
              <a:rPr lang="en-US" sz="825"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SOURCE: Poverty Action Lab.</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0996" y="1597027"/>
            <a:ext cx="6937810" cy="4082978"/>
          </a:xfrm>
          <a:prstGeom prst="rect">
            <a:avLst/>
          </a:prstGeom>
        </p:spPr>
      </p:pic>
    </p:spTree>
    <p:extLst>
      <p:ext uri="{BB962C8B-B14F-4D97-AF65-F5344CB8AC3E}">
        <p14:creationId xmlns:p14="http://schemas.microsoft.com/office/powerpoint/2010/main" val="412902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3600" dirty="0"/>
              <a:t>Which </a:t>
            </a:r>
            <a:r>
              <a:rPr lang="en-US" sz="3600" dirty="0"/>
              <a:t>job training program </a:t>
            </a:r>
            <a:br>
              <a:rPr lang="en-US" sz="3600" dirty="0"/>
            </a:br>
            <a:r>
              <a:rPr lang="en-US" sz="3600" dirty="0"/>
              <a:t>would </a:t>
            </a:r>
            <a:r>
              <a:rPr lang="en-US" sz="3600" dirty="0"/>
              <a:t>you buy?</a:t>
            </a:r>
          </a:p>
        </p:txBody>
      </p:sp>
      <p:sp>
        <p:nvSpPr>
          <p:cNvPr id="10" name="TextBox 9"/>
          <p:cNvSpPr txBox="1"/>
          <p:nvPr/>
        </p:nvSpPr>
        <p:spPr>
          <a:xfrm>
            <a:off x="2481576" y="4200679"/>
            <a:ext cx="3614425" cy="2246769"/>
          </a:xfrm>
          <a:prstGeom prst="rect">
            <a:avLst/>
          </a:prstGeom>
          <a:noFill/>
        </p:spPr>
        <p:txBody>
          <a:bodyPr wrap="square" rtlCol="0">
            <a:spAutoFit/>
          </a:bodyPr>
          <a:lstStyle/>
          <a:p>
            <a:pPr algn="ctr"/>
            <a:r>
              <a:rPr lang="en-US" sz="4400" b="1" dirty="0">
                <a:latin typeface="Open Sans Condensed" panose="020B0806030504020204" pitchFamily="34" charset="0"/>
                <a:ea typeface="Open Sans Condensed" panose="020B0806030504020204" pitchFamily="34" charset="0"/>
                <a:cs typeface="Open Sans Condensed" panose="020B0806030504020204" pitchFamily="34" charset="0"/>
              </a:rPr>
              <a:t>$100</a:t>
            </a: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Cost per participant</a:t>
            </a:r>
          </a:p>
          <a:p>
            <a:pPr algn="ctr"/>
            <a:endParaRPr lang="en-US" sz="24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90% of participants are employed </a:t>
            </a: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1 month after the training</a:t>
            </a:r>
            <a:endParaRPr lang="en-US" sz="2400" dirty="0">
              <a:latin typeface="Open Sans Condensed" panose="020B0806030504020204" pitchFamily="34" charset="0"/>
              <a:ea typeface="Open Sans Condensed" panose="020B0806030504020204" pitchFamily="34" charset="0"/>
              <a:cs typeface="Open Sans Condensed" panose="020B0806030504020204" pitchFamily="34" charset="0"/>
            </a:endParaRPr>
          </a:p>
        </p:txBody>
      </p:sp>
      <p:sp>
        <p:nvSpPr>
          <p:cNvPr id="11" name="TextBox 10"/>
          <p:cNvSpPr txBox="1"/>
          <p:nvPr/>
        </p:nvSpPr>
        <p:spPr>
          <a:xfrm>
            <a:off x="6383785" y="4200679"/>
            <a:ext cx="3766055" cy="2246769"/>
          </a:xfrm>
          <a:prstGeom prst="rect">
            <a:avLst/>
          </a:prstGeom>
          <a:noFill/>
        </p:spPr>
        <p:txBody>
          <a:bodyPr wrap="square" rtlCol="0">
            <a:spAutoFit/>
          </a:bodyPr>
          <a:lstStyle/>
          <a:p>
            <a:pPr algn="ctr"/>
            <a:r>
              <a:rPr lang="en-US" sz="4400" b="1" dirty="0">
                <a:latin typeface="Open Sans Condensed" panose="020B0806030504020204" pitchFamily="34" charset="0"/>
                <a:ea typeface="Open Sans Condensed" panose="020B0806030504020204" pitchFamily="34" charset="0"/>
                <a:cs typeface="Open Sans Condensed" panose="020B0806030504020204" pitchFamily="34" charset="0"/>
              </a:rPr>
              <a:t>$100</a:t>
            </a: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Cost </a:t>
            </a: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per participant</a:t>
            </a:r>
          </a:p>
          <a:p>
            <a:pPr algn="ctr"/>
            <a:endParaRPr lang="en-US" sz="2400"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60</a:t>
            </a: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 of participants are employed </a:t>
            </a:r>
          </a:p>
          <a:p>
            <a:pPr algn="ct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1 </a:t>
            </a:r>
            <a:r>
              <a:rPr lang="en-US" sz="2400" dirty="0">
                <a:latin typeface="Open Sans Condensed" panose="020B0806030504020204" pitchFamily="34" charset="0"/>
                <a:ea typeface="Open Sans Condensed" panose="020B0806030504020204" pitchFamily="34" charset="0"/>
                <a:cs typeface="Open Sans Condensed" panose="020B0806030504020204" pitchFamily="34" charset="0"/>
              </a:rPr>
              <a:t>month after the training</a:t>
            </a:r>
          </a:p>
        </p:txBody>
      </p:sp>
      <p:pic>
        <p:nvPicPr>
          <p:cNvPr id="1026" name="Picture 2" descr="Image result for job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861" y="1478599"/>
            <a:ext cx="3133725"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59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Credible:  </a:t>
            </a:r>
            <a:br>
              <a:rPr lang="en-US" dirty="0" smtClean="0"/>
            </a:br>
            <a:r>
              <a:rPr lang="en-US" dirty="0" smtClean="0"/>
              <a:t>What </a:t>
            </a:r>
            <a:r>
              <a:rPr lang="en-US" dirty="0" smtClean="0"/>
              <a:t>is impact?</a:t>
            </a:r>
            <a:endParaRPr lang="en-US" dirty="0"/>
          </a:p>
        </p:txBody>
      </p:sp>
      <p:sp>
        <p:nvSpPr>
          <p:cNvPr id="4" name="15 Rectángulo redondeado"/>
          <p:cNvSpPr/>
          <p:nvPr/>
        </p:nvSpPr>
        <p:spPr>
          <a:xfrm>
            <a:off x="5181602" y="1528845"/>
            <a:ext cx="5029199" cy="158802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92075" lvl="1" algn="ctr">
              <a:spcAft>
                <a:spcPts val="600"/>
              </a:spcAft>
              <a:buClr>
                <a:srgbClr val="C00000"/>
              </a:buClr>
            </a:pPr>
            <a:r>
              <a:rPr lang="en-US" sz="2000" dirty="0">
                <a:solidFill>
                  <a:schemeClr val="tx1"/>
                </a:solidFill>
                <a:cs typeface="Arial" panose="020B0604020202020204" pitchFamily="34" charset="0"/>
              </a:rPr>
              <a:t>Outcome after program</a:t>
            </a:r>
            <a:endParaRPr lang="en-US" sz="2000" dirty="0">
              <a:solidFill>
                <a:schemeClr val="tx1"/>
              </a:solidFill>
              <a:cs typeface="Arial" panose="020B0604020202020204" pitchFamily="34" charset="0"/>
            </a:endParaRPr>
          </a:p>
        </p:txBody>
      </p:sp>
      <p:sp>
        <p:nvSpPr>
          <p:cNvPr id="5" name="16 Rectángulo redondeado"/>
          <p:cNvSpPr/>
          <p:nvPr/>
        </p:nvSpPr>
        <p:spPr>
          <a:xfrm>
            <a:off x="5181602" y="3267636"/>
            <a:ext cx="5029199" cy="161759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00000"/>
              </a:buClr>
            </a:pPr>
            <a:r>
              <a:rPr lang="en-US" sz="2000" dirty="0">
                <a:solidFill>
                  <a:schemeClr val="tx1"/>
                </a:solidFill>
                <a:cs typeface="Arial" panose="020B0604020202020204" pitchFamily="34" charset="0"/>
              </a:rPr>
              <a:t>Same outcomes, same timing, but </a:t>
            </a:r>
            <a:r>
              <a:rPr lang="en-US" sz="2000" b="1" dirty="0">
                <a:solidFill>
                  <a:schemeClr val="tx1"/>
                </a:solidFill>
                <a:cs typeface="Arial" panose="020B0604020202020204" pitchFamily="34" charset="0"/>
              </a:rPr>
              <a:t>had they not participated in the program</a:t>
            </a:r>
            <a:endParaRPr lang="en-US" sz="2000" b="1" dirty="0">
              <a:solidFill>
                <a:schemeClr val="tx1"/>
              </a:solidFill>
              <a:cs typeface="Arial" panose="020B0604020202020204" pitchFamily="34" charset="0"/>
            </a:endParaRPr>
          </a:p>
        </p:txBody>
      </p:sp>
      <p:sp>
        <p:nvSpPr>
          <p:cNvPr id="6" name="17 Rectángulo redondeado"/>
          <p:cNvSpPr/>
          <p:nvPr/>
        </p:nvSpPr>
        <p:spPr>
          <a:xfrm>
            <a:off x="5181602" y="5364113"/>
            <a:ext cx="5029199" cy="77185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buClr>
                <a:srgbClr val="C00000"/>
              </a:buClr>
            </a:pPr>
            <a:r>
              <a:rPr lang="en-US" sz="2000" b="1" dirty="0">
                <a:solidFill>
                  <a:schemeClr val="tx1"/>
                </a:solidFill>
              </a:rPr>
              <a:t>IMPACT</a:t>
            </a:r>
            <a:endParaRPr lang="en-US" sz="2000" b="1" dirty="0">
              <a:solidFill>
                <a:schemeClr val="tx1"/>
              </a:solidFill>
            </a:endParaRPr>
          </a:p>
        </p:txBody>
      </p:sp>
      <p:sp>
        <p:nvSpPr>
          <p:cNvPr id="7" name="18 Menos"/>
          <p:cNvSpPr/>
          <p:nvPr/>
        </p:nvSpPr>
        <p:spPr>
          <a:xfrm>
            <a:off x="3788241" y="4244632"/>
            <a:ext cx="779567" cy="417023"/>
          </a:xfrm>
          <a:prstGeom prst="mathMin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Avenir Book"/>
            </a:endParaRPr>
          </a:p>
        </p:txBody>
      </p:sp>
      <p:sp>
        <p:nvSpPr>
          <p:cNvPr id="8" name="19 Menos"/>
          <p:cNvSpPr/>
          <p:nvPr/>
        </p:nvSpPr>
        <p:spPr>
          <a:xfrm>
            <a:off x="1850119" y="4955858"/>
            <a:ext cx="9905999" cy="320419"/>
          </a:xfrm>
          <a:prstGeom prst="mathMinus">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Avenir Book"/>
            </a:endParaRPr>
          </a:p>
        </p:txBody>
      </p:sp>
      <p:sp>
        <p:nvSpPr>
          <p:cNvPr id="9" name="17 CuadroTexto"/>
          <p:cNvSpPr txBox="1"/>
          <p:nvPr/>
        </p:nvSpPr>
        <p:spPr>
          <a:xfrm>
            <a:off x="1850118" y="3429001"/>
            <a:ext cx="2420856"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dirty="0">
                <a:solidFill>
                  <a:schemeClr val="accent1">
                    <a:lumMod val="75000"/>
                  </a:schemeClr>
                </a:solidFill>
              </a:rPr>
              <a:t>Counterfactual</a:t>
            </a:r>
            <a:endParaRPr lang="en-US" sz="2400" b="1" dirty="0">
              <a:solidFill>
                <a:schemeClr val="accent1">
                  <a:lumMod val="75000"/>
                </a:schemeClr>
              </a:solidFill>
            </a:endParaRPr>
          </a:p>
        </p:txBody>
      </p:sp>
      <p:cxnSp>
        <p:nvCxnSpPr>
          <p:cNvPr id="11" name="15 Conector recto de flecha"/>
          <p:cNvCxnSpPr>
            <a:stCxn id="9" idx="3"/>
          </p:cNvCxnSpPr>
          <p:nvPr/>
        </p:nvCxnSpPr>
        <p:spPr>
          <a:xfrm>
            <a:off x="4270974" y="3659833"/>
            <a:ext cx="764908" cy="0"/>
          </a:xfrm>
          <a:prstGeom prst="straightConnector1">
            <a:avLst/>
          </a:prstGeom>
          <a:ln w="38100">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4" name="17 CuadroTexto"/>
          <p:cNvSpPr txBox="1"/>
          <p:nvPr/>
        </p:nvSpPr>
        <p:spPr>
          <a:xfrm>
            <a:off x="1850119" y="1827015"/>
            <a:ext cx="1706191"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a:solidFill>
                  <a:schemeClr val="accent1">
                    <a:lumMod val="75000"/>
                  </a:schemeClr>
                </a:solidFill>
              </a:rPr>
              <a:t>Observed outcome</a:t>
            </a:r>
            <a:endParaRPr lang="en-US" sz="2400" b="1" dirty="0">
              <a:solidFill>
                <a:schemeClr val="accent1">
                  <a:lumMod val="75000"/>
                </a:schemeClr>
              </a:solidFill>
            </a:endParaRPr>
          </a:p>
        </p:txBody>
      </p:sp>
      <p:cxnSp>
        <p:nvCxnSpPr>
          <p:cNvPr id="16" name="15 Conector recto de flecha"/>
          <p:cNvCxnSpPr/>
          <p:nvPr/>
        </p:nvCxnSpPr>
        <p:spPr>
          <a:xfrm>
            <a:off x="3629170" y="2230176"/>
            <a:ext cx="1406713" cy="0"/>
          </a:xfrm>
          <a:prstGeom prst="straightConnector1">
            <a:avLst/>
          </a:prstGeom>
          <a:ln w="38100">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1"/>
          </p:nvPr>
        </p:nvSpPr>
        <p:spPr/>
        <p:txBody>
          <a:bodyPr/>
          <a:lstStyle/>
          <a:p>
            <a:fld id="{2ECB1696-1F23-9849-960D-916B9EF0C8D4}" type="slidenum">
              <a:rPr lang="en-US" smtClean="0"/>
              <a:pPr/>
              <a:t>14</a:t>
            </a:fld>
            <a:endParaRPr lang="en-US" dirty="0"/>
          </a:p>
        </p:txBody>
      </p:sp>
    </p:spTree>
    <p:extLst>
      <p:ext uri="{BB962C8B-B14F-4D97-AF65-F5344CB8AC3E}">
        <p14:creationId xmlns:p14="http://schemas.microsoft.com/office/powerpoint/2010/main" val="284339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514350" indent="-514350">
              <a:buFont typeface="+mj-lt"/>
              <a:buAutoNum type="arabicPeriod"/>
            </a:pPr>
            <a:r>
              <a:rPr lang="en-US" dirty="0" smtClean="0"/>
              <a:t>Outside factors</a:t>
            </a:r>
          </a:p>
          <a:p>
            <a:pPr marL="746104" lvl="1" indent="-514350"/>
            <a:r>
              <a:rPr lang="en-US" dirty="0" smtClean="0"/>
              <a:t>Weather</a:t>
            </a:r>
          </a:p>
          <a:p>
            <a:pPr marL="746104" lvl="1" indent="-514350"/>
            <a:r>
              <a:rPr lang="en-US" dirty="0" smtClean="0"/>
              <a:t>Macro conditions</a:t>
            </a:r>
          </a:p>
          <a:p>
            <a:pPr marL="746104" lvl="1" indent="-514350"/>
            <a:r>
              <a:rPr lang="en-US" dirty="0" smtClean="0"/>
              <a:t>Other policy changes</a:t>
            </a:r>
          </a:p>
          <a:p>
            <a:pPr marL="746104" lvl="1" indent="-514350"/>
            <a:r>
              <a:rPr lang="en-US" dirty="0" smtClean="0"/>
              <a:t>Etc…</a:t>
            </a:r>
          </a:p>
          <a:p>
            <a:pPr marL="514350" indent="-514350">
              <a:buFont typeface="+mj-lt"/>
              <a:buAutoNum type="arabicPeriod"/>
            </a:pPr>
            <a:r>
              <a:rPr lang="en-US" dirty="0" smtClean="0"/>
              <a:t>Selection factors</a:t>
            </a:r>
          </a:p>
          <a:p>
            <a:pPr marL="746104" lvl="1" indent="-514350"/>
            <a:r>
              <a:rPr lang="en-US" dirty="0" smtClean="0"/>
              <a:t>Who participates? Does joining indicate upward trajectory?</a:t>
            </a:r>
          </a:p>
          <a:p>
            <a:pPr marL="746104" lvl="1" indent="-514350"/>
            <a:r>
              <a:rPr lang="en-US" dirty="0" smtClean="0"/>
              <a:t>Who is chosen? Does being chosen indicate upward trajectory?</a:t>
            </a:r>
          </a:p>
        </p:txBody>
      </p:sp>
      <p:sp>
        <p:nvSpPr>
          <p:cNvPr id="8" name="Text Placeholder 7"/>
          <p:cNvSpPr>
            <a:spLocks noGrp="1"/>
          </p:cNvSpPr>
          <p:nvPr>
            <p:ph type="body" sz="quarter" idx="16"/>
          </p:nvPr>
        </p:nvSpPr>
        <p:spPr/>
        <p:txBody>
          <a:bodyPr/>
          <a:lstStyle/>
          <a:p>
            <a:r>
              <a:rPr lang="en-US" dirty="0" smtClean="0"/>
              <a:t>Attribution Challenges</a:t>
            </a:r>
            <a:endParaRPr lang="en-US" dirty="0"/>
          </a:p>
        </p:txBody>
      </p:sp>
      <p:sp>
        <p:nvSpPr>
          <p:cNvPr id="6" name="Title 5"/>
          <p:cNvSpPr>
            <a:spLocks noGrp="1"/>
          </p:cNvSpPr>
          <p:nvPr>
            <p:ph type="title"/>
          </p:nvPr>
        </p:nvSpPr>
        <p:spPr/>
        <p:txBody>
          <a:bodyPr/>
          <a:lstStyle/>
          <a:p>
            <a:r>
              <a:rPr lang="en-US" dirty="0" smtClean="0"/>
              <a:t>Credible</a:t>
            </a:r>
            <a:endParaRPr lang="en-US" dirty="0"/>
          </a:p>
        </p:txBody>
      </p:sp>
    </p:spTree>
    <p:extLst>
      <p:ext uri="{BB962C8B-B14F-4D97-AF65-F5344CB8AC3E}">
        <p14:creationId xmlns:p14="http://schemas.microsoft.com/office/powerpoint/2010/main" val="1650660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339" y="2420983"/>
            <a:ext cx="8596668" cy="1320800"/>
          </a:xfrm>
        </p:spPr>
        <p:txBody>
          <a:bodyPr>
            <a:normAutofit fontScale="90000"/>
          </a:bodyPr>
          <a:lstStyle/>
          <a:p>
            <a:r>
              <a:rPr lang="en-US" dirty="0" smtClean="0"/>
              <a:t>Credible Analysis:</a:t>
            </a:r>
            <a:br>
              <a:rPr lang="en-US" dirty="0" smtClean="0"/>
            </a:br>
            <a:r>
              <a:rPr lang="en-US" dirty="0" smtClean="0"/>
              <a:t>Ask </a:t>
            </a:r>
            <a:r>
              <a:rPr lang="en-US" dirty="0"/>
              <a:t>program </a:t>
            </a:r>
            <a:r>
              <a:rPr lang="en-US" dirty="0" smtClean="0"/>
              <a:t>participants to evaluate </a:t>
            </a:r>
            <a:r>
              <a:rPr lang="en-US" dirty="0" smtClean="0"/>
              <a:t>effectiveness?</a:t>
            </a:r>
            <a:r>
              <a:rPr lang="en-US" dirty="0"/>
              <a:t/>
            </a:r>
            <a:br>
              <a:rPr lang="en-US" dirty="0"/>
            </a:br>
            <a:endParaRPr lang="en-US" dirty="0"/>
          </a:p>
        </p:txBody>
      </p:sp>
    </p:spTree>
    <p:extLst>
      <p:ext uri="{BB962C8B-B14F-4D97-AF65-F5344CB8AC3E}">
        <p14:creationId xmlns:p14="http://schemas.microsoft.com/office/powerpoint/2010/main" val="1032273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Are program participants good evaluators?</a:t>
            </a:r>
            <a:endParaRPr lang="en-US" dirty="0"/>
          </a:p>
        </p:txBody>
      </p:sp>
      <p:sp>
        <p:nvSpPr>
          <p:cNvPr id="3" name="Content Placeholder 2"/>
          <p:cNvSpPr>
            <a:spLocks noGrp="1"/>
          </p:cNvSpPr>
          <p:nvPr>
            <p:ph idx="1"/>
          </p:nvPr>
        </p:nvSpPr>
        <p:spPr/>
        <p:txBody>
          <a:bodyPr>
            <a:normAutofit/>
          </a:bodyPr>
          <a:lstStyle/>
          <a:p>
            <a:r>
              <a:rPr lang="en-US" dirty="0" smtClean="0"/>
              <a:t>National Job Training program</a:t>
            </a:r>
            <a:endParaRPr lang="en-US" dirty="0" smtClean="0"/>
          </a:p>
          <a:p>
            <a:r>
              <a:rPr lang="en-US" dirty="0" smtClean="0"/>
              <a:t>Targeted </a:t>
            </a:r>
            <a:r>
              <a:rPr lang="en-US" dirty="0"/>
              <a:t>to serve economically disadvantaged adults and </a:t>
            </a:r>
            <a:r>
              <a:rPr lang="en-US" dirty="0" smtClean="0"/>
              <a:t>youths</a:t>
            </a:r>
          </a:p>
          <a:p>
            <a:r>
              <a:rPr lang="en-US" dirty="0" smtClean="0"/>
              <a:t>Findings:</a:t>
            </a:r>
          </a:p>
          <a:p>
            <a:pPr lvl="1"/>
            <a:r>
              <a:rPr lang="en-US" dirty="0"/>
              <a:t>P</a:t>
            </a:r>
            <a:r>
              <a:rPr lang="en-US" dirty="0" smtClean="0"/>
              <a:t>articipant </a:t>
            </a:r>
            <a:r>
              <a:rPr lang="en-US" dirty="0"/>
              <a:t>evaluations are unrelated to the </a:t>
            </a:r>
            <a:r>
              <a:rPr lang="en-US" dirty="0" smtClean="0"/>
              <a:t>randomized trial impact </a:t>
            </a:r>
            <a:r>
              <a:rPr lang="en-US" dirty="0"/>
              <a:t>estimates </a:t>
            </a:r>
          </a:p>
          <a:p>
            <a:pPr lvl="1"/>
            <a:r>
              <a:rPr lang="en-US" dirty="0"/>
              <a:t>P</a:t>
            </a:r>
            <a:r>
              <a:rPr lang="en-US" dirty="0" smtClean="0"/>
              <a:t>articipant </a:t>
            </a:r>
            <a:r>
              <a:rPr lang="en-US" dirty="0"/>
              <a:t>evaluations </a:t>
            </a:r>
            <a:r>
              <a:rPr lang="en-US" dirty="0" smtClean="0"/>
              <a:t>correlated </a:t>
            </a:r>
            <a:r>
              <a:rPr lang="en-US" dirty="0" smtClean="0"/>
              <a:t>with:</a:t>
            </a:r>
            <a:endParaRPr lang="en-US" dirty="0" smtClean="0"/>
          </a:p>
          <a:p>
            <a:pPr lvl="2"/>
            <a:r>
              <a:rPr lang="en-US" dirty="0" smtClean="0"/>
              <a:t>Service </a:t>
            </a:r>
            <a:r>
              <a:rPr lang="en-US" dirty="0"/>
              <a:t>intensity, outcome levels, and before-after outcome </a:t>
            </a:r>
            <a:r>
              <a:rPr lang="en-US" dirty="0" smtClean="0"/>
              <a:t>differences</a:t>
            </a:r>
            <a:endParaRPr lang="en-US" dirty="0"/>
          </a:p>
        </p:txBody>
      </p:sp>
      <p:sp>
        <p:nvSpPr>
          <p:cNvPr id="4" name="TextBox 3"/>
          <p:cNvSpPr txBox="1"/>
          <p:nvPr/>
        </p:nvSpPr>
        <p:spPr>
          <a:xfrm>
            <a:off x="1268083" y="6363707"/>
            <a:ext cx="8971472" cy="276999"/>
          </a:xfrm>
          <a:prstGeom prst="rect">
            <a:avLst/>
          </a:prstGeom>
          <a:noFill/>
        </p:spPr>
        <p:txBody>
          <a:bodyPr wrap="square" numCol="1" rtlCol="0">
            <a:spAutoFit/>
          </a:bodyPr>
          <a:lstStyle/>
          <a:p>
            <a:r>
              <a:rPr lang="en-US" sz="1200" dirty="0" smtClean="0"/>
              <a:t>Source: Smith</a:t>
            </a:r>
            <a:r>
              <a:rPr lang="en-US" sz="1200" dirty="0"/>
              <a:t>, Jeffrey, Alexander </a:t>
            </a:r>
            <a:r>
              <a:rPr lang="en-US" sz="1200" dirty="0" err="1"/>
              <a:t>Whalley</a:t>
            </a:r>
            <a:r>
              <a:rPr lang="en-US" sz="1200" dirty="0"/>
              <a:t> and Nathaniel Wilcox. 2014.</a:t>
            </a:r>
          </a:p>
        </p:txBody>
      </p:sp>
    </p:spTree>
    <p:extLst>
      <p:ext uri="{BB962C8B-B14F-4D97-AF65-F5344CB8AC3E}">
        <p14:creationId xmlns:p14="http://schemas.microsoft.com/office/powerpoint/2010/main" val="892952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Choose a program to invest in</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National Guard Youth </a:t>
            </a:r>
            <a:r>
              <a:rPr lang="en-US" b="1" dirty="0" smtClean="0"/>
              <a:t>Challenge </a:t>
            </a:r>
            <a:r>
              <a:rPr lang="en-US" b="1" dirty="0"/>
              <a:t>(</a:t>
            </a:r>
            <a:r>
              <a:rPr lang="en-US" b="1" dirty="0" smtClean="0"/>
              <a:t>DoD)</a:t>
            </a:r>
            <a:endParaRPr lang="en-US" dirty="0" smtClean="0"/>
          </a:p>
          <a:p>
            <a:pPr lvl="1"/>
            <a:r>
              <a:rPr lang="en-US" dirty="0" smtClean="0"/>
              <a:t>17 month program </a:t>
            </a:r>
            <a:r>
              <a:rPr lang="en-US" dirty="0"/>
              <a:t>for </a:t>
            </a:r>
            <a:r>
              <a:rPr lang="en-US" dirty="0" smtClean="0"/>
              <a:t>men and women ages 16 to 18, </a:t>
            </a:r>
            <a:r>
              <a:rPr lang="en-US" dirty="0"/>
              <a:t>who have dropped out </a:t>
            </a:r>
            <a:r>
              <a:rPr lang="en-US" dirty="0" smtClean="0"/>
              <a:t>of (or </a:t>
            </a:r>
            <a:r>
              <a:rPr lang="en-US" dirty="0"/>
              <a:t>been expelled from) school, are unemployed, drug-free, and not heavily involved with the justice system</a:t>
            </a:r>
            <a:endParaRPr lang="en-US" dirty="0" smtClean="0"/>
          </a:p>
          <a:p>
            <a:pPr lvl="1"/>
            <a:r>
              <a:rPr lang="en-US" dirty="0"/>
              <a:t>T</a:t>
            </a:r>
            <a:r>
              <a:rPr lang="en-US" dirty="0" smtClean="0"/>
              <a:t>wo-week </a:t>
            </a:r>
            <a:r>
              <a:rPr lang="en-US" dirty="0"/>
              <a:t>orientation and assessment period; a 20-week Residential Phase; and a one-year </a:t>
            </a:r>
            <a:r>
              <a:rPr lang="en-US" dirty="0" err="1"/>
              <a:t>Postresidential</a:t>
            </a:r>
            <a:r>
              <a:rPr lang="en-US" dirty="0"/>
              <a:t> Phase </a:t>
            </a:r>
            <a:r>
              <a:rPr lang="en-US" dirty="0" smtClean="0"/>
              <a:t>with </a:t>
            </a:r>
            <a:r>
              <a:rPr lang="en-US" dirty="0"/>
              <a:t>a mentoring </a:t>
            </a:r>
            <a:r>
              <a:rPr lang="en-US" dirty="0" smtClean="0"/>
              <a:t>program</a:t>
            </a:r>
          </a:p>
          <a:p>
            <a:pPr lvl="1"/>
            <a:r>
              <a:rPr lang="en-US" dirty="0" smtClean="0"/>
              <a:t>Three years after the program, the treatment </a:t>
            </a:r>
            <a:r>
              <a:rPr lang="en-US" dirty="0"/>
              <a:t>group was significantly more likely to be employed (</a:t>
            </a:r>
            <a:r>
              <a:rPr lang="en-US" dirty="0" smtClean="0"/>
              <a:t>3.9*) and was </a:t>
            </a:r>
            <a:r>
              <a:rPr lang="en-US" dirty="0"/>
              <a:t>earning more than the control group (2,266 </a:t>
            </a:r>
            <a:r>
              <a:rPr lang="en-US" dirty="0" smtClean="0"/>
              <a:t>***) </a:t>
            </a:r>
            <a:r>
              <a:rPr lang="en-US" dirty="0"/>
              <a:t>at the time of the survey. </a:t>
            </a:r>
            <a:endParaRPr lang="en-US" dirty="0" smtClean="0"/>
          </a:p>
          <a:p>
            <a:pPr lvl="1"/>
            <a:r>
              <a:rPr lang="en-US" dirty="0"/>
              <a:t>Employed T = 88.4% C = 84.5% N = 1173</a:t>
            </a:r>
          </a:p>
          <a:p>
            <a:pPr lvl="1"/>
            <a:r>
              <a:rPr lang="en-US" dirty="0"/>
              <a:t>Earnings T = 13515 C = </a:t>
            </a:r>
            <a:r>
              <a:rPr lang="en-US" dirty="0" smtClean="0"/>
              <a:t>11248</a:t>
            </a:r>
            <a:endParaRPr lang="en-US" dirty="0"/>
          </a:p>
        </p:txBody>
      </p:sp>
    </p:spTree>
    <p:extLst>
      <p:ext uri="{BB962C8B-B14F-4D97-AF65-F5344CB8AC3E}">
        <p14:creationId xmlns:p14="http://schemas.microsoft.com/office/powerpoint/2010/main" val="2636889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Choose a program to invest in</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Connecticut’s Jobs First Evaluation (</a:t>
            </a:r>
            <a:r>
              <a:rPr lang="en-US" b="1" dirty="0" err="1" smtClean="0"/>
              <a:t>DoL</a:t>
            </a:r>
            <a:r>
              <a:rPr lang="en-US" b="1" dirty="0" smtClean="0"/>
              <a:t>)</a:t>
            </a:r>
            <a:endParaRPr lang="en-US" dirty="0" smtClean="0"/>
          </a:p>
          <a:p>
            <a:pPr lvl="1"/>
            <a:r>
              <a:rPr lang="en-US" dirty="0" smtClean="0"/>
              <a:t>Ongoing program for single parents with children aged 37 months to 10 years old receiving income support from the state of Connecticut.</a:t>
            </a:r>
          </a:p>
          <a:p>
            <a:pPr lvl="1"/>
            <a:r>
              <a:rPr lang="en-US" dirty="0" smtClean="0"/>
              <a:t>Program provides employment assessments, assistance in developing employment plans, and case manager support to all participants.</a:t>
            </a:r>
          </a:p>
          <a:p>
            <a:pPr lvl="1"/>
            <a:r>
              <a:rPr lang="en-US" dirty="0" smtClean="0"/>
              <a:t>18 months after entering the program, the group employment assistance and income support through Jobs First were no more likely to be working at the time of surveying than the control group (.29%), but was more likely to have worked at some point over the past 18 months (.64%*)</a:t>
            </a:r>
          </a:p>
          <a:p>
            <a:pPr lvl="1"/>
            <a:r>
              <a:rPr lang="en-US" dirty="0"/>
              <a:t>Currently Employed </a:t>
            </a:r>
            <a:r>
              <a:rPr lang="en-US" dirty="0" smtClean="0"/>
              <a:t>– Before: T = 0%  C = 0% - After T = 56.23% C = 48.92% </a:t>
            </a:r>
            <a:endParaRPr lang="en-US" dirty="0"/>
          </a:p>
          <a:p>
            <a:pPr lvl="2"/>
            <a:r>
              <a:rPr lang="en-US" dirty="0"/>
              <a:t>Unemployment was a requirement for entry – control group received the old version of the  program run by the state of CT (ADCP)</a:t>
            </a:r>
          </a:p>
          <a:p>
            <a:pPr lvl="1"/>
            <a:r>
              <a:rPr lang="en-US" dirty="0"/>
              <a:t>Employed at any point during the 18 months – T = 80.43% C = 68.49%</a:t>
            </a:r>
            <a:endParaRPr lang="en-US" dirty="0" smtClean="0"/>
          </a:p>
        </p:txBody>
      </p:sp>
    </p:spTree>
    <p:extLst>
      <p:ext uri="{BB962C8B-B14F-4D97-AF65-F5344CB8AC3E}">
        <p14:creationId xmlns:p14="http://schemas.microsoft.com/office/powerpoint/2010/main" val="4204683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6709" y="2691445"/>
            <a:ext cx="9678838" cy="1319841"/>
          </a:xfrm>
          <a:prstGeom prst="rect">
            <a:avLst/>
          </a:prstGeom>
          <a:solidFill>
            <a:srgbClr val="92D050"/>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smtClean="0">
              <a:latin typeface="Salesforce Sans"/>
              <a:cs typeface="Salesforce Sans"/>
            </a:endParaRPr>
          </a:p>
        </p:txBody>
      </p:sp>
      <p:sp>
        <p:nvSpPr>
          <p:cNvPr id="2" name="Title 1"/>
          <p:cNvSpPr>
            <a:spLocks noGrp="1"/>
          </p:cNvSpPr>
          <p:nvPr>
            <p:ph type="title"/>
          </p:nvPr>
        </p:nvSpPr>
        <p:spPr/>
        <p:txBody>
          <a:bodyPr/>
          <a:lstStyle/>
          <a:p>
            <a:r>
              <a:rPr lang="en-US" dirty="0" smtClean="0"/>
              <a:t>Types of Nonprofits</a:t>
            </a:r>
            <a:endParaRPr lang="en-US"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2</a:t>
            </a:fld>
            <a:endParaRPr lang="en-US" dirty="0"/>
          </a:p>
        </p:txBody>
      </p:sp>
      <p:grpSp>
        <p:nvGrpSpPr>
          <p:cNvPr id="16" name="Group 15"/>
          <p:cNvGrpSpPr/>
          <p:nvPr/>
        </p:nvGrpSpPr>
        <p:grpSpPr>
          <a:xfrm>
            <a:off x="1869389" y="1440204"/>
            <a:ext cx="8453223" cy="930600"/>
            <a:chOff x="345388" y="2963700"/>
            <a:chExt cx="8453223" cy="930600"/>
          </a:xfrm>
        </p:grpSpPr>
        <p:grpSp>
          <p:nvGrpSpPr>
            <p:cNvPr id="9" name="Group 8"/>
            <p:cNvGrpSpPr/>
            <p:nvPr/>
          </p:nvGrpSpPr>
          <p:grpSpPr>
            <a:xfrm>
              <a:off x="345388" y="2963700"/>
              <a:ext cx="1231929" cy="930600"/>
              <a:chOff x="4132" y="2961"/>
              <a:chExt cx="1231929" cy="930600"/>
            </a:xfrm>
          </p:grpSpPr>
          <p:sp>
            <p:nvSpPr>
              <p:cNvPr id="14" name="Rectangle 13"/>
              <p:cNvSpPr/>
              <p:nvPr/>
            </p:nvSpPr>
            <p:spPr>
              <a:xfrm>
                <a:off x="4132" y="2961"/>
                <a:ext cx="1231929" cy="93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p:cNvSpPr txBox="1"/>
              <p:nvPr/>
            </p:nvSpPr>
            <p:spPr>
              <a:xfrm>
                <a:off x="4132" y="2961"/>
                <a:ext cx="1231929" cy="9306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algn="r" defTabSz="1066800">
                  <a:lnSpc>
                    <a:spcPct val="90000"/>
                  </a:lnSpc>
                  <a:spcBef>
                    <a:spcPct val="0"/>
                  </a:spcBef>
                  <a:spcAft>
                    <a:spcPct val="35000"/>
                  </a:spcAft>
                </a:pPr>
                <a:r>
                  <a:rPr lang="en-US" sz="2000" dirty="0"/>
                  <a:t>Club</a:t>
                </a:r>
                <a:endParaRPr lang="en-US" sz="2000" dirty="0"/>
              </a:p>
            </p:txBody>
          </p:sp>
        </p:grpSp>
        <p:sp>
          <p:nvSpPr>
            <p:cNvPr id="10" name="Left Brace 9"/>
            <p:cNvSpPr/>
            <p:nvPr/>
          </p:nvSpPr>
          <p:spPr>
            <a:xfrm>
              <a:off x="1577318" y="3100847"/>
              <a:ext cx="422248" cy="656305"/>
            </a:xfrm>
            <a:prstGeom prst="leftBrace">
              <a:avLst>
                <a:gd name="adj1" fmla="val 35000"/>
                <a:gd name="adj2" fmla="val 50000"/>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11" name="Group 10"/>
            <p:cNvGrpSpPr/>
            <p:nvPr/>
          </p:nvGrpSpPr>
          <p:grpSpPr>
            <a:xfrm>
              <a:off x="2168465" y="2963700"/>
              <a:ext cx="6630146" cy="930600"/>
              <a:chOff x="1827209" y="2961"/>
              <a:chExt cx="6630146" cy="930600"/>
            </a:xfrm>
          </p:grpSpPr>
          <p:sp>
            <p:nvSpPr>
              <p:cNvPr id="12" name="Rectangle 11"/>
              <p:cNvSpPr/>
              <p:nvPr/>
            </p:nvSpPr>
            <p:spPr>
              <a:xfrm>
                <a:off x="1827209" y="2961"/>
                <a:ext cx="6630146" cy="930600"/>
              </a:xfrm>
              <a:prstGeom prst="rect">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1827209" y="2961"/>
                <a:ext cx="6630146" cy="930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defTabSz="800100">
                  <a:lnSpc>
                    <a:spcPct val="90000"/>
                  </a:lnSpc>
                  <a:spcBef>
                    <a:spcPct val="0"/>
                  </a:spcBef>
                  <a:spcAft>
                    <a:spcPct val="15000"/>
                  </a:spcAft>
                  <a:buChar char="••"/>
                </a:pPr>
                <a:r>
                  <a:rPr lang="en-US" sz="1800" dirty="0"/>
                  <a:t>Donor “consumes” the nonprofit</a:t>
                </a:r>
                <a:endParaRPr lang="en-US" sz="1800" dirty="0"/>
              </a:p>
              <a:p>
                <a:pPr marL="171450" lvl="1" indent="-171450" defTabSz="800100">
                  <a:lnSpc>
                    <a:spcPct val="90000"/>
                  </a:lnSpc>
                  <a:spcBef>
                    <a:spcPct val="0"/>
                  </a:spcBef>
                  <a:spcAft>
                    <a:spcPct val="15000"/>
                  </a:spcAft>
                  <a:buChar char="••"/>
                </a:pPr>
                <a:r>
                  <a:rPr lang="en-US" sz="1800" dirty="0"/>
                  <a:t>Donor experiences the nonprofit’s services and judges quality</a:t>
                </a:r>
                <a:endParaRPr lang="en-US" sz="1800" dirty="0"/>
              </a:p>
            </p:txBody>
          </p:sp>
        </p:grpSp>
      </p:grpSp>
      <p:grpSp>
        <p:nvGrpSpPr>
          <p:cNvPr id="17" name="Group 16"/>
          <p:cNvGrpSpPr/>
          <p:nvPr/>
        </p:nvGrpSpPr>
        <p:grpSpPr>
          <a:xfrm>
            <a:off x="1397833" y="4276835"/>
            <a:ext cx="8959645" cy="930600"/>
            <a:chOff x="-161034" y="2963700"/>
            <a:chExt cx="8959645" cy="930600"/>
          </a:xfrm>
        </p:grpSpPr>
        <p:grpSp>
          <p:nvGrpSpPr>
            <p:cNvPr id="18" name="Group 17"/>
            <p:cNvGrpSpPr/>
            <p:nvPr/>
          </p:nvGrpSpPr>
          <p:grpSpPr>
            <a:xfrm>
              <a:off x="-161034" y="2963700"/>
              <a:ext cx="1738352" cy="930600"/>
              <a:chOff x="-502290" y="2961"/>
              <a:chExt cx="1738352" cy="930600"/>
            </a:xfrm>
          </p:grpSpPr>
          <p:sp>
            <p:nvSpPr>
              <p:cNvPr id="23" name="Rectangle 22"/>
              <p:cNvSpPr/>
              <p:nvPr/>
            </p:nvSpPr>
            <p:spPr>
              <a:xfrm>
                <a:off x="4132" y="2961"/>
                <a:ext cx="1231929" cy="93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p:cNvSpPr txBox="1"/>
              <p:nvPr/>
            </p:nvSpPr>
            <p:spPr>
              <a:xfrm>
                <a:off x="-502290" y="2961"/>
                <a:ext cx="1738352" cy="9306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algn="r" defTabSz="1066800">
                  <a:lnSpc>
                    <a:spcPct val="90000"/>
                  </a:lnSpc>
                  <a:spcBef>
                    <a:spcPct val="0"/>
                  </a:spcBef>
                  <a:spcAft>
                    <a:spcPct val="35000"/>
                  </a:spcAft>
                </a:pPr>
                <a:r>
                  <a:rPr lang="en-US" sz="2000" dirty="0"/>
                  <a:t>Research &amp; Advocacy</a:t>
                </a:r>
                <a:endParaRPr lang="en-US" sz="2000" dirty="0"/>
              </a:p>
            </p:txBody>
          </p:sp>
        </p:grpSp>
        <p:sp>
          <p:nvSpPr>
            <p:cNvPr id="19" name="Left Brace 18"/>
            <p:cNvSpPr/>
            <p:nvPr/>
          </p:nvSpPr>
          <p:spPr>
            <a:xfrm>
              <a:off x="1577318" y="3100847"/>
              <a:ext cx="422248" cy="656305"/>
            </a:xfrm>
            <a:prstGeom prst="leftBrace">
              <a:avLst>
                <a:gd name="adj1" fmla="val 35000"/>
                <a:gd name="adj2" fmla="val 50000"/>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20" name="Group 19"/>
            <p:cNvGrpSpPr/>
            <p:nvPr/>
          </p:nvGrpSpPr>
          <p:grpSpPr>
            <a:xfrm>
              <a:off x="2168465" y="2963700"/>
              <a:ext cx="6630146" cy="930600"/>
              <a:chOff x="1827209" y="2961"/>
              <a:chExt cx="6630146" cy="930600"/>
            </a:xfrm>
          </p:grpSpPr>
          <p:sp>
            <p:nvSpPr>
              <p:cNvPr id="21" name="Rectangle 20"/>
              <p:cNvSpPr/>
              <p:nvPr/>
            </p:nvSpPr>
            <p:spPr>
              <a:xfrm>
                <a:off x="1827209" y="2961"/>
                <a:ext cx="6630146" cy="930600"/>
              </a:xfrm>
              <a:prstGeom prst="rect">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p:cNvSpPr txBox="1"/>
              <p:nvPr/>
            </p:nvSpPr>
            <p:spPr>
              <a:xfrm>
                <a:off x="1827209" y="2961"/>
                <a:ext cx="6630146" cy="930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defTabSz="800100">
                  <a:lnSpc>
                    <a:spcPct val="90000"/>
                  </a:lnSpc>
                  <a:spcBef>
                    <a:spcPct val="0"/>
                  </a:spcBef>
                  <a:spcAft>
                    <a:spcPct val="15000"/>
                  </a:spcAft>
                  <a:buChar char="••"/>
                </a:pPr>
                <a:r>
                  <a:rPr lang="en-US" dirty="0"/>
                  <a:t>Meaningful metrics </a:t>
                </a:r>
                <a:r>
                  <a:rPr lang="en-US" dirty="0" smtClean="0"/>
                  <a:t>hard </a:t>
                </a:r>
                <a:r>
                  <a:rPr lang="en-US" dirty="0"/>
                  <a:t>to quantify</a:t>
                </a:r>
              </a:p>
              <a:p>
                <a:pPr marL="171450" lvl="1" indent="-171450" defTabSz="800100">
                  <a:lnSpc>
                    <a:spcPct val="90000"/>
                  </a:lnSpc>
                  <a:spcBef>
                    <a:spcPct val="0"/>
                  </a:spcBef>
                  <a:spcAft>
                    <a:spcPct val="15000"/>
                  </a:spcAft>
                  <a:buChar char="••"/>
                </a:pPr>
                <a:r>
                  <a:rPr lang="en-US" sz="1800" dirty="0"/>
                  <a:t>Attribution </a:t>
                </a:r>
                <a:r>
                  <a:rPr lang="en-US" sz="1800" dirty="0" smtClean="0"/>
                  <a:t>often not viable without mere </a:t>
                </a:r>
                <a:r>
                  <a:rPr lang="en-US" sz="1800" dirty="0"/>
                  <a:t>“stories”</a:t>
                </a:r>
                <a:endParaRPr lang="en-US" sz="1800" dirty="0"/>
              </a:p>
            </p:txBody>
          </p:sp>
        </p:grpSp>
      </p:grpSp>
      <p:grpSp>
        <p:nvGrpSpPr>
          <p:cNvPr id="25" name="Group 24"/>
          <p:cNvGrpSpPr/>
          <p:nvPr/>
        </p:nvGrpSpPr>
        <p:grpSpPr>
          <a:xfrm>
            <a:off x="1362967" y="2866016"/>
            <a:ext cx="8959645" cy="930600"/>
            <a:chOff x="-161034" y="2963700"/>
            <a:chExt cx="8959645" cy="930600"/>
          </a:xfrm>
        </p:grpSpPr>
        <p:grpSp>
          <p:nvGrpSpPr>
            <p:cNvPr id="26" name="Group 25"/>
            <p:cNvGrpSpPr/>
            <p:nvPr/>
          </p:nvGrpSpPr>
          <p:grpSpPr>
            <a:xfrm>
              <a:off x="-161034" y="2963700"/>
              <a:ext cx="1738352" cy="930600"/>
              <a:chOff x="-502290" y="2961"/>
              <a:chExt cx="1738352" cy="930600"/>
            </a:xfrm>
          </p:grpSpPr>
          <p:sp>
            <p:nvSpPr>
              <p:cNvPr id="31" name="Rectangle 30"/>
              <p:cNvSpPr/>
              <p:nvPr/>
            </p:nvSpPr>
            <p:spPr>
              <a:xfrm>
                <a:off x="4132" y="2961"/>
                <a:ext cx="1231929" cy="93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TextBox 31"/>
              <p:cNvSpPr txBox="1"/>
              <p:nvPr/>
            </p:nvSpPr>
            <p:spPr>
              <a:xfrm>
                <a:off x="-502290" y="2961"/>
                <a:ext cx="1738352" cy="9306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algn="r" defTabSz="1066800">
                  <a:lnSpc>
                    <a:spcPct val="90000"/>
                  </a:lnSpc>
                  <a:spcBef>
                    <a:spcPct val="0"/>
                  </a:spcBef>
                  <a:spcAft>
                    <a:spcPct val="35000"/>
                  </a:spcAft>
                </a:pPr>
                <a:r>
                  <a:rPr lang="en-US" sz="2000" dirty="0"/>
                  <a:t>Service Delivery</a:t>
                </a:r>
                <a:endParaRPr lang="en-US" sz="2000" dirty="0"/>
              </a:p>
            </p:txBody>
          </p:sp>
        </p:grpSp>
        <p:sp>
          <p:nvSpPr>
            <p:cNvPr id="27" name="Left Brace 26"/>
            <p:cNvSpPr/>
            <p:nvPr/>
          </p:nvSpPr>
          <p:spPr>
            <a:xfrm>
              <a:off x="1577318" y="3100847"/>
              <a:ext cx="422248" cy="656305"/>
            </a:xfrm>
            <a:prstGeom prst="leftBrace">
              <a:avLst>
                <a:gd name="adj1" fmla="val 35000"/>
                <a:gd name="adj2" fmla="val 50000"/>
              </a:avLst>
            </a:prstGeom>
          </p:spPr>
          <p:style>
            <a:lnRef idx="2">
              <a:schemeClr val="accent4">
                <a:shade val="60000"/>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grpSp>
          <p:nvGrpSpPr>
            <p:cNvPr id="28" name="Group 27"/>
            <p:cNvGrpSpPr/>
            <p:nvPr/>
          </p:nvGrpSpPr>
          <p:grpSpPr>
            <a:xfrm>
              <a:off x="2168465" y="2963700"/>
              <a:ext cx="6630146" cy="930600"/>
              <a:chOff x="1827209" y="2961"/>
              <a:chExt cx="6630146" cy="930600"/>
            </a:xfrm>
          </p:grpSpPr>
          <p:sp>
            <p:nvSpPr>
              <p:cNvPr id="29" name="Rectangle 28"/>
              <p:cNvSpPr/>
              <p:nvPr/>
            </p:nvSpPr>
            <p:spPr>
              <a:xfrm>
                <a:off x="1827209" y="2961"/>
                <a:ext cx="6630146" cy="930600"/>
              </a:xfrm>
              <a:prstGeom prst="rect">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TextBox 29"/>
              <p:cNvSpPr txBox="1"/>
              <p:nvPr/>
            </p:nvSpPr>
            <p:spPr>
              <a:xfrm>
                <a:off x="1827209" y="2961"/>
                <a:ext cx="6630146" cy="9306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marL="171450" lvl="1" indent="-171450" defTabSz="800100">
                  <a:lnSpc>
                    <a:spcPct val="90000"/>
                  </a:lnSpc>
                  <a:spcBef>
                    <a:spcPct val="0"/>
                  </a:spcBef>
                  <a:spcAft>
                    <a:spcPct val="15000"/>
                  </a:spcAft>
                  <a:buChar char="••"/>
                </a:pPr>
                <a:r>
                  <a:rPr lang="en-US" sz="1800" dirty="0"/>
                  <a:t>Meaningful metrics viable to quantify (even </a:t>
                </a:r>
                <a:r>
                  <a:rPr lang="en-US" dirty="0"/>
                  <a:t>if </a:t>
                </a:r>
                <a:r>
                  <a:rPr lang="en-US" sz="1800" dirty="0"/>
                  <a:t>qualitative)</a:t>
                </a:r>
              </a:p>
              <a:p>
                <a:pPr marL="171450" lvl="1" indent="-171450" defTabSz="800100">
                  <a:lnSpc>
                    <a:spcPct val="90000"/>
                  </a:lnSpc>
                  <a:spcBef>
                    <a:spcPct val="0"/>
                  </a:spcBef>
                  <a:spcAft>
                    <a:spcPct val="15000"/>
                  </a:spcAft>
                  <a:buChar char="••"/>
                </a:pPr>
                <a:r>
                  <a:rPr lang="en-US" sz="1800" dirty="0"/>
                  <a:t>Attribution often viable</a:t>
                </a:r>
                <a:endParaRPr lang="en-US" sz="1800" dirty="0"/>
              </a:p>
            </p:txBody>
          </p:sp>
        </p:grpSp>
      </p:grpSp>
    </p:spTree>
    <p:extLst>
      <p:ext uri="{BB962C8B-B14F-4D97-AF65-F5344CB8AC3E}">
        <p14:creationId xmlns:p14="http://schemas.microsoft.com/office/powerpoint/2010/main" val="22535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Choose a program to invest in</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National Job Corps Study and Longer-Term Follow-Up (</a:t>
            </a:r>
            <a:r>
              <a:rPr lang="en-US" b="1" dirty="0" err="1" smtClean="0"/>
              <a:t>DoL</a:t>
            </a:r>
            <a:r>
              <a:rPr lang="en-US" b="1" dirty="0" smtClean="0"/>
              <a:t>)</a:t>
            </a:r>
            <a:endParaRPr lang="en-US" dirty="0" smtClean="0"/>
          </a:p>
          <a:p>
            <a:pPr lvl="1"/>
            <a:r>
              <a:rPr lang="en-US" dirty="0" smtClean="0"/>
              <a:t>Nationwide education and job training program serving disadvantaged youth between the ages of 16 and 24.</a:t>
            </a:r>
          </a:p>
          <a:p>
            <a:pPr lvl="1"/>
            <a:r>
              <a:rPr lang="en-US" dirty="0" smtClean="0"/>
              <a:t>Program participants receive vocational training, health care supplements, and other counseling support focusing on social skills, health awareness, and recreational outlets. </a:t>
            </a:r>
          </a:p>
          <a:p>
            <a:pPr lvl="1"/>
            <a:r>
              <a:rPr lang="en-US" dirty="0" smtClean="0"/>
              <a:t>4 years after entering the program, treatment participants were more likely to be actively employed at the time of follow-up (2.4%***) and were also more like to be working for employers that provide health insurance (3.0%*) and retirement benefits (4.6%***)</a:t>
            </a:r>
          </a:p>
          <a:p>
            <a:pPr lvl="1"/>
            <a:r>
              <a:rPr lang="en-US" dirty="0"/>
              <a:t>Employed at 4 year follow-up T= 71.1% C = 68.7% N = 11313</a:t>
            </a:r>
          </a:p>
          <a:p>
            <a:pPr lvl="1"/>
            <a:r>
              <a:rPr lang="en-US" dirty="0"/>
              <a:t>Health Insurance T= 57.4% C = 54.3%</a:t>
            </a:r>
          </a:p>
          <a:p>
            <a:pPr lvl="1"/>
            <a:r>
              <a:rPr lang="en-US"/>
              <a:t>Retirement T = 48.3% C = 43.7%</a:t>
            </a:r>
            <a:endParaRPr lang="en-US" dirty="0" smtClean="0"/>
          </a:p>
        </p:txBody>
      </p:sp>
    </p:spTree>
    <p:extLst>
      <p:ext uri="{BB962C8B-B14F-4D97-AF65-F5344CB8AC3E}">
        <p14:creationId xmlns:p14="http://schemas.microsoft.com/office/powerpoint/2010/main" val="3730464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Randomized Trials in Development Economics</a:t>
            </a:r>
            <a:endParaRPr lang="en-US"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21</a:t>
            </a:fld>
            <a:endParaRPr lang="en-US" dirty="0"/>
          </a:p>
        </p:txBody>
      </p:sp>
      <p:pic>
        <p:nvPicPr>
          <p:cNvPr id="6" name="Content Placeholder 3"/>
          <p:cNvPicPr>
            <a:picLocks noChangeAspect="1"/>
          </p:cNvPicPr>
          <p:nvPr/>
        </p:nvPicPr>
        <p:blipFill>
          <a:blip r:embed="rId3"/>
          <a:stretch>
            <a:fillRect/>
          </a:stretch>
        </p:blipFill>
        <p:spPr>
          <a:xfrm>
            <a:off x="3060700" y="1485839"/>
            <a:ext cx="5695950" cy="4389500"/>
          </a:xfrm>
          <a:prstGeom prst="rect">
            <a:avLst/>
          </a:prstGeom>
        </p:spPr>
      </p:pic>
    </p:spTree>
    <p:extLst>
      <p:ext uri="{BB962C8B-B14F-4D97-AF65-F5344CB8AC3E}">
        <p14:creationId xmlns:p14="http://schemas.microsoft.com/office/powerpoint/2010/main" val="1261586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Microcredit</a:t>
            </a:r>
            <a:endParaRPr lang="en-US" sz="6600" dirty="0"/>
          </a:p>
        </p:txBody>
      </p:sp>
      <p:sp>
        <p:nvSpPr>
          <p:cNvPr id="3" name="Content Placeholder 2"/>
          <p:cNvSpPr>
            <a:spLocks noGrp="1"/>
          </p:cNvSpPr>
          <p:nvPr>
            <p:ph idx="1"/>
          </p:nvPr>
        </p:nvSpPr>
        <p:spPr/>
        <p:txBody>
          <a:bodyPr>
            <a:normAutofit/>
          </a:bodyPr>
          <a:lstStyle/>
          <a:p>
            <a:pPr>
              <a:lnSpc>
                <a:spcPct val="90000"/>
              </a:lnSpc>
              <a:buNone/>
            </a:pPr>
            <a:r>
              <a:rPr lang="en-US" sz="4000" dirty="0">
                <a:solidFill>
                  <a:srgbClr val="3D146F"/>
                </a:solidFill>
              </a:rPr>
              <a:t>Small loans to the poor</a:t>
            </a:r>
          </a:p>
          <a:p>
            <a:pPr lvl="1">
              <a:lnSpc>
                <a:spcPct val="90000"/>
              </a:lnSpc>
            </a:pPr>
            <a:r>
              <a:rPr lang="en-US" sz="3200" dirty="0"/>
              <a:t>Typically, but not necessarily:</a:t>
            </a:r>
          </a:p>
          <a:p>
            <a:pPr lvl="2">
              <a:lnSpc>
                <a:spcPct val="90000"/>
              </a:lnSpc>
            </a:pPr>
            <a:r>
              <a:rPr lang="en-US" sz="2800" dirty="0"/>
              <a:t>Target micro-entrepreneurs</a:t>
            </a:r>
          </a:p>
          <a:p>
            <a:pPr lvl="2">
              <a:lnSpc>
                <a:spcPct val="90000"/>
              </a:lnSpc>
            </a:pPr>
            <a:r>
              <a:rPr lang="en-US" sz="2800" dirty="0"/>
              <a:t>Short-term (4-12 months)</a:t>
            </a:r>
          </a:p>
          <a:p>
            <a:pPr lvl="2">
              <a:lnSpc>
                <a:spcPct val="90000"/>
              </a:lnSpc>
            </a:pPr>
            <a:r>
              <a:rPr lang="en-US" sz="2800" dirty="0"/>
              <a:t>Women</a:t>
            </a:r>
          </a:p>
          <a:p>
            <a:pPr lvl="1">
              <a:lnSpc>
                <a:spcPct val="90000"/>
              </a:lnSpc>
            </a:pPr>
            <a:r>
              <a:rPr lang="en-US" sz="3200" dirty="0"/>
              <a:t>Amounts typically start at $50-$500</a:t>
            </a:r>
          </a:p>
          <a:p>
            <a:pPr lvl="1">
              <a:lnSpc>
                <a:spcPct val="90000"/>
              </a:lnSpc>
            </a:pPr>
            <a:r>
              <a:rPr lang="en-US" sz="3200" dirty="0"/>
              <a:t>Historically, non-profits were Lenders</a:t>
            </a:r>
          </a:p>
          <a:p>
            <a:pPr lvl="1">
              <a:lnSpc>
                <a:spcPct val="90000"/>
              </a:lnSpc>
            </a:pPr>
            <a:r>
              <a:rPr lang="en-US" sz="3200" dirty="0"/>
              <a:t>Now, trend towards commercialized </a:t>
            </a:r>
            <a:r>
              <a:rPr lang="en-US" sz="3200" dirty="0" smtClean="0"/>
              <a:t>Lenders</a:t>
            </a:r>
            <a:endParaRPr lang="en-US" sz="3200" dirty="0"/>
          </a:p>
        </p:txBody>
      </p:sp>
    </p:spTree>
    <p:extLst>
      <p:ext uri="{BB962C8B-B14F-4D97-AF65-F5344CB8AC3E}">
        <p14:creationId xmlns:p14="http://schemas.microsoft.com/office/powerpoint/2010/main" val="501055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Microcredit</a:t>
            </a:r>
            <a:endParaRPr lang="en-US" sz="6600" dirty="0"/>
          </a:p>
        </p:txBody>
      </p:sp>
      <p:sp>
        <p:nvSpPr>
          <p:cNvPr id="3" name="Content Placeholder 2"/>
          <p:cNvSpPr>
            <a:spLocks noGrp="1"/>
          </p:cNvSpPr>
          <p:nvPr>
            <p:ph idx="1"/>
          </p:nvPr>
        </p:nvSpPr>
        <p:spPr/>
        <p:txBody>
          <a:bodyPr/>
          <a:lstStyle/>
          <a:p>
            <a:endParaRPr lang="en-US" sz="3600" dirty="0"/>
          </a:p>
          <a:p>
            <a:r>
              <a:rPr lang="en-US" sz="3600" dirty="0" smtClean="0"/>
              <a:t>What happens to average income of participants?</a:t>
            </a:r>
          </a:p>
          <a:p>
            <a:endParaRPr lang="en-US" sz="3600" dirty="0"/>
          </a:p>
          <a:p>
            <a:r>
              <a:rPr lang="en-US" sz="3600" dirty="0" smtClean="0"/>
              <a:t>1.  	Up</a:t>
            </a:r>
          </a:p>
          <a:p>
            <a:r>
              <a:rPr lang="en-US" sz="3600" dirty="0" smtClean="0"/>
              <a:t>2.  	No statistically significant change</a:t>
            </a:r>
          </a:p>
          <a:p>
            <a:r>
              <a:rPr lang="en-US" sz="3600" dirty="0" smtClean="0"/>
              <a:t>3.	Down</a:t>
            </a:r>
          </a:p>
          <a:p>
            <a:endParaRPr lang="en-US" sz="3600" dirty="0"/>
          </a:p>
        </p:txBody>
      </p:sp>
    </p:spTree>
    <p:extLst>
      <p:ext uri="{BB962C8B-B14F-4D97-AF65-F5344CB8AC3E}">
        <p14:creationId xmlns:p14="http://schemas.microsoft.com/office/powerpoint/2010/main" val="1372616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89453" y="1416259"/>
            <a:ext cx="3505200" cy="2524125"/>
          </a:xfrm>
        </p:spPr>
      </p:pic>
      <p:pic>
        <p:nvPicPr>
          <p:cNvPr id="9" name="Content Placeholder 6" descr="news in DC on june 4 200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24" t="17521" b="13450"/>
          <a:stretch/>
        </p:blipFill>
        <p:spPr bwMode="auto">
          <a:xfrm rot="-120908">
            <a:off x="6527908" y="1452701"/>
            <a:ext cx="3552606" cy="232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131406" y="4079532"/>
            <a:ext cx="3505200" cy="1646605"/>
          </a:xfrm>
          <a:prstGeom prst="rect">
            <a:avLst/>
          </a:prstGeom>
        </p:spPr>
        <p:txBody>
          <a:bodyPr wrap="square">
            <a:spAutoFit/>
          </a:bodyPr>
          <a:lstStyle/>
          <a:p>
            <a:r>
              <a:rPr lang="en-US" sz="2200" i="1"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000" i="1" dirty="0">
                <a:latin typeface="+mj-lt"/>
                <a:ea typeface="Open Sans Semibold" panose="020B0706030804020204" pitchFamily="34" charset="0"/>
                <a:cs typeface="Open Sans Semibold" panose="020B0706030804020204" pitchFamily="34" charset="0"/>
              </a:rPr>
              <a:t>Micro-credit has been changing people's lives and revitalizing Communities”</a:t>
            </a:r>
          </a:p>
          <a:p>
            <a:endParaRPr lang="en-US" sz="2000" dirty="0">
              <a:latin typeface="+mj-lt"/>
              <a:ea typeface="Open Sans Semibold" panose="020B0706030804020204" pitchFamily="34" charset="0"/>
              <a:cs typeface="Open Sans Semibold" panose="020B0706030804020204" pitchFamily="34" charset="0"/>
            </a:endParaRPr>
          </a:p>
          <a:p>
            <a:r>
              <a:rPr lang="en-US" dirty="0">
                <a:solidFill>
                  <a:schemeClr val="bg1">
                    <a:lumMod val="50000"/>
                  </a:schemeClr>
                </a:solidFill>
                <a:latin typeface="+mj-lt"/>
                <a:ea typeface="Open Sans Semibold" panose="020B0706030804020204" pitchFamily="34" charset="0"/>
                <a:cs typeface="Open Sans Semibold" panose="020B0706030804020204" pitchFamily="34" charset="0"/>
              </a:rPr>
              <a:t>UN, 2005, Year of micro-credit</a:t>
            </a:r>
            <a:endParaRPr lang="en-US" dirty="0">
              <a:solidFill>
                <a:schemeClr val="bg1">
                  <a:lumMod val="50000"/>
                </a:schemeClr>
              </a:solidFill>
              <a:latin typeface="+mj-lt"/>
              <a:ea typeface="Open Sans Semibold" panose="020B0706030804020204" pitchFamily="34" charset="0"/>
              <a:cs typeface="Open Sans Semibold" panose="020B0706030804020204" pitchFamily="34" charset="0"/>
            </a:endParaRPr>
          </a:p>
        </p:txBody>
      </p:sp>
      <p:sp>
        <p:nvSpPr>
          <p:cNvPr id="11" name="Rectangle 10"/>
          <p:cNvSpPr/>
          <p:nvPr/>
        </p:nvSpPr>
        <p:spPr>
          <a:xfrm>
            <a:off x="6478900" y="3940384"/>
            <a:ext cx="3871049" cy="2246769"/>
          </a:xfrm>
          <a:prstGeom prst="rect">
            <a:avLst/>
          </a:prstGeom>
        </p:spPr>
        <p:txBody>
          <a:bodyPr wrap="square">
            <a:spAutoFit/>
          </a:bodyPr>
          <a:lstStyle/>
          <a:p>
            <a:r>
              <a:rPr lang="en-US" sz="2000" i="1" dirty="0">
                <a:latin typeface="+mj-lt"/>
                <a:ea typeface="Open Sans Semibold" panose="020B0706030804020204" pitchFamily="34" charset="0"/>
                <a:cs typeface="Open Sans Semibold" panose="020B0706030804020204" pitchFamily="34" charset="0"/>
              </a:rPr>
              <a:t>“Most of the poor … are in deep trouble due to these loans… Poor people are committing suicides because of…pressure for repayment.”</a:t>
            </a:r>
          </a:p>
          <a:p>
            <a:endParaRPr lang="en-US" sz="2000" i="1" dirty="0">
              <a:latin typeface="+mj-lt"/>
              <a:ea typeface="Open Sans Semibold" panose="020B0706030804020204" pitchFamily="34" charset="0"/>
              <a:cs typeface="Open Sans Semibold" panose="020B0706030804020204" pitchFamily="34" charset="0"/>
            </a:endParaRPr>
          </a:p>
          <a:p>
            <a:r>
              <a:rPr lang="en-US" dirty="0">
                <a:solidFill>
                  <a:schemeClr val="bg1">
                    <a:lumMod val="50000"/>
                  </a:schemeClr>
                </a:solidFill>
                <a:latin typeface="+mj-lt"/>
                <a:ea typeface="Open Sans Semibold" panose="020B0706030804020204" pitchFamily="34" charset="0"/>
                <a:cs typeface="Open Sans Semibold" panose="020B0706030804020204" pitchFamily="34" charset="0"/>
              </a:rPr>
              <a:t>Andra Bhoomi, 9/4/06</a:t>
            </a:r>
          </a:p>
        </p:txBody>
      </p:sp>
      <p:cxnSp>
        <p:nvCxnSpPr>
          <p:cNvPr id="12" name="Straight Connector 11"/>
          <p:cNvCxnSpPr/>
          <p:nvPr/>
        </p:nvCxnSpPr>
        <p:spPr>
          <a:xfrm>
            <a:off x="6102907" y="1257235"/>
            <a:ext cx="0" cy="5273753"/>
          </a:xfrm>
          <a:prstGeom prst="line">
            <a:avLst/>
          </a:prstGeom>
          <a:ln w="12700" cmpd="sng">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CB1696-1F23-9849-960D-916B9EF0C8D4}" type="slidenum">
              <a:rPr lang="en-US" smtClean="0"/>
              <a:pPr/>
              <a:t>24</a:t>
            </a:fld>
            <a:endParaRPr lang="en-US" dirty="0"/>
          </a:p>
        </p:txBody>
      </p:sp>
      <p:sp>
        <p:nvSpPr>
          <p:cNvPr id="14" name="Title 1"/>
          <p:cNvSpPr txBox="1">
            <a:spLocks/>
          </p:cNvSpPr>
          <p:nvPr/>
        </p:nvSpPr>
        <p:spPr>
          <a:xfrm>
            <a:off x="1981200" y="0"/>
            <a:ext cx="851033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u="none" kern="1200" cap="none" spc="0" normalizeH="0" baseline="0">
                <a:solidFill>
                  <a:schemeClr val="accent1"/>
                </a:solidFill>
                <a:latin typeface="Arial"/>
                <a:ea typeface="+mj-ea"/>
                <a:cs typeface="Arial"/>
              </a:defRPr>
            </a:lvl1pPr>
          </a:lstStyle>
          <a:p>
            <a:r>
              <a:rPr lang="en-US" b="1" dirty="0">
                <a:solidFill>
                  <a:srgbClr val="3D146F"/>
                </a:solidFill>
                <a:latin typeface="+mj-lt"/>
              </a:rPr>
              <a:t>Was microfinance an over-hyped solution?</a:t>
            </a:r>
            <a:endParaRPr lang="en-US" b="1" dirty="0">
              <a:solidFill>
                <a:srgbClr val="3D146F"/>
              </a:solidFill>
              <a:latin typeface="+mj-lt"/>
            </a:endParaRPr>
          </a:p>
        </p:txBody>
      </p:sp>
    </p:spTree>
    <p:extLst>
      <p:ext uri="{BB962C8B-B14F-4D97-AF65-F5344CB8AC3E}">
        <p14:creationId xmlns:p14="http://schemas.microsoft.com/office/powerpoint/2010/main" val="3064254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48650"/>
            <a:ext cx="10972800" cy="1143000"/>
          </a:xfrm>
        </p:spPr>
        <p:txBody>
          <a:bodyPr/>
          <a:lstStyle/>
          <a:p>
            <a:r>
              <a:rPr lang="en-US" dirty="0" smtClean="0"/>
              <a:t>Impact? </a:t>
            </a:r>
            <a:br>
              <a:rPr lang="en-US" dirty="0" smtClean="0"/>
            </a:br>
            <a:r>
              <a:rPr lang="en-US" dirty="0" smtClean="0"/>
              <a:t>Somewhat.</a:t>
            </a:r>
            <a:endParaRPr lang="en-US"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25</a:t>
            </a:fld>
            <a:endParaRPr lang="en-US" dirty="0"/>
          </a:p>
        </p:txBody>
      </p:sp>
      <p:graphicFrame>
        <p:nvGraphicFramePr>
          <p:cNvPr id="7" name="Table 6"/>
          <p:cNvGraphicFramePr>
            <a:graphicFrameLocks noGrp="1"/>
          </p:cNvGraphicFramePr>
          <p:nvPr>
            <p:extLst/>
          </p:nvPr>
        </p:nvGraphicFramePr>
        <p:xfrm>
          <a:off x="2121528" y="1903202"/>
          <a:ext cx="7948946" cy="3526164"/>
        </p:xfrm>
        <a:graphic>
          <a:graphicData uri="http://schemas.openxmlformats.org/drawingml/2006/table">
            <a:tbl>
              <a:tblPr firstRow="1" bandRow="1">
                <a:tableStyleId>{21E4AEA4-8DFA-4A89-87EB-49C32662AFE0}</a:tableStyleId>
              </a:tblPr>
              <a:tblGrid>
                <a:gridCol w="1393239">
                  <a:extLst>
                    <a:ext uri="{9D8B030D-6E8A-4147-A177-3AD203B41FA5}">
                      <a16:colId xmlns:a16="http://schemas.microsoft.com/office/drawing/2014/main" val="20000"/>
                    </a:ext>
                  </a:extLst>
                </a:gridCol>
                <a:gridCol w="1048936">
                  <a:extLst>
                    <a:ext uri="{9D8B030D-6E8A-4147-A177-3AD203B41FA5}">
                      <a16:colId xmlns:a16="http://schemas.microsoft.com/office/drawing/2014/main" val="20001"/>
                    </a:ext>
                  </a:extLst>
                </a:gridCol>
                <a:gridCol w="835182">
                  <a:extLst>
                    <a:ext uri="{9D8B030D-6E8A-4147-A177-3AD203B41FA5}">
                      <a16:colId xmlns:a16="http://schemas.microsoft.com/office/drawing/2014/main" val="20002"/>
                    </a:ext>
                  </a:extLst>
                </a:gridCol>
                <a:gridCol w="889503">
                  <a:extLst>
                    <a:ext uri="{9D8B030D-6E8A-4147-A177-3AD203B41FA5}">
                      <a16:colId xmlns:a16="http://schemas.microsoft.com/office/drawing/2014/main" val="20003"/>
                    </a:ext>
                  </a:extLst>
                </a:gridCol>
                <a:gridCol w="875923">
                  <a:extLst>
                    <a:ext uri="{9D8B030D-6E8A-4147-A177-3AD203B41FA5}">
                      <a16:colId xmlns:a16="http://schemas.microsoft.com/office/drawing/2014/main" val="20004"/>
                    </a:ext>
                  </a:extLst>
                </a:gridCol>
                <a:gridCol w="875923">
                  <a:extLst>
                    <a:ext uri="{9D8B030D-6E8A-4147-A177-3AD203B41FA5}">
                      <a16:colId xmlns:a16="http://schemas.microsoft.com/office/drawing/2014/main" val="20005"/>
                    </a:ext>
                  </a:extLst>
                </a:gridCol>
                <a:gridCol w="937034">
                  <a:extLst>
                    <a:ext uri="{9D8B030D-6E8A-4147-A177-3AD203B41FA5}">
                      <a16:colId xmlns:a16="http://schemas.microsoft.com/office/drawing/2014/main" val="20006"/>
                    </a:ext>
                  </a:extLst>
                </a:gridCol>
                <a:gridCol w="1093206">
                  <a:extLst>
                    <a:ext uri="{9D8B030D-6E8A-4147-A177-3AD203B41FA5}">
                      <a16:colId xmlns:a16="http://schemas.microsoft.com/office/drawing/2014/main" val="20007"/>
                    </a:ext>
                  </a:extLst>
                </a:gridCol>
              </a:tblGrid>
              <a:tr h="325755">
                <a:tc>
                  <a:txBody>
                    <a:bodyPr/>
                    <a:lstStyle/>
                    <a:p>
                      <a:pPr algn="ctr"/>
                      <a:r>
                        <a:rPr lang="en-US" sz="1100" dirty="0" smtClean="0"/>
                        <a:t>Outcome</a:t>
                      </a:r>
                      <a:endParaRPr lang="en-US" sz="1200" dirty="0"/>
                    </a:p>
                  </a:txBody>
                  <a:tcPr marL="68580" marR="68580" marT="25718" marB="25718" anchor="ctr"/>
                </a:tc>
                <a:tc>
                  <a:txBody>
                    <a:bodyPr/>
                    <a:lstStyle/>
                    <a:p>
                      <a:pPr algn="ctr"/>
                      <a:r>
                        <a:rPr lang="en-US" sz="900" dirty="0" smtClean="0"/>
                        <a:t>Bosnia &amp;</a:t>
                      </a:r>
                      <a:r>
                        <a:rPr lang="en-US" sz="900" baseline="0" dirty="0" smtClean="0"/>
                        <a:t> Herzegovina</a:t>
                      </a:r>
                      <a:endParaRPr lang="en-US" sz="900" dirty="0"/>
                    </a:p>
                  </a:txBody>
                  <a:tcPr marL="68580" marR="68580" marT="25718" marB="25718" anchor="ctr"/>
                </a:tc>
                <a:tc>
                  <a:txBody>
                    <a:bodyPr/>
                    <a:lstStyle/>
                    <a:p>
                      <a:pPr algn="ctr"/>
                      <a:r>
                        <a:rPr lang="en-US" sz="1100" dirty="0" smtClean="0"/>
                        <a:t>Ethiopia</a:t>
                      </a:r>
                      <a:endParaRPr lang="en-US" sz="1100" dirty="0"/>
                    </a:p>
                  </a:txBody>
                  <a:tcPr marL="68580" marR="68580" marT="25718" marB="25718" anchor="ctr"/>
                </a:tc>
                <a:tc>
                  <a:txBody>
                    <a:bodyPr/>
                    <a:lstStyle/>
                    <a:p>
                      <a:pPr algn="ctr"/>
                      <a:r>
                        <a:rPr lang="en-US" sz="1100" dirty="0" smtClean="0"/>
                        <a:t>India</a:t>
                      </a:r>
                      <a:endParaRPr lang="en-US" sz="1100" dirty="0"/>
                    </a:p>
                  </a:txBody>
                  <a:tcPr marL="68580" marR="68580" marT="25718" marB="25718" anchor="ctr"/>
                </a:tc>
                <a:tc>
                  <a:txBody>
                    <a:bodyPr/>
                    <a:lstStyle/>
                    <a:p>
                      <a:pPr algn="ctr"/>
                      <a:r>
                        <a:rPr lang="en-US" sz="1100" dirty="0" smtClean="0"/>
                        <a:t>Mexico</a:t>
                      </a:r>
                      <a:endParaRPr lang="en-US" sz="1100" dirty="0"/>
                    </a:p>
                  </a:txBody>
                  <a:tcPr marL="68580" marR="68580" marT="25718" marB="25718" anchor="ctr"/>
                </a:tc>
                <a:tc>
                  <a:txBody>
                    <a:bodyPr/>
                    <a:lstStyle/>
                    <a:p>
                      <a:pPr algn="ctr"/>
                      <a:r>
                        <a:rPr lang="en-US" sz="1100" dirty="0" smtClean="0"/>
                        <a:t>Mongolia</a:t>
                      </a:r>
                      <a:endParaRPr lang="en-US" sz="1100" dirty="0"/>
                    </a:p>
                  </a:txBody>
                  <a:tcPr marL="68580" marR="68580" marT="25718" marB="25718" anchor="ctr"/>
                </a:tc>
                <a:tc>
                  <a:txBody>
                    <a:bodyPr/>
                    <a:lstStyle/>
                    <a:p>
                      <a:pPr algn="ctr"/>
                      <a:r>
                        <a:rPr lang="en-US" sz="1100" dirty="0" smtClean="0"/>
                        <a:t>Morocco</a:t>
                      </a:r>
                      <a:endParaRPr lang="en-US" sz="1100" dirty="0"/>
                    </a:p>
                  </a:txBody>
                  <a:tcPr marL="68580" marR="68580" marT="25718" marB="25718" anchor="ctr"/>
                </a:tc>
                <a:tc>
                  <a:txBody>
                    <a:bodyPr/>
                    <a:lstStyle/>
                    <a:p>
                      <a:pPr algn="ctr"/>
                      <a:r>
                        <a:rPr lang="en-US" sz="1100" dirty="0" smtClean="0"/>
                        <a:t>Philippines</a:t>
                      </a:r>
                      <a:endParaRPr lang="en-US" sz="1100" dirty="0"/>
                    </a:p>
                  </a:txBody>
                  <a:tcPr marL="68580" marR="68580" marT="25718" marB="25718" anchor="ctr"/>
                </a:tc>
                <a:extLst>
                  <a:ext uri="{0D108BD9-81ED-4DB2-BD59-A6C34878D82A}">
                    <a16:rowId xmlns:a16="http://schemas.microsoft.com/office/drawing/2014/main" val="10000"/>
                  </a:ext>
                </a:extLst>
              </a:tr>
              <a:tr h="371475">
                <a:tc>
                  <a:txBody>
                    <a:bodyPr/>
                    <a:lstStyle/>
                    <a:p>
                      <a:pPr algn="ctr"/>
                      <a:r>
                        <a:rPr lang="en-US" sz="1100" dirty="0" smtClean="0"/>
                        <a:t>Business ownership</a:t>
                      </a:r>
                      <a:endParaRPr lang="en-US" sz="11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21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1"/>
                  </a:ext>
                </a:extLst>
              </a:tr>
              <a:tr h="37147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dirty="0" smtClean="0"/>
                        <a:t>Business revenue</a:t>
                      </a:r>
                    </a:p>
                  </a:txBody>
                  <a:tcPr marL="68580" marR="68580" marT="25718" marB="25718" anchor="ct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2100" dirty="0" smtClean="0"/>
                        <a:t>-</a:t>
                      </a:r>
                    </a:p>
                  </a:txBody>
                  <a:tcPr marL="68580" marR="68580" marT="25718" marB="25718" anchor="ct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2100" dirty="0" smtClean="0"/>
                        <a:t>-</a:t>
                      </a:r>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2"/>
                  </a:ext>
                </a:extLst>
              </a:tr>
              <a:tr h="37147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dirty="0" smtClean="0"/>
                        <a:t>Business inventory/assets</a:t>
                      </a:r>
                    </a:p>
                  </a:txBody>
                  <a:tcPr marL="68580" marR="68580" marT="25718" marB="25718" anchor="ct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endParaRPr lang="en-US" sz="1500" dirty="0" smtClean="0"/>
                    </a:p>
                  </a:txBody>
                  <a:tcPr marL="68580" marR="68580" marT="25718" marB="25718" anchor="ctr"/>
                </a:tc>
                <a:tc>
                  <a:txBody>
                    <a:bodyPr/>
                    <a:lstStyle/>
                    <a:p>
                      <a:pPr algn="ctr"/>
                      <a:r>
                        <a:rPr lang="en-US" sz="1200" dirty="0" smtClean="0"/>
                        <a:t>No data</a:t>
                      </a:r>
                      <a:endParaRPr lang="en-US" sz="12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1200" dirty="0" smtClean="0"/>
                        <a:t>No data</a:t>
                      </a:r>
                      <a:endParaRPr lang="en-US" sz="12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3"/>
                  </a:ext>
                </a:extLst>
              </a:tr>
              <a:tr h="37147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dirty="0" smtClean="0"/>
                        <a:t>Business investment/costs</a:t>
                      </a:r>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1200" dirty="0" smtClean="0"/>
                        <a:t>No data</a:t>
                      </a:r>
                      <a:endParaRPr lang="en-US" sz="12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endParaRPr lang="en-US" sz="1500" dirty="0"/>
                    </a:p>
                  </a:txBody>
                  <a:tcPr marL="68580" marR="68580" marT="25718" marB="25718" anchor="ctr"/>
                </a:tc>
                <a:extLst>
                  <a:ext uri="{0D108BD9-81ED-4DB2-BD59-A6C34878D82A}">
                    <a16:rowId xmlns:a16="http://schemas.microsoft.com/office/drawing/2014/main" val="10004"/>
                  </a:ext>
                </a:extLst>
              </a:tr>
              <a:tr h="37147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dirty="0" smtClean="0"/>
                        <a:t>Business profit</a:t>
                      </a:r>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5"/>
                  </a:ext>
                </a:extLst>
              </a:tr>
              <a:tr h="371475">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dirty="0" smtClean="0"/>
                        <a:t>Household</a:t>
                      </a:r>
                      <a:r>
                        <a:rPr lang="en-US" sz="1100" baseline="0" dirty="0" smtClean="0"/>
                        <a:t> income</a:t>
                      </a:r>
                      <a:endParaRPr lang="en-US" sz="1100" dirty="0" smtClean="0"/>
                    </a:p>
                    <a:p>
                      <a:pPr algn="ctr"/>
                      <a:endParaRPr lang="en-US" sz="11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6"/>
                  </a:ext>
                </a:extLst>
              </a:tr>
              <a:tr h="371475">
                <a:tc>
                  <a:txBody>
                    <a:bodyPr/>
                    <a:lstStyle/>
                    <a:p>
                      <a:pPr algn="ctr"/>
                      <a:r>
                        <a:rPr lang="en-US" sz="1100" dirty="0" smtClean="0"/>
                        <a:t>Household spending/</a:t>
                      </a:r>
                    </a:p>
                    <a:p>
                      <a:pPr algn="ctr"/>
                      <a:r>
                        <a:rPr lang="en-US" sz="1100" dirty="0" smtClean="0"/>
                        <a:t>consumption</a:t>
                      </a:r>
                      <a:endParaRPr lang="en-US" sz="11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extLst>
                  <a:ext uri="{0D108BD9-81ED-4DB2-BD59-A6C34878D82A}">
                    <a16:rowId xmlns:a16="http://schemas.microsoft.com/office/drawing/2014/main" val="10007"/>
                  </a:ext>
                </a:extLst>
              </a:tr>
              <a:tr h="371475">
                <a:tc>
                  <a:txBody>
                    <a:bodyPr/>
                    <a:lstStyle/>
                    <a:p>
                      <a:pPr algn="ctr"/>
                      <a:r>
                        <a:rPr lang="en-US" sz="1100" dirty="0" smtClean="0"/>
                        <a:t>Social well-being</a:t>
                      </a:r>
                      <a:endParaRPr lang="en-US" sz="11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r>
                        <a:rPr lang="en-US" sz="2100" dirty="0" smtClean="0"/>
                        <a:t>-</a:t>
                      </a:r>
                      <a:endParaRPr lang="en-US" sz="1500" dirty="0"/>
                    </a:p>
                  </a:txBody>
                  <a:tcPr marL="68580" marR="68580" marT="25718" marB="25718" anchor="ctr"/>
                </a:tc>
                <a:tc>
                  <a:txBody>
                    <a:bodyPr/>
                    <a:lstStyle/>
                    <a:p>
                      <a:pPr algn="ctr"/>
                      <a:endParaRPr lang="en-US" sz="1500" dirty="0"/>
                    </a:p>
                  </a:txBody>
                  <a:tcPr marL="68580" marR="68580" marT="25718" marB="25718" anchor="ctr"/>
                </a:tc>
                <a:extLst>
                  <a:ext uri="{0D108BD9-81ED-4DB2-BD59-A6C34878D82A}">
                    <a16:rowId xmlns:a16="http://schemas.microsoft.com/office/drawing/2014/main" val="10008"/>
                  </a:ext>
                </a:extLst>
              </a:tr>
            </a:tbl>
          </a:graphicData>
        </a:graphic>
      </p:graphicFrame>
      <p:sp>
        <p:nvSpPr>
          <p:cNvPr id="8" name="Up Arrow 7"/>
          <p:cNvSpPr/>
          <p:nvPr/>
        </p:nvSpPr>
        <p:spPr>
          <a:xfrm>
            <a:off x="7532108" y="2310540"/>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Up Arrow 8"/>
          <p:cNvSpPr/>
          <p:nvPr/>
        </p:nvSpPr>
        <p:spPr>
          <a:xfrm>
            <a:off x="6608655" y="2699478"/>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0" name="Up Arrow 9"/>
          <p:cNvSpPr/>
          <p:nvPr/>
        </p:nvSpPr>
        <p:spPr>
          <a:xfrm>
            <a:off x="8455562" y="2687656"/>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1" name="Up Arrow 10"/>
          <p:cNvSpPr/>
          <p:nvPr/>
        </p:nvSpPr>
        <p:spPr>
          <a:xfrm>
            <a:off x="7532108" y="3062619"/>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2" name="Up Arrow 11"/>
          <p:cNvSpPr/>
          <p:nvPr/>
        </p:nvSpPr>
        <p:spPr>
          <a:xfrm>
            <a:off x="8455562" y="3815714"/>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3" name="Up Arrow 12"/>
          <p:cNvSpPr/>
          <p:nvPr/>
        </p:nvSpPr>
        <p:spPr>
          <a:xfrm>
            <a:off x="8455562" y="3434582"/>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4" name="Up Arrow 13"/>
          <p:cNvSpPr/>
          <p:nvPr/>
        </p:nvSpPr>
        <p:spPr>
          <a:xfrm>
            <a:off x="8455562" y="3061481"/>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5" name="Up Arrow 14"/>
          <p:cNvSpPr/>
          <p:nvPr/>
        </p:nvSpPr>
        <p:spPr>
          <a:xfrm>
            <a:off x="5733864" y="3446406"/>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6" name="Up Arrow 15"/>
          <p:cNvSpPr/>
          <p:nvPr/>
        </p:nvSpPr>
        <p:spPr>
          <a:xfrm>
            <a:off x="5733864" y="3041625"/>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7" name="Up Arrow 16"/>
          <p:cNvSpPr/>
          <p:nvPr/>
        </p:nvSpPr>
        <p:spPr>
          <a:xfrm>
            <a:off x="6608654" y="5220488"/>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8" name="Up Arrow 17"/>
          <p:cNvSpPr/>
          <p:nvPr/>
        </p:nvSpPr>
        <p:spPr>
          <a:xfrm>
            <a:off x="7532108" y="4775255"/>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19" name="Up Arrow 18"/>
          <p:cNvSpPr/>
          <p:nvPr/>
        </p:nvSpPr>
        <p:spPr>
          <a:xfrm rot="10800000">
            <a:off x="4907168" y="4798891"/>
            <a:ext cx="190123" cy="173148"/>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0" name="Up Arrow 19"/>
          <p:cNvSpPr/>
          <p:nvPr/>
        </p:nvSpPr>
        <p:spPr>
          <a:xfrm rot="10800000">
            <a:off x="6608654" y="4787068"/>
            <a:ext cx="190123" cy="173148"/>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1" name="Up Arrow 20"/>
          <p:cNvSpPr/>
          <p:nvPr/>
        </p:nvSpPr>
        <p:spPr>
          <a:xfrm rot="10800000">
            <a:off x="9441260" y="5232324"/>
            <a:ext cx="190123" cy="173148"/>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2" name="Up Arrow 21"/>
          <p:cNvSpPr/>
          <p:nvPr/>
        </p:nvSpPr>
        <p:spPr>
          <a:xfrm rot="10800000">
            <a:off x="9441260" y="3446406"/>
            <a:ext cx="190123" cy="173148"/>
          </a:xfrm>
          <a:prstGeom prst="up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3" name="Up Arrow 22"/>
          <p:cNvSpPr/>
          <p:nvPr/>
        </p:nvSpPr>
        <p:spPr>
          <a:xfrm>
            <a:off x="6608655" y="3422757"/>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4" name="Up Arrow 23"/>
          <p:cNvSpPr/>
          <p:nvPr/>
        </p:nvSpPr>
        <p:spPr>
          <a:xfrm>
            <a:off x="3947927" y="2314054"/>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5" name="Up Arrow 24"/>
          <p:cNvSpPr/>
          <p:nvPr/>
        </p:nvSpPr>
        <p:spPr>
          <a:xfrm>
            <a:off x="3947927" y="3060119"/>
            <a:ext cx="190123" cy="173148"/>
          </a:xfrm>
          <a:prstGeom prst="up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6" name="Rectangle 25"/>
          <p:cNvSpPr/>
          <p:nvPr/>
        </p:nvSpPr>
        <p:spPr>
          <a:xfrm>
            <a:off x="2121528" y="4063790"/>
            <a:ext cx="7948946" cy="340219"/>
          </a:xfrm>
          <a:prstGeom prst="rect">
            <a:avLst/>
          </a:prstGeom>
          <a:noFill/>
          <a:ln w="38100">
            <a:solidFill>
              <a:srgbClr val="FF0000"/>
            </a:solid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500" dirty="0">
              <a:latin typeface="Salesforce Sans"/>
              <a:cs typeface="Salesforce Sans"/>
            </a:endParaRPr>
          </a:p>
        </p:txBody>
      </p:sp>
      <p:sp>
        <p:nvSpPr>
          <p:cNvPr id="27" name="TextBox 26"/>
          <p:cNvSpPr txBox="1"/>
          <p:nvPr/>
        </p:nvSpPr>
        <p:spPr>
          <a:xfrm>
            <a:off x="3729790" y="5841790"/>
            <a:ext cx="6938210" cy="338554"/>
          </a:xfrm>
          <a:prstGeom prst="rect">
            <a:avLst/>
          </a:prstGeom>
          <a:noFill/>
        </p:spPr>
        <p:txBody>
          <a:bodyPr wrap="square" rtlCol="0">
            <a:spAutoFit/>
          </a:bodyPr>
          <a:lstStyle/>
          <a:p>
            <a:r>
              <a:rPr lang="en-US" sz="1600" dirty="0"/>
              <a:t>Findings from impact evaluations of microfinance programs, by country.</a:t>
            </a:r>
            <a:endParaRPr lang="en-US" sz="1600" dirty="0"/>
          </a:p>
        </p:txBody>
      </p:sp>
    </p:spTree>
    <p:extLst>
      <p:ext uri="{BB962C8B-B14F-4D97-AF65-F5344CB8AC3E}">
        <p14:creationId xmlns:p14="http://schemas.microsoft.com/office/powerpoint/2010/main" val="4092751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Graduation Model</a:t>
            </a:r>
            <a:endParaRPr lang="en-US" dirty="0"/>
          </a:p>
        </p:txBody>
      </p:sp>
      <p:sp>
        <p:nvSpPr>
          <p:cNvPr id="3" name="Content Placeholder 2"/>
          <p:cNvSpPr>
            <a:spLocks noGrp="1"/>
          </p:cNvSpPr>
          <p:nvPr>
            <p:ph idx="1"/>
          </p:nvPr>
        </p:nvSpPr>
        <p:spPr>
          <a:xfrm>
            <a:off x="1981200" y="1485840"/>
            <a:ext cx="8229600" cy="4618182"/>
          </a:xfrm>
        </p:spPr>
        <p:txBody>
          <a:bodyPr>
            <a:normAutofit fontScale="85000" lnSpcReduction="20000"/>
          </a:bodyPr>
          <a:lstStyle/>
          <a:p>
            <a:pPr>
              <a:buNone/>
            </a:pPr>
            <a:r>
              <a:rPr lang="en-US" b="1" dirty="0" smtClean="0"/>
              <a:t>The poverty trap: </a:t>
            </a:r>
            <a:r>
              <a:rPr lang="en-US" dirty="0" smtClean="0"/>
              <a:t>a self-reinforcing mechanism that makes it very difficult for people to escape poverty.</a:t>
            </a:r>
            <a:endParaRPr lang="en-US" b="1" dirty="0" smtClean="0"/>
          </a:p>
          <a:p>
            <a:pPr>
              <a:buNone/>
            </a:pPr>
            <a:endParaRPr lang="en-US" b="1" dirty="0" smtClean="0"/>
          </a:p>
          <a:p>
            <a:pPr>
              <a:buNone/>
            </a:pPr>
            <a:r>
              <a:rPr lang="en-US" b="1" dirty="0" smtClean="0"/>
              <a:t>What are the market failures?</a:t>
            </a:r>
          </a:p>
          <a:p>
            <a:pPr lvl="1"/>
            <a:r>
              <a:rPr lang="en-US" dirty="0" smtClean="0"/>
              <a:t>Financial: microcredit, savings, risk</a:t>
            </a:r>
          </a:p>
          <a:p>
            <a:pPr lvl="1"/>
            <a:r>
              <a:rPr lang="en-US" dirty="0" smtClean="0"/>
              <a:t>Information</a:t>
            </a:r>
          </a:p>
          <a:p>
            <a:pPr lvl="1"/>
            <a:r>
              <a:rPr lang="en-US" dirty="0" smtClean="0"/>
              <a:t>Markets</a:t>
            </a:r>
          </a:p>
          <a:p>
            <a:pPr lvl="1"/>
            <a:r>
              <a:rPr lang="en-US" dirty="0" smtClean="0"/>
              <a:t>Behavioral</a:t>
            </a:r>
          </a:p>
          <a:p>
            <a:pPr lvl="1"/>
            <a:r>
              <a:rPr lang="en-US" dirty="0" smtClean="0"/>
              <a:t>Health and education</a:t>
            </a:r>
          </a:p>
          <a:p>
            <a:pPr marL="57150">
              <a:buNone/>
            </a:pPr>
            <a:endParaRPr lang="en-US" dirty="0"/>
          </a:p>
          <a:p>
            <a:pPr marL="57150">
              <a:buNone/>
            </a:pPr>
            <a:r>
              <a:rPr lang="en-US" dirty="0" smtClean="0"/>
              <a:t>Can a </a:t>
            </a:r>
            <a:r>
              <a:rPr lang="en-US" dirty="0" smtClean="0">
                <a:solidFill>
                  <a:srgbClr val="3D146F"/>
                </a:solidFill>
              </a:rPr>
              <a:t>“big push” </a:t>
            </a:r>
            <a:r>
              <a:rPr lang="en-US" dirty="0" smtClean="0"/>
              <a:t>program address these challenges simultaneously?</a:t>
            </a:r>
            <a:endParaRPr lang="en-US" dirty="0"/>
          </a:p>
        </p:txBody>
      </p:sp>
    </p:spTree>
    <p:extLst>
      <p:ext uri="{BB962C8B-B14F-4D97-AF65-F5344CB8AC3E}">
        <p14:creationId xmlns:p14="http://schemas.microsoft.com/office/powerpoint/2010/main" val="3765683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multi-faceted intervention</a:t>
            </a:r>
            <a:endParaRPr lang="en-US"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27</a:t>
            </a:fld>
            <a:endParaRPr lang="en-US" dirty="0"/>
          </a:p>
        </p:txBody>
      </p:sp>
      <p:pic>
        <p:nvPicPr>
          <p:cNvPr id="7" name="Picture 6"/>
          <p:cNvPicPr>
            <a:picLocks noChangeAspect="1"/>
          </p:cNvPicPr>
          <p:nvPr/>
        </p:nvPicPr>
        <p:blipFill rotWithShape="1">
          <a:blip r:embed="rId3"/>
          <a:srcRect b="9757"/>
          <a:stretch/>
        </p:blipFill>
        <p:spPr>
          <a:xfrm>
            <a:off x="5309938" y="1271337"/>
            <a:ext cx="4900863" cy="4600074"/>
          </a:xfrm>
          <a:prstGeom prst="rect">
            <a:avLst/>
          </a:prstGeom>
        </p:spPr>
      </p:pic>
      <p:sp>
        <p:nvSpPr>
          <p:cNvPr id="8" name="TextBox 7"/>
          <p:cNvSpPr txBox="1"/>
          <p:nvPr/>
        </p:nvSpPr>
        <p:spPr>
          <a:xfrm>
            <a:off x="1860886" y="1596189"/>
            <a:ext cx="3216441" cy="3893374"/>
          </a:xfrm>
          <a:prstGeom prst="rect">
            <a:avLst/>
          </a:prstGeom>
          <a:noFill/>
        </p:spPr>
        <p:txBody>
          <a:bodyPr wrap="square" rtlCol="0">
            <a:spAutoFit/>
          </a:bodyPr>
          <a:lstStyle/>
          <a:p>
            <a:r>
              <a:rPr lang="en-US" dirty="0"/>
              <a:t>Randomized evaluations tested the graduation model in Ethiopia, Ghana, Honduras, India, Pakistan, and Peru.</a:t>
            </a:r>
          </a:p>
          <a:p>
            <a:endParaRPr lang="en-US" dirty="0"/>
          </a:p>
          <a:p>
            <a:r>
              <a:rPr lang="en-US" dirty="0"/>
              <a:t>Households randomly assigned to participate in the program received multiple types of support over a two-year period.</a:t>
            </a:r>
          </a:p>
          <a:p>
            <a:endParaRPr lang="en-US" dirty="0"/>
          </a:p>
          <a:p>
            <a:r>
              <a:rPr lang="en-US" dirty="0" smtClean="0"/>
              <a:t>Follow-up 2-10 years later</a:t>
            </a:r>
          </a:p>
        </p:txBody>
      </p:sp>
    </p:spTree>
    <p:extLst>
      <p:ext uri="{BB962C8B-B14F-4D97-AF65-F5344CB8AC3E}">
        <p14:creationId xmlns:p14="http://schemas.microsoft.com/office/powerpoint/2010/main" val="2493358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a:grpSpLocks noChangeAspect="1"/>
          </p:cNvGrpSpPr>
          <p:nvPr/>
        </p:nvGrpSpPr>
        <p:grpSpPr>
          <a:xfrm>
            <a:off x="1514928" y="1524164"/>
            <a:ext cx="9153072" cy="5433228"/>
            <a:chOff x="0" y="1662122"/>
            <a:chExt cx="9144000" cy="5158128"/>
          </a:xfrm>
        </p:grpSpPr>
        <p:pic>
          <p:nvPicPr>
            <p:cNvPr id="21" name="Picture 2" descr="simple world map vect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314" b="1"/>
            <a:stretch/>
          </p:blipFill>
          <p:spPr bwMode="auto">
            <a:xfrm>
              <a:off x="0" y="1662122"/>
              <a:ext cx="9144000" cy="5158128"/>
            </a:xfrm>
            <a:prstGeom prst="rect">
              <a:avLst/>
            </a:prstGeom>
            <a:noFill/>
            <a:extLst>
              <a:ext uri="{909E8E84-426E-40DD-AFC4-6F175D3DCCD1}">
                <a14:hiddenFill xmlns:a14="http://schemas.microsoft.com/office/drawing/2010/main">
                  <a:solidFill>
                    <a:srgbClr val="FFFFFF"/>
                  </a:solidFill>
                </a14:hiddenFill>
              </a:ext>
            </a:extLst>
          </p:spPr>
        </p:pic>
        <p:sp>
          <p:nvSpPr>
            <p:cNvPr id="22" name="5-Point Star 21"/>
            <p:cNvSpPr/>
            <p:nvPr/>
          </p:nvSpPr>
          <p:spPr>
            <a:xfrm>
              <a:off x="1219200" y="47244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3" name="5-Point Star 22"/>
            <p:cNvSpPr/>
            <p:nvPr/>
          </p:nvSpPr>
          <p:spPr>
            <a:xfrm>
              <a:off x="762000" y="35052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4" name="5-Point Star 23"/>
            <p:cNvSpPr/>
            <p:nvPr/>
          </p:nvSpPr>
          <p:spPr>
            <a:xfrm>
              <a:off x="6019800" y="37338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5" name="5-Point Star 24"/>
            <p:cNvSpPr/>
            <p:nvPr/>
          </p:nvSpPr>
          <p:spPr>
            <a:xfrm>
              <a:off x="4114800" y="38100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6" name="5-Point Star 25"/>
            <p:cNvSpPr/>
            <p:nvPr/>
          </p:nvSpPr>
          <p:spPr>
            <a:xfrm>
              <a:off x="8001000" y="32766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7" name="5-Point Star 26"/>
            <p:cNvSpPr/>
            <p:nvPr/>
          </p:nvSpPr>
          <p:spPr>
            <a:xfrm>
              <a:off x="7315200" y="29718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8" name="5-Point Star 27"/>
            <p:cNvSpPr/>
            <p:nvPr/>
          </p:nvSpPr>
          <p:spPr>
            <a:xfrm>
              <a:off x="6324600" y="3505200"/>
              <a:ext cx="228600" cy="228600"/>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29" name="TextBox 28"/>
            <p:cNvSpPr txBox="1"/>
            <p:nvPr/>
          </p:nvSpPr>
          <p:spPr>
            <a:xfrm>
              <a:off x="939774" y="3429000"/>
              <a:ext cx="1334785" cy="36524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Honduras</a:t>
              </a:r>
              <a:endParaRPr lang="en-US" dirty="0">
                <a:latin typeface="Arial" panose="020B0604020202020204" pitchFamily="34" charset="0"/>
                <a:cs typeface="Arial" panose="020B0604020202020204" pitchFamily="34" charset="0"/>
              </a:endParaRPr>
            </a:p>
          </p:txBody>
        </p:sp>
        <p:sp>
          <p:nvSpPr>
            <p:cNvPr id="30" name="TextBox 29"/>
            <p:cNvSpPr txBox="1"/>
            <p:nvPr/>
          </p:nvSpPr>
          <p:spPr>
            <a:xfrm>
              <a:off x="533400" y="4648200"/>
              <a:ext cx="762000" cy="36524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Peru</a:t>
              </a:r>
              <a:endParaRPr lang="en-US" dirty="0">
                <a:latin typeface="Arial" panose="020B0604020202020204" pitchFamily="34" charset="0"/>
                <a:cs typeface="Arial" panose="020B0604020202020204" pitchFamily="34" charset="0"/>
              </a:endParaRPr>
            </a:p>
          </p:txBody>
        </p:sp>
        <p:sp>
          <p:nvSpPr>
            <p:cNvPr id="31" name="TextBox 30"/>
            <p:cNvSpPr txBox="1"/>
            <p:nvPr/>
          </p:nvSpPr>
          <p:spPr>
            <a:xfrm>
              <a:off x="3095974" y="3733800"/>
              <a:ext cx="1048937" cy="36524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Ghana</a:t>
              </a:r>
              <a:endParaRPr lang="en-US" dirty="0">
                <a:latin typeface="Arial" panose="020B0604020202020204" pitchFamily="34" charset="0"/>
                <a:cs typeface="Arial" panose="020B0604020202020204" pitchFamily="34" charset="0"/>
              </a:endParaRPr>
            </a:p>
          </p:txBody>
        </p:sp>
        <p:sp>
          <p:nvSpPr>
            <p:cNvPr id="32" name="TextBox 31"/>
            <p:cNvSpPr txBox="1"/>
            <p:nvPr/>
          </p:nvSpPr>
          <p:spPr>
            <a:xfrm>
              <a:off x="4783542" y="3657600"/>
              <a:ext cx="1303659" cy="36524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Ethiopia</a:t>
              </a:r>
              <a:endParaRPr lang="en-US" dirty="0">
                <a:latin typeface="Arial" panose="020B0604020202020204" pitchFamily="34" charset="0"/>
                <a:cs typeface="Arial" panose="020B0604020202020204" pitchFamily="34" charset="0"/>
              </a:endParaRPr>
            </a:p>
          </p:txBody>
        </p:sp>
        <p:sp>
          <p:nvSpPr>
            <p:cNvPr id="33" name="TextBox 32"/>
            <p:cNvSpPr txBox="1"/>
            <p:nvPr/>
          </p:nvSpPr>
          <p:spPr>
            <a:xfrm>
              <a:off x="6531068" y="3428528"/>
              <a:ext cx="1066802" cy="36524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Yemen</a:t>
              </a:r>
              <a:endParaRPr lang="en-US" dirty="0">
                <a:latin typeface="Arial" panose="020B0604020202020204" pitchFamily="34" charset="0"/>
                <a:cs typeface="Arial" panose="020B0604020202020204" pitchFamily="34" charset="0"/>
              </a:endParaRPr>
            </a:p>
          </p:txBody>
        </p:sp>
        <p:sp>
          <p:nvSpPr>
            <p:cNvPr id="34" name="TextBox 33"/>
            <p:cNvSpPr txBox="1"/>
            <p:nvPr/>
          </p:nvSpPr>
          <p:spPr>
            <a:xfrm>
              <a:off x="6096000" y="2881632"/>
              <a:ext cx="1257300" cy="36524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Pakistan</a:t>
              </a:r>
              <a:endParaRPr lang="en-US" dirty="0">
                <a:latin typeface="Arial" panose="020B0604020202020204" pitchFamily="34" charset="0"/>
                <a:cs typeface="Arial" panose="020B0604020202020204" pitchFamily="34" charset="0"/>
              </a:endParaRPr>
            </a:p>
          </p:txBody>
        </p:sp>
        <p:sp>
          <p:nvSpPr>
            <p:cNvPr id="35" name="TextBox 34"/>
            <p:cNvSpPr txBox="1"/>
            <p:nvPr/>
          </p:nvSpPr>
          <p:spPr>
            <a:xfrm>
              <a:off x="7620755" y="3470511"/>
              <a:ext cx="762000" cy="36524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India</a:t>
              </a:r>
              <a:endParaRPr lang="en-US" dirty="0">
                <a:latin typeface="Arial" panose="020B0604020202020204" pitchFamily="34" charset="0"/>
                <a:cs typeface="Arial" panose="020B0604020202020204" pitchFamily="34" charset="0"/>
              </a:endParaRPr>
            </a:p>
          </p:txBody>
        </p:sp>
      </p:grpSp>
      <p:sp>
        <p:nvSpPr>
          <p:cNvPr id="36" name="Title 4"/>
          <p:cNvSpPr>
            <a:spLocks noGrp="1"/>
          </p:cNvSpPr>
          <p:nvPr>
            <p:ph type="title"/>
          </p:nvPr>
        </p:nvSpPr>
        <p:spPr>
          <a:xfrm>
            <a:off x="1776794" y="228600"/>
            <a:ext cx="7062406" cy="1120552"/>
          </a:xfrm>
        </p:spPr>
        <p:txBody>
          <a:bodyPr rtlCol="0">
            <a:noAutofit/>
          </a:bodyPr>
          <a:lstStyle/>
          <a:p>
            <a:pPr>
              <a:defRPr/>
            </a:pPr>
            <a:r>
              <a:rPr lang="en-US" sz="3200" b="1" dirty="0">
                <a:latin typeface="Arial" panose="020B0604020202020204" pitchFamily="34" charset="0"/>
                <a:ea typeface="+mj-ea"/>
                <a:cs typeface="Arial" panose="020B0604020202020204" pitchFamily="34" charset="0"/>
              </a:rPr>
              <a:t>Eight Countries</a:t>
            </a:r>
            <a:endParaRPr lang="en-US" sz="3200" dirty="0">
              <a:latin typeface="Arial" panose="020B0604020202020204" pitchFamily="34" charset="0"/>
              <a:ea typeface="+mj-ea"/>
              <a:cs typeface="Arial" panose="020B0604020202020204" pitchFamily="34" charset="0"/>
            </a:endParaRPr>
          </a:p>
        </p:txBody>
      </p:sp>
      <p:sp>
        <p:nvSpPr>
          <p:cNvPr id="37" name="5-Point Star 36"/>
          <p:cNvSpPr/>
          <p:nvPr/>
        </p:nvSpPr>
        <p:spPr>
          <a:xfrm>
            <a:off x="9757630" y="3048358"/>
            <a:ext cx="228827" cy="240792"/>
          </a:xfrm>
          <a:prstGeom prst="star5">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dirty="0"/>
          </a:p>
        </p:txBody>
      </p:sp>
      <p:sp>
        <p:nvSpPr>
          <p:cNvPr id="39" name="TextBox 38"/>
          <p:cNvSpPr txBox="1"/>
          <p:nvPr/>
        </p:nvSpPr>
        <p:spPr>
          <a:xfrm>
            <a:off x="8951800" y="2590801"/>
            <a:ext cx="1553338" cy="384721"/>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Bangladesh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740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 Index</a:t>
            </a:r>
            <a:endParaRPr lang="en-US" dirty="0"/>
          </a:p>
        </p:txBody>
      </p:sp>
      <p:graphicFrame>
        <p:nvGraphicFramePr>
          <p:cNvPr id="5" name="Content Placeholder 4"/>
          <p:cNvGraphicFramePr>
            <a:graphicFrameLocks noGrp="1"/>
          </p:cNvGraphicFramePr>
          <p:nvPr>
            <p:ph idx="1"/>
            <p:extLst/>
          </p:nvPr>
        </p:nvGraphicFramePr>
        <p:xfrm>
          <a:off x="2063552" y="1428444"/>
          <a:ext cx="8102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90456" y="5877273"/>
            <a:ext cx="4896544" cy="830997"/>
          </a:xfrm>
          <a:prstGeom prst="rect">
            <a:avLst/>
          </a:prstGeom>
          <a:noFill/>
        </p:spPr>
        <p:txBody>
          <a:bodyPr wrap="square" rtlCol="0">
            <a:spAutoFit/>
          </a:bodyPr>
          <a:lstStyle/>
          <a:p>
            <a:pPr algn="ctr"/>
            <a:r>
              <a:rPr lang="en-US" sz="1600" dirty="0"/>
              <a:t>Total asset value</a:t>
            </a:r>
          </a:p>
          <a:p>
            <a:pPr algn="ctr"/>
            <a:r>
              <a:rPr lang="en-US" sz="1600" dirty="0"/>
              <a:t>Pooled </a:t>
            </a:r>
            <a:r>
              <a:rPr lang="en-US" sz="1600" dirty="0" err="1"/>
              <a:t>e</a:t>
            </a:r>
            <a:r>
              <a:rPr lang="en-US" sz="1600" dirty="0" err="1"/>
              <a:t>ndline</a:t>
            </a:r>
            <a:r>
              <a:rPr lang="en-US" sz="1600" dirty="0"/>
              <a:t> 1: $599  (control mean $2619)</a:t>
            </a:r>
          </a:p>
          <a:p>
            <a:pPr algn="ctr"/>
            <a:r>
              <a:rPr lang="en-US" sz="1600" dirty="0"/>
              <a:t>Pooled </a:t>
            </a:r>
            <a:r>
              <a:rPr lang="en-US" sz="1600" dirty="0" err="1"/>
              <a:t>endline</a:t>
            </a:r>
            <a:r>
              <a:rPr lang="en-US" sz="1600" dirty="0"/>
              <a:t> 2: $533 (control mean $2300)</a:t>
            </a:r>
            <a:endParaRPr lang="en-US" sz="1600" dirty="0"/>
          </a:p>
        </p:txBody>
      </p:sp>
    </p:spTree>
    <p:extLst>
      <p:ext uri="{BB962C8B-B14F-4D97-AF65-F5344CB8AC3E}">
        <p14:creationId xmlns:p14="http://schemas.microsoft.com/office/powerpoint/2010/main" val="38364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Parts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The CART Principles from the Goldilocks Challenge</a:t>
            </a:r>
          </a:p>
          <a:p>
            <a:pPr marL="688954" lvl="1" indent="-457200"/>
            <a:r>
              <a:rPr lang="en-US" dirty="0" smtClean="0"/>
              <a:t>Credit, Actionable, Responsible, Transportable</a:t>
            </a:r>
          </a:p>
          <a:p>
            <a:pPr marL="514350" indent="-514350">
              <a:buFont typeface="+mj-lt"/>
              <a:buAutoNum type="arabicPeriod"/>
            </a:pPr>
            <a:r>
              <a:rPr lang="en-US" dirty="0" smtClean="0"/>
              <a:t>Example</a:t>
            </a:r>
          </a:p>
          <a:p>
            <a:pPr marL="688954" lvl="1" indent="-457200"/>
            <a:r>
              <a:rPr lang="en-US" dirty="0" smtClean="0"/>
              <a:t>Microcredit</a:t>
            </a:r>
          </a:p>
          <a:p>
            <a:pPr marL="688954" lvl="1" indent="-457200"/>
            <a:r>
              <a:rPr lang="en-US" dirty="0" smtClean="0"/>
              <a:t>Graduation</a:t>
            </a:r>
          </a:p>
          <a:p>
            <a:pPr marL="688954" lvl="1" indent="-457200"/>
            <a:r>
              <a:rPr lang="en-US" dirty="0" smtClean="0"/>
              <a:t>International Care Ministries (ICM) in the Philippines</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pPr>
              <a:defRPr/>
            </a:pPr>
            <a:fld id="{9995BE12-36FF-487E-AA6A-99897757EEBC}" type="slidenum">
              <a:rPr lang="en-US" smtClean="0"/>
              <a:pPr>
                <a:defRPr/>
              </a:pPr>
              <a:t>3</a:t>
            </a:fld>
            <a:endParaRPr lang="en-US"/>
          </a:p>
        </p:txBody>
      </p:sp>
    </p:spTree>
    <p:extLst>
      <p:ext uri="{BB962C8B-B14F-4D97-AF65-F5344CB8AC3E}">
        <p14:creationId xmlns:p14="http://schemas.microsoft.com/office/powerpoint/2010/main" val="3002377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Mental Health</a:t>
            </a:r>
            <a:endParaRPr lang="en-US" dirty="0"/>
          </a:p>
        </p:txBody>
      </p:sp>
      <p:graphicFrame>
        <p:nvGraphicFramePr>
          <p:cNvPr id="5" name="Content Placeholder 4"/>
          <p:cNvGraphicFramePr>
            <a:graphicFrameLocks noGrp="1"/>
          </p:cNvGraphicFramePr>
          <p:nvPr>
            <p:ph idx="1"/>
            <p:extLst/>
          </p:nvPr>
        </p:nvGraphicFramePr>
        <p:xfrm>
          <a:off x="2063552" y="1412776"/>
          <a:ext cx="81026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758880" y="5949280"/>
            <a:ext cx="4680520" cy="738664"/>
          </a:xfrm>
          <a:prstGeom prst="rect">
            <a:avLst/>
          </a:prstGeom>
          <a:noFill/>
        </p:spPr>
        <p:txBody>
          <a:bodyPr wrap="square" rtlCol="0">
            <a:spAutoFit/>
          </a:bodyPr>
          <a:lstStyle/>
          <a:p>
            <a:pPr algn="ctr"/>
            <a:r>
              <a:rPr lang="en-US" sz="1400" dirty="0"/>
              <a:t>Self-reported life satisfaction (1-5 scale)</a:t>
            </a:r>
          </a:p>
          <a:p>
            <a:pPr algn="ctr"/>
            <a:r>
              <a:rPr lang="en-US" sz="1400" dirty="0"/>
              <a:t>Pooled </a:t>
            </a:r>
            <a:r>
              <a:rPr lang="en-US" sz="1400" dirty="0" err="1"/>
              <a:t>e</a:t>
            </a:r>
            <a:r>
              <a:rPr lang="en-US" sz="1400" dirty="0" err="1"/>
              <a:t>ndline</a:t>
            </a:r>
            <a:r>
              <a:rPr lang="en-US" sz="1400" dirty="0"/>
              <a:t> 1: 0.11 points (control mean 2.99)</a:t>
            </a:r>
          </a:p>
          <a:p>
            <a:pPr algn="ctr"/>
            <a:r>
              <a:rPr lang="en-US" sz="1400" dirty="0"/>
              <a:t>Pooled </a:t>
            </a:r>
            <a:r>
              <a:rPr lang="en-US" sz="1400" dirty="0" err="1"/>
              <a:t>e</a:t>
            </a:r>
            <a:r>
              <a:rPr lang="en-US" sz="1400" dirty="0" err="1"/>
              <a:t>ndline</a:t>
            </a:r>
            <a:r>
              <a:rPr lang="en-US" sz="1400" dirty="0"/>
              <a:t> 2: 0.08 points (control mean 3.13)</a:t>
            </a:r>
            <a:endParaRPr lang="en-US" sz="1400" dirty="0"/>
          </a:p>
        </p:txBody>
      </p:sp>
    </p:spTree>
    <p:extLst>
      <p:ext uri="{BB962C8B-B14F-4D97-AF65-F5344CB8AC3E}">
        <p14:creationId xmlns:p14="http://schemas.microsoft.com/office/powerpoint/2010/main" val="1613236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cost-effective intervention for helping the ultra-poor</a:t>
            </a:r>
            <a:endParaRPr lang="en-US" dirty="0"/>
          </a:p>
        </p:txBody>
      </p:sp>
      <p:sp>
        <p:nvSpPr>
          <p:cNvPr id="3" name="Content Placeholder 2"/>
          <p:cNvSpPr>
            <a:spLocks noGrp="1"/>
          </p:cNvSpPr>
          <p:nvPr>
            <p:ph idx="1"/>
          </p:nvPr>
        </p:nvSpPr>
        <p:spPr>
          <a:xfrm>
            <a:off x="2253915" y="6011802"/>
            <a:ext cx="8229600" cy="324876"/>
          </a:xfrm>
        </p:spPr>
        <p:txBody>
          <a:bodyPr>
            <a:normAutofit fontScale="55000" lnSpcReduction="20000"/>
          </a:bodyPr>
          <a:lstStyle/>
          <a:p>
            <a:pPr>
              <a:buNone/>
            </a:pPr>
            <a:r>
              <a:rPr lang="en-US" dirty="0" smtClean="0"/>
              <a:t>Ex: for every dollar spent on the program in India, ultra-poor households had $4.33 in long-term benefits.</a:t>
            </a:r>
            <a:endParaRPr lang="en-US" dirty="0"/>
          </a:p>
        </p:txBody>
      </p:sp>
      <p:sp>
        <p:nvSpPr>
          <p:cNvPr id="5" name="Slide Number Placeholder 4"/>
          <p:cNvSpPr>
            <a:spLocks noGrp="1"/>
          </p:cNvSpPr>
          <p:nvPr>
            <p:ph type="sldNum" sz="quarter" idx="11"/>
          </p:nvPr>
        </p:nvSpPr>
        <p:spPr/>
        <p:txBody>
          <a:bodyPr/>
          <a:lstStyle/>
          <a:p>
            <a:fld id="{8010B76C-C533-3848-ADE6-F03E9FE1ACEB}" type="slidenum">
              <a:rPr lang="en-US" smtClean="0"/>
              <a:pPr/>
              <a:t>31</a:t>
            </a:fld>
            <a:endParaRPr lang="en-US" dirty="0"/>
          </a:p>
        </p:txBody>
      </p:sp>
      <p:pic>
        <p:nvPicPr>
          <p:cNvPr id="6" name="Picture 5"/>
          <p:cNvPicPr>
            <a:picLocks noChangeAspect="1"/>
          </p:cNvPicPr>
          <p:nvPr/>
        </p:nvPicPr>
        <p:blipFill>
          <a:blip r:embed="rId3"/>
          <a:stretch>
            <a:fillRect/>
          </a:stretch>
        </p:blipFill>
        <p:spPr>
          <a:xfrm>
            <a:off x="2508756" y="1281179"/>
            <a:ext cx="7174488" cy="4584032"/>
          </a:xfrm>
          <a:prstGeom prst="rect">
            <a:avLst/>
          </a:prstGeom>
        </p:spPr>
      </p:pic>
    </p:spTree>
    <p:extLst>
      <p:ext uri="{BB962C8B-B14F-4D97-AF65-F5344CB8AC3E}">
        <p14:creationId xmlns:p14="http://schemas.microsoft.com/office/powerpoint/2010/main" val="80344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515"/>
            <a:ext cx="11582400" cy="899886"/>
          </a:xfrm>
        </p:spPr>
        <p:txBody>
          <a:bodyPr/>
          <a:lstStyle/>
          <a:p>
            <a:r>
              <a:rPr lang="en-US" sz="3800" dirty="0" smtClean="0"/>
              <a:t>Leveraging evidence: Expanded to 58 projects in 37 countries</a:t>
            </a:r>
            <a:endParaRPr lang="en-US" sz="3800" dirty="0"/>
          </a:p>
        </p:txBody>
      </p:sp>
      <p:sp>
        <p:nvSpPr>
          <p:cNvPr id="4" name="Slide Number Placeholder 3"/>
          <p:cNvSpPr>
            <a:spLocks noGrp="1"/>
          </p:cNvSpPr>
          <p:nvPr>
            <p:ph type="sldNum" sz="quarter" idx="12"/>
          </p:nvPr>
        </p:nvSpPr>
        <p:spPr/>
        <p:txBody>
          <a:bodyPr/>
          <a:lstStyle/>
          <a:p>
            <a:pPr>
              <a:defRPr/>
            </a:pPr>
            <a:fld id="{9995BE12-36FF-487E-AA6A-99897757EEBC}" type="slidenum">
              <a:rPr lang="en-US" smtClean="0"/>
              <a:pPr>
                <a:defRPr/>
              </a:pPr>
              <a:t>32</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611"/>
          <a:stretch/>
        </p:blipFill>
        <p:spPr>
          <a:xfrm>
            <a:off x="1433708" y="1157514"/>
            <a:ext cx="9267630" cy="5680599"/>
          </a:xfrm>
          <a:prstGeom prst="rect">
            <a:avLst/>
          </a:prstGeom>
        </p:spPr>
      </p:pic>
    </p:spTree>
    <p:extLst>
      <p:ext uri="{BB962C8B-B14F-4D97-AF65-F5344CB8AC3E}">
        <p14:creationId xmlns:p14="http://schemas.microsoft.com/office/powerpoint/2010/main" val="313999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Cognitive Behavioral Therapy?</a:t>
            </a:r>
          </a:p>
          <a:p>
            <a:r>
              <a:rPr lang="en-US" dirty="0" smtClean="0"/>
              <a:t>Religion?</a:t>
            </a:r>
          </a:p>
        </p:txBody>
      </p:sp>
      <p:sp>
        <p:nvSpPr>
          <p:cNvPr id="3" name="Title 2"/>
          <p:cNvSpPr>
            <a:spLocks noGrp="1"/>
          </p:cNvSpPr>
          <p:nvPr>
            <p:ph type="title"/>
          </p:nvPr>
        </p:nvSpPr>
        <p:spPr/>
        <p:txBody>
          <a:bodyPr/>
          <a:lstStyle/>
          <a:p>
            <a:r>
              <a:rPr lang="en-US" dirty="0" smtClean="0"/>
              <a:t>New </a:t>
            </a:r>
            <a:r>
              <a:rPr lang="en-US" dirty="0" smtClean="0"/>
              <a:t>studies to work on Hope and Aspiration…</a:t>
            </a:r>
            <a:r>
              <a:rPr lang="en-US" dirty="0" smtClean="0"/>
              <a:t>	</a:t>
            </a:r>
            <a:endParaRPr lang="en-US" dirty="0"/>
          </a:p>
        </p:txBody>
      </p:sp>
    </p:spTree>
    <p:extLst>
      <p:ext uri="{BB962C8B-B14F-4D97-AF65-F5344CB8AC3E}">
        <p14:creationId xmlns:p14="http://schemas.microsoft.com/office/powerpoint/2010/main" val="28417960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4877" y="1581015"/>
            <a:ext cx="10665619" cy="3124077"/>
          </a:xfrm>
        </p:spPr>
        <p:txBody>
          <a:bodyPr numCol="2"/>
          <a:lstStyle/>
          <a:p>
            <a:pPr marL="457200" indent="-457200">
              <a:buFont typeface="Arial" panose="020B0604020202020204" pitchFamily="34" charset="0"/>
              <a:buChar char="•"/>
            </a:pPr>
            <a:r>
              <a:rPr lang="en-US" dirty="0"/>
              <a:t>Diligence</a:t>
            </a:r>
          </a:p>
          <a:p>
            <a:pPr marL="457200" indent="-457200">
              <a:buFont typeface="Arial" panose="020B0604020202020204" pitchFamily="34" charset="0"/>
              <a:buChar char="•"/>
            </a:pPr>
            <a:r>
              <a:rPr lang="en-US" dirty="0"/>
              <a:t>Thriftiness</a:t>
            </a:r>
          </a:p>
          <a:p>
            <a:pPr marL="457200" indent="-457200">
              <a:buFont typeface="Arial" panose="020B0604020202020204" pitchFamily="34" charset="0"/>
              <a:buChar char="•"/>
            </a:pPr>
            <a:r>
              <a:rPr lang="en-US" dirty="0"/>
              <a:t>Trust</a:t>
            </a:r>
          </a:p>
          <a:p>
            <a:pPr marL="457200" indent="-457200">
              <a:buFont typeface="Arial" panose="020B0604020202020204" pitchFamily="34" charset="0"/>
              <a:buChar char="•"/>
            </a:pPr>
            <a:r>
              <a:rPr lang="en-US" dirty="0"/>
              <a:t>Cooperation</a:t>
            </a:r>
          </a:p>
          <a:p>
            <a:pPr marL="457200" indent="-457200">
              <a:buFont typeface="Arial" panose="020B0604020202020204" pitchFamily="34" charset="0"/>
              <a:buChar char="•"/>
            </a:pPr>
            <a:r>
              <a:rPr lang="en-US" dirty="0"/>
              <a:t>Physical health</a:t>
            </a:r>
          </a:p>
          <a:p>
            <a:pPr marL="457200" indent="-457200">
              <a:buFont typeface="Arial" panose="020B0604020202020204" pitchFamily="34" charset="0"/>
              <a:buChar char="•"/>
            </a:pPr>
            <a:r>
              <a:rPr lang="en-US" dirty="0"/>
              <a:t>Lack of criminality</a:t>
            </a:r>
          </a:p>
          <a:p>
            <a:pPr marL="457200" indent="-457200">
              <a:buFont typeface="Arial" panose="020B0604020202020204" pitchFamily="34" charset="0"/>
              <a:buChar char="•"/>
            </a:pPr>
            <a:r>
              <a:rPr lang="en-US" dirty="0"/>
              <a:t>Avoidance of substance abuse</a:t>
            </a:r>
          </a:p>
          <a:p>
            <a:pPr marL="457200" indent="-457200">
              <a:buFont typeface="Arial" panose="020B0604020202020204" pitchFamily="34" charset="0"/>
              <a:buChar char="•"/>
            </a:pPr>
            <a:r>
              <a:rPr lang="en-US" dirty="0"/>
              <a:t>Income</a:t>
            </a:r>
          </a:p>
          <a:p>
            <a:pPr marL="457200" indent="-457200">
              <a:buFont typeface="Arial" panose="020B0604020202020204" pitchFamily="34" charset="0"/>
              <a:buChar char="•"/>
            </a:pPr>
            <a:r>
              <a:rPr lang="en-US" dirty="0"/>
              <a:t>Educational attainment</a:t>
            </a:r>
          </a:p>
          <a:p>
            <a:endParaRPr lang="en-US" dirty="0"/>
          </a:p>
        </p:txBody>
      </p:sp>
      <p:sp>
        <p:nvSpPr>
          <p:cNvPr id="4" name="Title 3"/>
          <p:cNvSpPr>
            <a:spLocks noGrp="1"/>
          </p:cNvSpPr>
          <p:nvPr>
            <p:ph type="title"/>
          </p:nvPr>
        </p:nvSpPr>
        <p:spPr/>
        <p:txBody>
          <a:bodyPr/>
          <a:lstStyle/>
          <a:p>
            <a:r>
              <a:rPr lang="en-US" dirty="0"/>
              <a:t>Positive correlations with religiosity</a:t>
            </a:r>
          </a:p>
        </p:txBody>
      </p:sp>
      <p:sp>
        <p:nvSpPr>
          <p:cNvPr id="5" name="Text Placeholder 4"/>
          <p:cNvSpPr>
            <a:spLocks noGrp="1"/>
          </p:cNvSpPr>
          <p:nvPr>
            <p:ph type="body" sz="quarter" idx="16"/>
          </p:nvPr>
        </p:nvSpPr>
        <p:spPr>
          <a:xfrm>
            <a:off x="724181" y="5529583"/>
            <a:ext cx="2776255" cy="585788"/>
          </a:xfrm>
        </p:spPr>
        <p:txBody>
          <a:bodyPr/>
          <a:lstStyle/>
          <a:p>
            <a:r>
              <a:rPr lang="en-US" sz="3200" b="1" dirty="0" smtClean="0">
                <a:solidFill>
                  <a:schemeClr val="tx1"/>
                </a:solidFill>
              </a:rPr>
              <a:t>Hard to infer:</a:t>
            </a:r>
            <a:endParaRPr lang="en-US" sz="3200" b="1" dirty="0">
              <a:solidFill>
                <a:schemeClr val="tx1"/>
              </a:solidFill>
            </a:endParaRPr>
          </a:p>
        </p:txBody>
      </p:sp>
      <p:pic>
        <p:nvPicPr>
          <p:cNvPr id="6" name="Picture 5"/>
          <p:cNvPicPr>
            <a:picLocks noChangeAspect="1"/>
          </p:cNvPicPr>
          <p:nvPr/>
        </p:nvPicPr>
        <p:blipFill>
          <a:blip r:embed="rId2"/>
          <a:stretch>
            <a:fillRect/>
          </a:stretch>
        </p:blipFill>
        <p:spPr>
          <a:xfrm>
            <a:off x="3736180" y="5408461"/>
            <a:ext cx="7570594" cy="828033"/>
          </a:xfrm>
          <a:prstGeom prst="rect">
            <a:avLst/>
          </a:prstGeom>
        </p:spPr>
      </p:pic>
    </p:spTree>
    <p:extLst>
      <p:ext uri="{BB962C8B-B14F-4D97-AF65-F5344CB8AC3E}">
        <p14:creationId xmlns:p14="http://schemas.microsoft.com/office/powerpoint/2010/main" val="4096842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38416" y="1518512"/>
            <a:ext cx="5565605" cy="4132645"/>
          </a:xfrm>
          <a:solidFill>
            <a:schemeClr val="bg1"/>
          </a:solidFill>
        </p:spPr>
        <p:txBody>
          <a:bodyPr/>
          <a:lstStyle/>
          <a:p>
            <a:pPr marL="457200" indent="-457200">
              <a:buFont typeface="Courier New" panose="02070309020205020404" pitchFamily="49" charset="0"/>
              <a:buChar char="o"/>
            </a:pPr>
            <a:r>
              <a:rPr lang="en-US" dirty="0" smtClean="0"/>
              <a:t>Faith based Protestant organization</a:t>
            </a:r>
          </a:p>
          <a:p>
            <a:pPr marL="457200" indent="-457200">
              <a:buFont typeface="Courier New" panose="02070309020205020404" pitchFamily="49" charset="0"/>
              <a:buChar char="o"/>
            </a:pPr>
            <a:r>
              <a:rPr lang="en-US" dirty="0" smtClean="0"/>
              <a:t>Social services for ultra-poor households in the Philippines</a:t>
            </a:r>
          </a:p>
          <a:p>
            <a:pPr marL="457200" indent="-457200">
              <a:buFont typeface="Courier New" panose="02070309020205020404" pitchFamily="49" charset="0"/>
              <a:buChar char="o"/>
            </a:pPr>
            <a:r>
              <a:rPr lang="en-US" dirty="0" smtClean="0"/>
              <a:t>Commitment to data evaluation</a:t>
            </a:r>
          </a:p>
          <a:p>
            <a:pPr marL="457200" indent="-457200">
              <a:buFont typeface="Courier New" panose="02070309020205020404" pitchFamily="49" charset="0"/>
              <a:buChar char="o"/>
            </a:pPr>
            <a:r>
              <a:rPr lang="en-US" dirty="0" smtClean="0"/>
              <a:t>Program evaluated: Transform</a:t>
            </a:r>
          </a:p>
        </p:txBody>
      </p:sp>
      <p:sp>
        <p:nvSpPr>
          <p:cNvPr id="5" name="Title 4"/>
          <p:cNvSpPr>
            <a:spLocks noGrp="1"/>
          </p:cNvSpPr>
          <p:nvPr>
            <p:ph type="title"/>
          </p:nvPr>
        </p:nvSpPr>
        <p:spPr/>
        <p:txBody>
          <a:bodyPr/>
          <a:lstStyle/>
          <a:p>
            <a:r>
              <a:rPr lang="en-US" dirty="0" smtClean="0"/>
              <a:t>International Care Ministries (ICM)</a:t>
            </a:r>
            <a:endParaRPr lang="en-US" dirty="0"/>
          </a:p>
        </p:txBody>
      </p:sp>
      <p:sp>
        <p:nvSpPr>
          <p:cNvPr id="16" name="Text Placeholder 15"/>
          <p:cNvSpPr>
            <a:spLocks noGrp="1"/>
          </p:cNvSpPr>
          <p:nvPr>
            <p:ph type="body" sz="quarter" idx="16"/>
          </p:nvPr>
        </p:nvSpPr>
        <p:spPr/>
        <p:txBody>
          <a:bodyPr/>
          <a:lstStyle/>
          <a:p>
            <a:r>
              <a:rPr lang="en-US" dirty="0" smtClean="0"/>
              <a:t>NGO Partner</a:t>
            </a:r>
            <a:endParaRPr lang="en-US" dirty="0"/>
          </a:p>
        </p:txBody>
      </p:sp>
      <p:pic>
        <p:nvPicPr>
          <p:cNvPr id="17"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54738" y="1562150"/>
            <a:ext cx="5578475" cy="3718983"/>
          </a:xfrm>
        </p:spPr>
      </p:pic>
    </p:spTree>
    <p:extLst>
      <p:ext uri="{BB962C8B-B14F-4D97-AF65-F5344CB8AC3E}">
        <p14:creationId xmlns:p14="http://schemas.microsoft.com/office/powerpoint/2010/main" val="250527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4 Lancashire.10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8167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8420" y="1114458"/>
            <a:ext cx="11487856" cy="430887"/>
          </a:xfrm>
        </p:spPr>
        <p:txBody>
          <a:bodyPr/>
          <a:lstStyle/>
          <a:p>
            <a:r>
              <a:rPr lang="en-US" sz="2800" b="1" dirty="0"/>
              <a:t>Randomization</a:t>
            </a:r>
          </a:p>
        </p:txBody>
      </p:sp>
      <p:sp>
        <p:nvSpPr>
          <p:cNvPr id="4" name="Title 3"/>
          <p:cNvSpPr>
            <a:spLocks noGrp="1"/>
          </p:cNvSpPr>
          <p:nvPr>
            <p:ph type="title"/>
          </p:nvPr>
        </p:nvSpPr>
        <p:spPr>
          <a:xfrm>
            <a:off x="307741" y="100861"/>
            <a:ext cx="11518535" cy="908043"/>
          </a:xfrm>
        </p:spPr>
        <p:txBody>
          <a:bodyPr/>
          <a:lstStyle/>
          <a:p>
            <a:r>
              <a:rPr lang="en-US" dirty="0"/>
              <a:t>Design</a:t>
            </a:r>
          </a:p>
        </p:txBody>
      </p:sp>
      <p:pic>
        <p:nvPicPr>
          <p:cNvPr id="5" name="Picture 4"/>
          <p:cNvPicPr>
            <a:picLocks noChangeAspect="1"/>
          </p:cNvPicPr>
          <p:nvPr/>
        </p:nvPicPr>
        <p:blipFill>
          <a:blip r:embed="rId3"/>
          <a:stretch>
            <a:fillRect/>
          </a:stretch>
        </p:blipFill>
        <p:spPr>
          <a:xfrm>
            <a:off x="1096907" y="1243097"/>
            <a:ext cx="8626588" cy="5614903"/>
          </a:xfrm>
          <a:prstGeom prst="rect">
            <a:avLst/>
          </a:prstGeom>
        </p:spPr>
      </p:pic>
      <p:sp>
        <p:nvSpPr>
          <p:cNvPr id="6" name="TextBox 5"/>
          <p:cNvSpPr txBox="1"/>
          <p:nvPr/>
        </p:nvSpPr>
        <p:spPr>
          <a:xfrm>
            <a:off x="9723495" y="3080805"/>
            <a:ext cx="2874874" cy="400110"/>
          </a:xfrm>
          <a:prstGeom prst="rect">
            <a:avLst/>
          </a:prstGeom>
          <a:noFill/>
        </p:spPr>
        <p:txBody>
          <a:bodyPr wrap="square" numCol="1" rtlCol="0">
            <a:spAutoFit/>
          </a:bodyPr>
          <a:lstStyle/>
          <a:p>
            <a:pPr>
              <a:spcBef>
                <a:spcPts val="300"/>
              </a:spcBef>
              <a:spcAft>
                <a:spcPts val="600"/>
              </a:spcAft>
            </a:pPr>
            <a:r>
              <a:rPr lang="en-US" sz="2000" dirty="0" smtClean="0">
                <a:solidFill>
                  <a:schemeClr val="accent2"/>
                </a:solidFill>
                <a:latin typeface="Salesforce Sans"/>
                <a:cs typeface="Salesforce Sans"/>
              </a:rPr>
              <a:t>(2,011 participants)</a:t>
            </a:r>
          </a:p>
        </p:txBody>
      </p:sp>
      <p:sp>
        <p:nvSpPr>
          <p:cNvPr id="7" name="TextBox 6"/>
          <p:cNvSpPr txBox="1"/>
          <p:nvPr/>
        </p:nvSpPr>
        <p:spPr>
          <a:xfrm>
            <a:off x="9723495" y="1566168"/>
            <a:ext cx="2874874" cy="400110"/>
          </a:xfrm>
          <a:prstGeom prst="rect">
            <a:avLst/>
          </a:prstGeom>
          <a:noFill/>
        </p:spPr>
        <p:txBody>
          <a:bodyPr wrap="square" numCol="1" rtlCol="0">
            <a:spAutoFit/>
          </a:bodyPr>
          <a:lstStyle/>
          <a:p>
            <a:pPr>
              <a:spcBef>
                <a:spcPts val="300"/>
              </a:spcBef>
              <a:spcAft>
                <a:spcPts val="600"/>
              </a:spcAft>
            </a:pPr>
            <a:r>
              <a:rPr lang="en-US" sz="2000" dirty="0" smtClean="0">
                <a:solidFill>
                  <a:schemeClr val="accent2"/>
                </a:solidFill>
                <a:latin typeface="Salesforce Sans"/>
                <a:cs typeface="Salesforce Sans"/>
              </a:rPr>
              <a:t>(2,010 participants)</a:t>
            </a:r>
          </a:p>
        </p:txBody>
      </p:sp>
      <p:sp>
        <p:nvSpPr>
          <p:cNvPr id="8" name="TextBox 7"/>
          <p:cNvSpPr txBox="1"/>
          <p:nvPr/>
        </p:nvSpPr>
        <p:spPr>
          <a:xfrm>
            <a:off x="9723495" y="5830385"/>
            <a:ext cx="2874874" cy="400110"/>
          </a:xfrm>
          <a:prstGeom prst="rect">
            <a:avLst/>
          </a:prstGeom>
          <a:noFill/>
        </p:spPr>
        <p:txBody>
          <a:bodyPr wrap="square" numCol="1" rtlCol="0">
            <a:spAutoFit/>
          </a:bodyPr>
          <a:lstStyle/>
          <a:p>
            <a:pPr>
              <a:spcBef>
                <a:spcPts val="300"/>
              </a:spcBef>
              <a:spcAft>
                <a:spcPts val="600"/>
              </a:spcAft>
            </a:pPr>
            <a:r>
              <a:rPr lang="en-US" sz="2000" dirty="0" smtClean="0">
                <a:solidFill>
                  <a:schemeClr val="accent2"/>
                </a:solidFill>
                <a:latin typeface="Salesforce Sans"/>
                <a:cs typeface="Salesforce Sans"/>
              </a:rPr>
              <a:t>(2,000 participants)</a:t>
            </a:r>
          </a:p>
        </p:txBody>
      </p:sp>
      <p:sp>
        <p:nvSpPr>
          <p:cNvPr id="9" name="TextBox 8"/>
          <p:cNvSpPr txBox="1"/>
          <p:nvPr/>
        </p:nvSpPr>
        <p:spPr>
          <a:xfrm>
            <a:off x="9723495" y="4322892"/>
            <a:ext cx="2874874" cy="400110"/>
          </a:xfrm>
          <a:prstGeom prst="rect">
            <a:avLst/>
          </a:prstGeom>
          <a:noFill/>
        </p:spPr>
        <p:txBody>
          <a:bodyPr wrap="square" numCol="1" rtlCol="0">
            <a:spAutoFit/>
          </a:bodyPr>
          <a:lstStyle/>
          <a:p>
            <a:pPr>
              <a:spcBef>
                <a:spcPts val="300"/>
              </a:spcBef>
              <a:spcAft>
                <a:spcPts val="600"/>
              </a:spcAft>
            </a:pPr>
            <a:r>
              <a:rPr lang="en-US" sz="2000" dirty="0" smtClean="0">
                <a:solidFill>
                  <a:schemeClr val="accent2"/>
                </a:solidFill>
                <a:latin typeface="Salesforce Sans"/>
                <a:cs typeface="Salesforce Sans"/>
              </a:rPr>
              <a:t>(2,002 participants)</a:t>
            </a:r>
          </a:p>
        </p:txBody>
      </p:sp>
    </p:spTree>
    <p:extLst>
      <p:ext uri="{BB962C8B-B14F-4D97-AF65-F5344CB8AC3E}">
        <p14:creationId xmlns:p14="http://schemas.microsoft.com/office/powerpoint/2010/main" val="767396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Primary outcomes</a:t>
            </a:r>
          </a:p>
        </p:txBody>
      </p:sp>
      <p:sp>
        <p:nvSpPr>
          <p:cNvPr id="11" name="TextBox 10"/>
          <p:cNvSpPr txBox="1"/>
          <p:nvPr/>
        </p:nvSpPr>
        <p:spPr>
          <a:xfrm>
            <a:off x="696482" y="6079524"/>
            <a:ext cx="726481" cy="400110"/>
          </a:xfrm>
          <a:prstGeom prst="rect">
            <a:avLst/>
          </a:prstGeom>
          <a:noFill/>
        </p:spPr>
        <p:txBody>
          <a:bodyPr wrap="none" numCol="1" rtlCol="0">
            <a:spAutoFit/>
          </a:bodyPr>
          <a:lstStyle/>
          <a:p>
            <a:pPr>
              <a:spcBef>
                <a:spcPts val="300"/>
              </a:spcBef>
              <a:spcAft>
                <a:spcPts val="600"/>
              </a:spcAft>
            </a:pPr>
            <a:r>
              <a:rPr lang="en-US" sz="2000" dirty="0">
                <a:latin typeface="Salesforce Sans"/>
                <a:cs typeface="Salesforce Sans"/>
                <a:hlinkClick r:id="rId3" action="ppaction://hlinksldjump"/>
              </a:rPr>
              <a:t>back</a:t>
            </a:r>
            <a:endParaRPr lang="en-US" sz="2000" dirty="0">
              <a:latin typeface="Salesforce Sans"/>
              <a:cs typeface="Salesforce Sans"/>
            </a:endParaRPr>
          </a:p>
        </p:txBody>
      </p:sp>
      <p:graphicFrame>
        <p:nvGraphicFramePr>
          <p:cNvPr id="3" name="Table 2"/>
          <p:cNvGraphicFramePr>
            <a:graphicFrameLocks noGrp="1"/>
          </p:cNvGraphicFramePr>
          <p:nvPr>
            <p:extLst/>
          </p:nvPr>
        </p:nvGraphicFramePr>
        <p:xfrm>
          <a:off x="843450" y="998768"/>
          <a:ext cx="10515720" cy="5080760"/>
        </p:xfrm>
        <a:graphic>
          <a:graphicData uri="http://schemas.openxmlformats.org/drawingml/2006/table">
            <a:tbl>
              <a:tblPr/>
              <a:tblGrid>
                <a:gridCol w="2378799">
                  <a:extLst>
                    <a:ext uri="{9D8B030D-6E8A-4147-A177-3AD203B41FA5}">
                      <a16:colId xmlns:a16="http://schemas.microsoft.com/office/drawing/2014/main" val="20000"/>
                    </a:ext>
                  </a:extLst>
                </a:gridCol>
                <a:gridCol w="847383">
                  <a:extLst>
                    <a:ext uri="{9D8B030D-6E8A-4147-A177-3AD203B41FA5}">
                      <a16:colId xmlns:a16="http://schemas.microsoft.com/office/drawing/2014/main" val="20001"/>
                    </a:ext>
                  </a:extLst>
                </a:gridCol>
                <a:gridCol w="788679">
                  <a:extLst>
                    <a:ext uri="{9D8B030D-6E8A-4147-A177-3AD203B41FA5}">
                      <a16:colId xmlns:a16="http://schemas.microsoft.com/office/drawing/2014/main" val="20002"/>
                    </a:ext>
                  </a:extLst>
                </a:gridCol>
                <a:gridCol w="788679">
                  <a:extLst>
                    <a:ext uri="{9D8B030D-6E8A-4147-A177-3AD203B41FA5}">
                      <a16:colId xmlns:a16="http://schemas.microsoft.com/office/drawing/2014/main" val="20003"/>
                    </a:ext>
                  </a:extLst>
                </a:gridCol>
                <a:gridCol w="788679">
                  <a:extLst>
                    <a:ext uri="{9D8B030D-6E8A-4147-A177-3AD203B41FA5}">
                      <a16:colId xmlns:a16="http://schemas.microsoft.com/office/drawing/2014/main" val="20004"/>
                    </a:ext>
                  </a:extLst>
                </a:gridCol>
                <a:gridCol w="788679">
                  <a:extLst>
                    <a:ext uri="{9D8B030D-6E8A-4147-A177-3AD203B41FA5}">
                      <a16:colId xmlns:a16="http://schemas.microsoft.com/office/drawing/2014/main" val="20005"/>
                    </a:ext>
                  </a:extLst>
                </a:gridCol>
                <a:gridCol w="788679">
                  <a:extLst>
                    <a:ext uri="{9D8B030D-6E8A-4147-A177-3AD203B41FA5}">
                      <a16:colId xmlns:a16="http://schemas.microsoft.com/office/drawing/2014/main" val="20006"/>
                    </a:ext>
                  </a:extLst>
                </a:gridCol>
                <a:gridCol w="788679">
                  <a:extLst>
                    <a:ext uri="{9D8B030D-6E8A-4147-A177-3AD203B41FA5}">
                      <a16:colId xmlns:a16="http://schemas.microsoft.com/office/drawing/2014/main" val="20007"/>
                    </a:ext>
                  </a:extLst>
                </a:gridCol>
                <a:gridCol w="788679">
                  <a:extLst>
                    <a:ext uri="{9D8B030D-6E8A-4147-A177-3AD203B41FA5}">
                      <a16:colId xmlns:a16="http://schemas.microsoft.com/office/drawing/2014/main" val="20008"/>
                    </a:ext>
                  </a:extLst>
                </a:gridCol>
                <a:gridCol w="788679">
                  <a:extLst>
                    <a:ext uri="{9D8B030D-6E8A-4147-A177-3AD203B41FA5}">
                      <a16:colId xmlns:a16="http://schemas.microsoft.com/office/drawing/2014/main" val="20009"/>
                    </a:ext>
                  </a:extLst>
                </a:gridCol>
                <a:gridCol w="980106">
                  <a:extLst>
                    <a:ext uri="{9D8B030D-6E8A-4147-A177-3AD203B41FA5}">
                      <a16:colId xmlns:a16="http://schemas.microsoft.com/office/drawing/2014/main" val="20010"/>
                    </a:ext>
                  </a:extLst>
                </a:gridCol>
              </a:tblGrid>
              <a:tr h="143865">
                <a:tc>
                  <a:txBody>
                    <a:bodyPr/>
                    <a:lstStyle/>
                    <a:p>
                      <a:pPr algn="l" fontAlgn="b"/>
                      <a:r>
                        <a:rPr lang="en-US" sz="800" b="1" i="0" u="none" strike="noStrike">
                          <a:effectLst/>
                          <a:latin typeface="Times New Roman" panose="02020603050405020304" pitchFamily="18" charset="0"/>
                        </a:rPr>
                        <a:t>Table 1. Main indices: Primary outcomes</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1"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43865">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2</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3</a:t>
                      </a:r>
                    </a:p>
                  </a:txBody>
                  <a:tcPr marL="7385" marR="7385" marT="738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4</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5</a:t>
                      </a:r>
                    </a:p>
                  </a:txBody>
                  <a:tcPr marL="7385" marR="7385" marT="738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6</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7</a:t>
                      </a:r>
                    </a:p>
                  </a:txBody>
                  <a:tcPr marL="7385" marR="7385" marT="738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8</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9</a:t>
                      </a:r>
                    </a:p>
                  </a:txBody>
                  <a:tcPr marL="7385" marR="7385" marT="738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10</a:t>
                      </a:r>
                    </a:p>
                  </a:txBody>
                  <a:tcPr marL="7385" marR="7385" marT="738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0761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ctr"/>
                      <a:r>
                        <a:rPr lang="en-US" sz="800" b="0" i="0" u="none" strike="noStrike">
                          <a:effectLst/>
                          <a:latin typeface="Times New Roman" panose="02020603050405020304" pitchFamily="18" charset="0"/>
                        </a:rPr>
                        <a:t>Religion Intrinsic Index</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Religion Extrinsic Index</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General Religion Index</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Religion-List Randomization</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Last month HH consumption (PHP)</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Food security index</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Last month HH income </a:t>
                      </a:r>
                      <a:br>
                        <a:rPr lang="en-US" sz="800" b="0" i="0" u="none" strike="noStrike">
                          <a:effectLst/>
                          <a:latin typeface="Times New Roman" panose="02020603050405020304" pitchFamily="18" charset="0"/>
                        </a:rPr>
                      </a:br>
                      <a:r>
                        <a:rPr lang="en-US" sz="800" b="0" i="0" u="none" strike="noStrike">
                          <a:effectLst/>
                          <a:latin typeface="Times New Roman" panose="02020603050405020304" pitchFamily="18" charset="0"/>
                        </a:rPr>
                        <a:t>(PHP)</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Labor supply - total adult hours</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Life satisfaction index</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effectLst/>
                          <a:latin typeface="Times New Roman" panose="02020603050405020304" pitchFamily="18" charset="0"/>
                        </a:rPr>
                        <a:t>Perceived relative economic wellbeing</a:t>
                      </a:r>
                    </a:p>
                  </a:txBody>
                  <a:tcPr marL="7385" marR="7385" marT="738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9949">
                <a:tc>
                  <a:txBody>
                    <a:bodyPr/>
                    <a:lstStyle/>
                    <a:p>
                      <a:pPr algn="l" fontAlgn="b"/>
                      <a:r>
                        <a:rPr lang="en-US" sz="800" b="0" i="1"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1"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3"/>
                  </a:ext>
                </a:extLst>
              </a:tr>
              <a:tr h="143865">
                <a:tc>
                  <a:txBody>
                    <a:bodyPr/>
                    <a:lstStyle/>
                    <a:p>
                      <a:pPr algn="l" fontAlgn="b"/>
                      <a:r>
                        <a:rPr lang="en-US" sz="800" b="1" i="1" u="none" strike="noStrike">
                          <a:effectLst/>
                          <a:latin typeface="Times New Roman" panose="02020603050405020304" pitchFamily="18" charset="0"/>
                        </a:rPr>
                        <a:t>Panel A: Pooled specification</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139949">
                <a:tc>
                  <a:txBody>
                    <a:bodyPr/>
                    <a:lstStyle/>
                    <a:p>
                      <a:pPr algn="l" fontAlgn="b"/>
                      <a:r>
                        <a:rPr lang="en-US" sz="800" b="0" i="0" u="none" strike="noStrike">
                          <a:effectLst/>
                          <a:latin typeface="Times New Roman" panose="02020603050405020304" pitchFamily="18" charset="0"/>
                        </a:rPr>
                        <a:t>Any V</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0.1019***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0.1294***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0.0770***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0.0498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0.0106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388.6213***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0.9252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0.0159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-0.1123**</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143865">
                <a:tc>
                  <a:txBody>
                    <a:bodyPr/>
                    <a:lstStyle/>
                    <a:p>
                      <a:pPr algn="l" fontAlgn="b"/>
                      <a:r>
                        <a:rPr lang="en-US" sz="800" b="1" i="1"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(0.0229)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(0.0373)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(100.4963)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(0.0227)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(127.0902)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(1.0890)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(0.0224)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(0.0469)</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143865">
                <a:tc>
                  <a:txBody>
                    <a:bodyPr/>
                    <a:lstStyle/>
                    <a:p>
                      <a:pPr algn="l" fontAlgn="b"/>
                      <a:r>
                        <a:rPr lang="en-US" sz="800" b="1" i="1"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[0.183]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[0.999]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[0.768]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[0.718]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[0.718]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[0.052]</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8"/>
                  </a:ext>
                </a:extLst>
              </a:tr>
              <a:tr h="143865">
                <a:tc>
                  <a:txBody>
                    <a:bodyPr/>
                    <a:lstStyle/>
                    <a:p>
                      <a:pPr algn="l" fontAlgn="b"/>
                      <a:r>
                        <a:rPr lang="en-US" sz="800" b="0" i="0" u="none" strike="noStrike">
                          <a:effectLst/>
                          <a:latin typeface="Times New Roman" panose="02020603050405020304" pitchFamily="18" charset="0"/>
                        </a:rPr>
                        <a:t>Any HL</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-0.0208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-0.0001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-0.0300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-105.2917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-0.0447*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127.9288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-1.8114*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-0.0114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-0.0423</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143865">
                <a:tc>
                  <a:txBody>
                    <a:bodyPr/>
                    <a:lstStyle/>
                    <a:p>
                      <a:pPr algn="l" fontAlgn="b"/>
                      <a:r>
                        <a:rPr lang="en-US" sz="800" b="1" i="1"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(0.0374)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(93.4550)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(126.3230)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(1.0949)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(0.0226)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(0.0471)</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0"/>
                  </a:ext>
                </a:extLst>
              </a:tr>
              <a:tr h="143865">
                <a:tc>
                  <a:txBody>
                    <a:bodyPr/>
                    <a:lstStyle/>
                    <a:p>
                      <a:pPr algn="l" fontAlgn="b"/>
                      <a:r>
                        <a:rPr lang="en-US" sz="800" b="1" i="1"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1"/>
                  </a:ext>
                </a:extLst>
              </a:tr>
              <a:tr h="143865">
                <a:tc>
                  <a:txBody>
                    <a:bodyPr/>
                    <a:lstStyle/>
                    <a:p>
                      <a:pPr algn="l" fontAlgn="b"/>
                      <a:r>
                        <a:rPr lang="en-US" sz="800" b="1" i="1" u="none" strike="noStrike">
                          <a:effectLst/>
                          <a:latin typeface="Times New Roman" panose="02020603050405020304" pitchFamily="18" charset="0"/>
                        </a:rPr>
                        <a:t>Panel B: Simple specification</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2"/>
                  </a:ext>
                </a:extLst>
              </a:tr>
              <a:tr h="139949">
                <a:tc>
                  <a:txBody>
                    <a:bodyPr/>
                    <a:lstStyle/>
                    <a:p>
                      <a:pPr algn="l" fontAlgn="b"/>
                      <a:r>
                        <a:rPr lang="en-US" sz="800" b="0" i="0" u="none" strike="noStrike">
                          <a:effectLst/>
                          <a:latin typeface="Times New Roman" panose="02020603050405020304" pitchFamily="18" charset="0"/>
                        </a:rPr>
                        <a:t>Values, Health and Livelihood (VHL)</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0.1149***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0.1086***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0.0769**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0.0197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-103.5729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-0.0323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522.9018***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-0.8916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0.0045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-0.1509**</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3"/>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(0.0342)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(0.0375)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(0.0307)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(0.0537)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(159.7858)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(0.0370)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(175.7029)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(1.4150)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(0.0275)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(0.0667)</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4"/>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5"/>
                  </a:ext>
                </a:extLst>
              </a:tr>
              <a:tr h="139949">
                <a:tc>
                  <a:txBody>
                    <a:bodyPr/>
                    <a:lstStyle/>
                    <a:p>
                      <a:pPr algn="l" fontAlgn="b"/>
                      <a:r>
                        <a:rPr lang="en-US" sz="800" b="0" i="0" u="none" strike="noStrike">
                          <a:effectLst/>
                          <a:latin typeface="Times New Roman" panose="02020603050405020304" pitchFamily="18" charset="0"/>
                        </a:rPr>
                        <a:t>Health and Livelihood (HL)</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0.0467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0.0737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-0.0296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-0.0045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-316.8271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-0.0503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286.6650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-0.1229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-0.0348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-0.0754</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(0.0547)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(0.0646)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(0.0544)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(0.0552)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(202.6302)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(0.0514)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(277.7594)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(2.3845)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(0.0564)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(0.1123)</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8"/>
                  </a:ext>
                </a:extLst>
              </a:tr>
              <a:tr h="139949">
                <a:tc>
                  <a:txBody>
                    <a:bodyPr/>
                    <a:lstStyle/>
                    <a:p>
                      <a:pPr algn="l" fontAlgn="b"/>
                      <a:r>
                        <a:rPr lang="en-US" sz="800" b="0" i="0" u="none" strike="noStrike">
                          <a:effectLst/>
                          <a:latin typeface="Times New Roman" panose="02020603050405020304" pitchFamily="18" charset="0"/>
                        </a:rPr>
                        <a:t>Values (V)</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0.1239**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0.2038***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-0.0296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0.0705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-165.9626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-0.0067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578.7454**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2.9616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-0.0234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-0.1316</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19"/>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(0.0500)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(0.0638)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(0.0544)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(0.0567)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(209.3366)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(0.0500)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(285.3409)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(2.3181)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(0.0472)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(0.1185)</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0"/>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1"/>
                  </a:ext>
                </a:extLst>
              </a:tr>
              <a:tr h="139949">
                <a:tc>
                  <a:txBody>
                    <a:bodyPr/>
                    <a:lstStyle/>
                    <a:p>
                      <a:pPr algn="l" fontAlgn="b"/>
                      <a:r>
                        <a:rPr lang="en-US" sz="800" b="0" i="0" u="none" strike="noStrike">
                          <a:effectLst/>
                          <a:latin typeface="Times New Roman" panose="02020603050405020304" pitchFamily="18" charset="0"/>
                        </a:rPr>
                        <a:t>p-value for VHL = HL test</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0.244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0.615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0.305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0.722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0.389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0.748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0.487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0.502</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2"/>
                  </a:ext>
                </a:extLst>
              </a:tr>
              <a:tr h="139949">
                <a:tc>
                  <a:txBody>
                    <a:bodyPr/>
                    <a:lstStyle/>
                    <a:p>
                      <a:pPr algn="l" fontAlgn="b"/>
                      <a:r>
                        <a:rPr lang="en-US" sz="800" b="0" i="0" u="none" strike="noStrike">
                          <a:effectLst/>
                          <a:latin typeface="Times New Roman" panose="02020603050405020304" pitchFamily="18" charset="0"/>
                        </a:rPr>
                        <a:t>q-value for VHL = HL test</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[0.391]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[0.615]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[0.148]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[0.615]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3"/>
                  </a:ext>
                </a:extLst>
              </a:tr>
              <a:tr h="143865">
                <a:tc>
                  <a:txBody>
                    <a:bodyPr/>
                    <a:lstStyle/>
                    <a:p>
                      <a:pPr algn="l" fontAlgn="b"/>
                      <a:r>
                        <a:rPr lang="en-US" sz="800" b="0" i="0" u="none" strike="noStrike">
                          <a:effectLst/>
                          <a:latin typeface="Times New Roman" panose="02020603050405020304" pitchFamily="18" charset="0"/>
                        </a:rPr>
                        <a:t>p-value for V = C test</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0.0138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0.305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0.215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0.429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0.894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0.043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0.202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0.620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0.267</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4"/>
                  </a:ext>
                </a:extLst>
              </a:tr>
              <a:tr h="139949">
                <a:tc>
                  <a:txBody>
                    <a:bodyPr/>
                    <a:lstStyle/>
                    <a:p>
                      <a:pPr algn="l" fontAlgn="b"/>
                      <a:r>
                        <a:rPr lang="en-US" sz="800" b="0" i="0" u="none" strike="noStrike">
                          <a:effectLst/>
                          <a:latin typeface="Times New Roman" panose="02020603050405020304" pitchFamily="18" charset="0"/>
                        </a:rPr>
                        <a:t>q-value for V = C test</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[0.056]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[0.013]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[0.407]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[0.391]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[0.643]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[0.895]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[0.261]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[0.535]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[0.744]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[0.535]</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5"/>
                  </a:ext>
                </a:extLst>
              </a:tr>
              <a:tr h="139949">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6"/>
                  </a:ext>
                </a:extLst>
              </a:tr>
              <a:tr h="143865">
                <a:tc>
                  <a:txBody>
                    <a:bodyPr/>
                    <a:lstStyle/>
                    <a:p>
                      <a:pPr algn="l" fontAlgn="b"/>
                      <a:r>
                        <a:rPr lang="en-US" sz="800" b="1" i="1" u="none" strike="noStrike">
                          <a:effectLst/>
                          <a:latin typeface="Times New Roman" panose="02020603050405020304" pitchFamily="18" charset="0"/>
                        </a:rPr>
                        <a:t>Panel C: summary information</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7"/>
                  </a:ext>
                </a:extLst>
              </a:tr>
              <a:tr h="139949">
                <a:tc>
                  <a:txBody>
                    <a:bodyPr/>
                    <a:lstStyle/>
                    <a:p>
                      <a:pPr algn="l" fontAlgn="b"/>
                      <a:r>
                        <a:rPr lang="en-US" sz="800" b="0" i="0" u="none" strike="noStrike">
                          <a:effectLst/>
                          <a:latin typeface="Times New Roman" panose="02020603050405020304" pitchFamily="18" charset="0"/>
                        </a:rPr>
                        <a:t>Control group mean</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0.606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5001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4213</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79.58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3.242</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8"/>
                  </a:ext>
                </a:extLst>
              </a:tr>
              <a:tr h="139949">
                <a:tc>
                  <a:txBody>
                    <a:bodyPr/>
                    <a:lstStyle/>
                    <a:p>
                      <a:pPr algn="l" fontAlgn="b"/>
                      <a:r>
                        <a:rPr lang="en-US" sz="800" b="0" i="0" u="none" strike="noStrike">
                          <a:effectLst/>
                          <a:latin typeface="Times New Roman" panose="02020603050405020304" pitchFamily="18" charset="0"/>
                        </a:rPr>
                        <a:t>Number of observations in VHL</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1526</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1452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1452</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1578</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1576</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29"/>
                  </a:ext>
                </a:extLst>
              </a:tr>
              <a:tr h="143865">
                <a:tc>
                  <a:txBody>
                    <a:bodyPr/>
                    <a:lstStyle/>
                    <a:p>
                      <a:pPr algn="l" fontAlgn="b"/>
                      <a:r>
                        <a:rPr lang="en-US" sz="800" b="0" i="0" u="none" strike="noStrike">
                          <a:effectLst/>
                          <a:latin typeface="Times New Roman" panose="02020603050405020304" pitchFamily="18" charset="0"/>
                        </a:rPr>
                        <a:t>Number of observations in HL</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1521</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1440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1439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1548</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30"/>
                  </a:ext>
                </a:extLst>
              </a:tr>
              <a:tr h="143865">
                <a:tc>
                  <a:txBody>
                    <a:bodyPr/>
                    <a:lstStyle/>
                    <a:p>
                      <a:pPr algn="l" fontAlgn="b"/>
                      <a:r>
                        <a:rPr lang="en-US" sz="800" b="0" i="0" u="none" strike="noStrike">
                          <a:effectLst/>
                          <a:latin typeface="Times New Roman" panose="02020603050405020304" pitchFamily="18" charset="0"/>
                        </a:rPr>
                        <a:t>Number of observations in V</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1517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1435</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1434</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1550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1547</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31"/>
                  </a:ext>
                </a:extLst>
              </a:tr>
              <a:tr h="139949">
                <a:tc>
                  <a:txBody>
                    <a:bodyPr/>
                    <a:lstStyle/>
                    <a:p>
                      <a:pPr algn="l" fontAlgn="b"/>
                      <a:r>
                        <a:rPr lang="en-US" sz="800" b="0" i="0" u="none" strike="noStrike">
                          <a:effectLst/>
                          <a:latin typeface="Times New Roman" panose="02020603050405020304" pitchFamily="18" charset="0"/>
                        </a:rPr>
                        <a:t>Number of observations in C</a:t>
                      </a:r>
                    </a:p>
                  </a:txBody>
                  <a:tcPr marL="132924"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1567</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1490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1490</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1599</a:t>
                      </a:r>
                    </a:p>
                  </a:txBody>
                  <a:tcPr marL="7385" marR="7385" marT="7385" marB="0" anchor="b">
                    <a:lnL>
                      <a:noFill/>
                    </a:lnL>
                    <a:lnR>
                      <a:noFill/>
                    </a:lnR>
                    <a:lnT>
                      <a:noFill/>
                    </a:lnT>
                    <a:lnB>
                      <a:noFill/>
                    </a:lnB>
                    <a:solidFill>
                      <a:srgbClr val="FFFFFF"/>
                    </a:solidFill>
                  </a:tcPr>
                </a:tc>
                <a:tc>
                  <a:txBody>
                    <a:bodyPr/>
                    <a:lstStyle/>
                    <a:p>
                      <a:pPr algn="ctr" fontAlgn="b"/>
                      <a:r>
                        <a:rPr lang="en-US" sz="800" b="0" i="0" u="none" strike="noStrike">
                          <a:effectLst/>
                          <a:latin typeface="Times New Roman" panose="02020603050405020304" pitchFamily="18" charset="0"/>
                        </a:rPr>
                        <a:t>1596</a:t>
                      </a:r>
                    </a:p>
                  </a:txBody>
                  <a:tcPr marL="7385" marR="7385" marT="7385" marB="0" anchor="b">
                    <a:lnL>
                      <a:noFill/>
                    </a:lnL>
                    <a:lnR>
                      <a:noFill/>
                    </a:lnR>
                    <a:lnT>
                      <a:noFill/>
                    </a:lnT>
                    <a:lnB>
                      <a:noFill/>
                    </a:lnB>
                    <a:solidFill>
                      <a:srgbClr val="FFFFFF"/>
                    </a:solidFill>
                  </a:tcPr>
                </a:tc>
                <a:extLst>
                  <a:ext uri="{0D108BD9-81ED-4DB2-BD59-A6C34878D82A}">
                    <a16:rowId xmlns:a16="http://schemas.microsoft.com/office/drawing/2014/main" val="10032"/>
                  </a:ext>
                </a:extLst>
              </a:tr>
              <a:tr h="143865">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dirty="0">
                          <a:effectLst/>
                          <a:latin typeface="Times New Roman" panose="02020603050405020304" pitchFamily="18" charset="0"/>
                        </a:rPr>
                        <a:t> </a:t>
                      </a:r>
                    </a:p>
                  </a:txBody>
                  <a:tcPr marL="7385" marR="7385" marT="7385" marB="0" anchor="b">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3"/>
                  </a:ext>
                </a:extLst>
              </a:tr>
            </a:tbl>
          </a:graphicData>
        </a:graphic>
      </p:graphicFrame>
    </p:spTree>
    <p:extLst>
      <p:ext uri="{BB962C8B-B14F-4D97-AF65-F5344CB8AC3E}">
        <p14:creationId xmlns:p14="http://schemas.microsoft.com/office/powerpoint/2010/main" val="1585666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3555"/>
          <a:stretch/>
        </p:blipFill>
        <p:spPr>
          <a:xfrm>
            <a:off x="0" y="2408579"/>
            <a:ext cx="12192000" cy="5118763"/>
          </a:xfrm>
          <a:prstGeom prst="rect">
            <a:avLst/>
          </a:prstGeom>
        </p:spPr>
      </p:pic>
      <p:sp>
        <p:nvSpPr>
          <p:cNvPr id="3" name="Rectangle 2"/>
          <p:cNvSpPr txBox="1">
            <a:spLocks noChangeArrowheads="1"/>
          </p:cNvSpPr>
          <p:nvPr/>
        </p:nvSpPr>
        <p:spPr>
          <a:xfrm>
            <a:off x="597408" y="317979"/>
            <a:ext cx="11265408" cy="76710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Open Sans Condensed" panose="020B0806030504020204" pitchFamily="34" charset="0"/>
                <a:ea typeface="Open Sans Condensed" panose="020B0806030504020204" pitchFamily="34" charset="0"/>
                <a:cs typeface="Open Sans Condensed" panose="020B0806030504020204" pitchFamily="34" charset="0"/>
              </a:rPr>
              <a:t>Questions?</a:t>
            </a:r>
          </a:p>
          <a:p>
            <a:pPr algn="l"/>
            <a:endParaRPr lang="en-US" sz="2400" b="1" dirty="0">
              <a:latin typeface="Open Sans Condensed" panose="020B0806030504020204" pitchFamily="34" charset="0"/>
              <a:ea typeface="Open Sans Condensed" panose="020B0806030504020204" pitchFamily="34" charset="0"/>
              <a:cs typeface="Open Sans Condensed" panose="020B0806030504020204" pitchFamily="34" charset="0"/>
              <a:hlinkClick r:id="rId4"/>
            </a:endParaRPr>
          </a:p>
          <a:p>
            <a:pPr algn="r"/>
            <a:r>
              <a:rPr lang="en-US" sz="1800" b="1" dirty="0" smtClean="0">
                <a:latin typeface="Open Sans Condensed" panose="020B0806030504020204" pitchFamily="34" charset="0"/>
                <a:hlinkClick r:id="rId5"/>
              </a:rPr>
              <a:t>dean.karlan@gmail.com</a:t>
            </a:r>
          </a:p>
          <a:p>
            <a:pPr algn="r"/>
            <a:r>
              <a:rPr lang="en-US" sz="1800" b="1" dirty="0" smtClean="0">
                <a:latin typeface="Open Sans Condensed" panose="020B0806030504020204" pitchFamily="34" charset="0"/>
                <a:hlinkClick r:id="rId5"/>
              </a:rPr>
              <a:t>www.poverty-action.org/right-fit-evidence</a:t>
            </a:r>
            <a:endParaRPr lang="en-US" sz="1800" b="1" dirty="0">
              <a:latin typeface="Open Sans Condensed" panose="020B0806030504020204" pitchFamily="34" charset="0"/>
            </a:endParaRPr>
          </a:p>
          <a:p>
            <a:pPr algn="r"/>
            <a:r>
              <a:rPr lang="en-US" sz="1800" b="1" dirty="0">
                <a:latin typeface="Open Sans Condensed" panose="020B0806030504020204" pitchFamily="34" charset="0"/>
                <a:ea typeface="Open Sans Condensed" panose="020B0806030504020204" pitchFamily="34" charset="0"/>
                <a:cs typeface="Open Sans Condensed" panose="020B0806030504020204" pitchFamily="34" charset="0"/>
                <a:hlinkClick r:id="rId4"/>
              </a:rPr>
              <a:t>rightfit@poverty-action.org</a:t>
            </a:r>
            <a:endParaRPr lang="en-US" sz="1800" b="1" dirty="0">
              <a:latin typeface="Open Sans Condensed" panose="020B0806030504020204" pitchFamily="34" charset="0"/>
              <a:ea typeface="Open Sans Condensed" panose="020B0806030504020204" pitchFamily="34" charset="0"/>
              <a:cs typeface="Open Sans Condensed" panose="020B0806030504020204" pitchFamily="34" charset="0"/>
            </a:endParaRPr>
          </a:p>
          <a:p>
            <a:pPr algn="l"/>
            <a:endParaRPr lang="en-US" sz="2000" b="1" dirty="0">
              <a:latin typeface="Open Sans Condensed" panose="020B0806030504020204" pitchFamily="34" charset="0"/>
            </a:endParaRPr>
          </a:p>
        </p:txBody>
      </p:sp>
    </p:spTree>
    <p:extLst>
      <p:ext uri="{BB962C8B-B14F-4D97-AF65-F5344CB8AC3E}">
        <p14:creationId xmlns:p14="http://schemas.microsoft.com/office/powerpoint/2010/main" val="349059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algn="ctr"/>
            <a:r>
              <a:rPr lang="en-US" dirty="0" smtClean="0"/>
              <a:t>Look forward!</a:t>
            </a:r>
          </a:p>
          <a:p>
            <a:pPr algn="ctr"/>
            <a:endParaRPr lang="en-US" dirty="0"/>
          </a:p>
          <a:p>
            <a:pPr algn="ctr"/>
            <a:r>
              <a:rPr lang="en-US" dirty="0" smtClean="0"/>
              <a:t>Either:</a:t>
            </a:r>
          </a:p>
          <a:p>
            <a:pPr algn="ctr"/>
            <a:endParaRPr lang="en-US" dirty="0" smtClean="0"/>
          </a:p>
          <a:p>
            <a:pPr algn="ctr"/>
            <a:r>
              <a:rPr lang="en-US" dirty="0" smtClean="0"/>
              <a:t>“Does it work?” to know whether to scale &amp; replicate</a:t>
            </a:r>
          </a:p>
          <a:p>
            <a:pPr algn="ctr"/>
            <a:r>
              <a:rPr lang="en-US" dirty="0" smtClean="0"/>
              <a:t>OR</a:t>
            </a:r>
          </a:p>
          <a:p>
            <a:pPr algn="ctr"/>
            <a:r>
              <a:rPr lang="en-US" dirty="0" smtClean="0"/>
              <a:t>“How to make it work best?” to manage and improve</a:t>
            </a:r>
            <a:endParaRPr lang="en-US" dirty="0"/>
          </a:p>
        </p:txBody>
      </p:sp>
      <p:sp>
        <p:nvSpPr>
          <p:cNvPr id="9" name="Title 8"/>
          <p:cNvSpPr>
            <a:spLocks noGrp="1"/>
          </p:cNvSpPr>
          <p:nvPr>
            <p:ph type="title"/>
          </p:nvPr>
        </p:nvSpPr>
        <p:spPr/>
        <p:txBody>
          <a:bodyPr/>
          <a:lstStyle/>
          <a:p>
            <a:r>
              <a:rPr lang="en-US" dirty="0" smtClean="0"/>
              <a:t>The Role of Data</a:t>
            </a:r>
            <a:endParaRPr lang="en-US" dirty="0"/>
          </a:p>
        </p:txBody>
      </p:sp>
    </p:spTree>
    <p:extLst>
      <p:ext uri="{BB962C8B-B14F-4D97-AF65-F5344CB8AC3E}">
        <p14:creationId xmlns:p14="http://schemas.microsoft.com/office/powerpoint/2010/main" val="2569429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878" y="841248"/>
            <a:ext cx="3678870" cy="5290566"/>
          </a:xfrm>
          <a:prstGeom prst="rect">
            <a:avLst/>
          </a:prstGeom>
        </p:spPr>
      </p:pic>
      <p:pic>
        <p:nvPicPr>
          <p:cNvPr id="2" name="Picture 1">
            <a:extLst>
              <a:ext uri="{FF2B5EF4-FFF2-40B4-BE49-F238E27FC236}">
                <a16:creationId xmlns:a16="http://schemas.microsoft.com/office/drawing/2014/main" id="{D6351912-F15A-4D89-B13F-A2B223ABCF65}"/>
              </a:ext>
            </a:extLst>
          </p:cNvPr>
          <p:cNvPicPr>
            <a:picLocks noChangeAspect="1"/>
          </p:cNvPicPr>
          <p:nvPr/>
        </p:nvPicPr>
        <p:blipFill>
          <a:blip r:embed="rId4"/>
          <a:stretch>
            <a:fillRect/>
          </a:stretch>
        </p:blipFill>
        <p:spPr>
          <a:xfrm>
            <a:off x="7412736" y="1180491"/>
            <a:ext cx="3240024" cy="1836014"/>
          </a:xfrm>
          <a:prstGeom prst="rect">
            <a:avLst/>
          </a:prstGeom>
        </p:spPr>
      </p:pic>
      <p:sp>
        <p:nvSpPr>
          <p:cNvPr id="3" name="TextBox 2">
            <a:extLst>
              <a:ext uri="{FF2B5EF4-FFF2-40B4-BE49-F238E27FC236}">
                <a16:creationId xmlns:a16="http://schemas.microsoft.com/office/drawing/2014/main" id="{F1556B4C-C917-4457-96D2-7E8DA9A94C96}"/>
              </a:ext>
            </a:extLst>
          </p:cNvPr>
          <p:cNvSpPr txBox="1"/>
          <p:nvPr/>
        </p:nvSpPr>
        <p:spPr>
          <a:xfrm>
            <a:off x="7412736" y="3523488"/>
            <a:ext cx="3401568" cy="1831271"/>
          </a:xfrm>
          <a:prstGeom prst="rect">
            <a:avLst/>
          </a:prstGeom>
          <a:noFill/>
        </p:spPr>
        <p:txBody>
          <a:bodyPr wrap="square" numCol="1" rtlCol="0">
            <a:spAutoFit/>
          </a:bodyPr>
          <a:lstStyle/>
          <a:p>
            <a:pPr algn="ctr">
              <a:spcBef>
                <a:spcPts val="300"/>
              </a:spcBef>
              <a:spcAft>
                <a:spcPts val="600"/>
              </a:spcAft>
            </a:pPr>
            <a:r>
              <a:rPr lang="en-US" sz="3600" b="1" dirty="0">
                <a:solidFill>
                  <a:srgbClr val="81B53C"/>
                </a:solidFill>
                <a:latin typeface="Open Sans" panose="020B0606030504020204" pitchFamily="34" charset="0"/>
                <a:ea typeface="Open Sans" panose="020B0606030504020204" pitchFamily="34" charset="0"/>
                <a:cs typeface="Open Sans" panose="020B0606030504020204" pitchFamily="34" charset="0"/>
              </a:rPr>
              <a:t>IPA’s Right-Fit Evidence Unit</a:t>
            </a:r>
          </a:p>
          <a:p>
            <a:pPr algn="ctr"/>
            <a:r>
              <a:rPr lang="en-US" sz="1800" i="1" dirty="0">
                <a:latin typeface="Open Sans" panose="020B0606030504020204" pitchFamily="34" charset="0"/>
                <a:ea typeface="Open Sans" panose="020B0606030504020204" pitchFamily="34" charset="0"/>
                <a:cs typeface="Open Sans" panose="020B0606030504020204" pitchFamily="34" charset="0"/>
              </a:rPr>
              <a:t>Helping organizations make learning-oriented M&amp;E a reality</a:t>
            </a:r>
          </a:p>
        </p:txBody>
      </p:sp>
      <p:cxnSp>
        <p:nvCxnSpPr>
          <p:cNvPr id="8" name="Straight Connector 7">
            <a:extLst>
              <a:ext uri="{FF2B5EF4-FFF2-40B4-BE49-F238E27FC236}">
                <a16:creationId xmlns:a16="http://schemas.microsoft.com/office/drawing/2014/main" id="{34C16B4C-D598-4B1E-A455-BBB927BB1DB4}"/>
              </a:ext>
            </a:extLst>
          </p:cNvPr>
          <p:cNvCxnSpPr/>
          <p:nvPr/>
        </p:nvCxnSpPr>
        <p:spPr>
          <a:xfrm>
            <a:off x="6400800" y="377952"/>
            <a:ext cx="0" cy="6291072"/>
          </a:xfrm>
          <a:prstGeom prst="line">
            <a:avLst/>
          </a:prstGeom>
          <a:ln w="9525" cmpd="sng">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498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226" y="135119"/>
            <a:ext cx="11518535" cy="908043"/>
          </a:xfrm>
        </p:spPr>
        <p:txBody>
          <a:bodyPr/>
          <a:lstStyle/>
          <a:p>
            <a:r>
              <a:rPr lang="en-US" b="1" dirty="0"/>
              <a:t>The CART principles</a:t>
            </a:r>
          </a:p>
        </p:txBody>
      </p:sp>
      <p:sp>
        <p:nvSpPr>
          <p:cNvPr id="7" name="Freeform 3">
            <a:extLst>
              <a:ext uri="{FF2B5EF4-FFF2-40B4-BE49-F238E27FC236}">
                <a16:creationId xmlns:a16="http://schemas.microsoft.com/office/drawing/2014/main" id="{8883244A-674A-4761-8E72-6A049F85104A}"/>
              </a:ext>
            </a:extLst>
          </p:cNvPr>
          <p:cNvSpPr>
            <a:spLocks/>
          </p:cNvSpPr>
          <p:nvPr/>
        </p:nvSpPr>
        <p:spPr bwMode="auto">
          <a:xfrm rot="10800000">
            <a:off x="2445390" y="3486105"/>
            <a:ext cx="4131459" cy="2937641"/>
          </a:xfrm>
          <a:custGeom>
            <a:avLst/>
            <a:gdLst>
              <a:gd name="T0" fmla="*/ 0 w 2336"/>
              <a:gd name="T1" fmla="*/ 0 h 1800"/>
              <a:gd name="T2" fmla="*/ 2147483647 w 2336"/>
              <a:gd name="T3" fmla="*/ 0 h 1800"/>
              <a:gd name="T4" fmla="*/ 2147483647 w 2336"/>
              <a:gd name="T5" fmla="*/ 2147483647 h 1800"/>
              <a:gd name="T6" fmla="*/ 2147483647 w 2336"/>
              <a:gd name="T7" fmla="*/ 2147483647 h 1800"/>
              <a:gd name="T8" fmla="*/ 0 w 2336"/>
              <a:gd name="T9" fmla="*/ 2147483647 h 1800"/>
              <a:gd name="T10" fmla="*/ 0 w 2336"/>
              <a:gd name="T11" fmla="*/ 0 h 1800"/>
              <a:gd name="T12" fmla="*/ 0 60000 65536"/>
              <a:gd name="T13" fmla="*/ 0 60000 65536"/>
              <a:gd name="T14" fmla="*/ 0 60000 65536"/>
              <a:gd name="T15" fmla="*/ 0 60000 65536"/>
              <a:gd name="T16" fmla="*/ 0 60000 65536"/>
              <a:gd name="T17" fmla="*/ 0 60000 65536"/>
              <a:gd name="T18" fmla="*/ 0 w 2336"/>
              <a:gd name="T19" fmla="*/ 0 h 1800"/>
              <a:gd name="T20" fmla="*/ 2336 w 2336"/>
              <a:gd name="T21" fmla="*/ 1800 h 1800"/>
            </a:gdLst>
            <a:ahLst/>
            <a:cxnLst>
              <a:cxn ang="T12">
                <a:pos x="T0" y="T1"/>
              </a:cxn>
              <a:cxn ang="T13">
                <a:pos x="T2" y="T3"/>
              </a:cxn>
              <a:cxn ang="T14">
                <a:pos x="T4" y="T5"/>
              </a:cxn>
              <a:cxn ang="T15">
                <a:pos x="T6" y="T7"/>
              </a:cxn>
              <a:cxn ang="T16">
                <a:pos x="T8" y="T9"/>
              </a:cxn>
              <a:cxn ang="T17">
                <a:pos x="T10" y="T11"/>
              </a:cxn>
            </a:cxnLst>
            <a:rect l="T18" t="T19" r="T20" b="T21"/>
            <a:pathLst>
              <a:path w="2336" h="1800">
                <a:moveTo>
                  <a:pt x="0" y="0"/>
                </a:moveTo>
                <a:lnTo>
                  <a:pt x="2336" y="0"/>
                </a:lnTo>
                <a:lnTo>
                  <a:pt x="2336" y="1800"/>
                </a:lnTo>
                <a:lnTo>
                  <a:pt x="752" y="1800"/>
                </a:lnTo>
                <a:lnTo>
                  <a:pt x="0" y="1200"/>
                </a:lnTo>
                <a:lnTo>
                  <a:pt x="0" y="0"/>
                </a:lnTo>
                <a:close/>
              </a:path>
            </a:pathLst>
          </a:custGeom>
          <a:solidFill>
            <a:schemeClr val="bg1">
              <a:lumMod val="85000"/>
            </a:schemeClr>
          </a:solidFill>
          <a:ln w="12700">
            <a:noFill/>
            <a:round/>
            <a:headEnd/>
            <a:tailEnd/>
          </a:ln>
        </p:spPr>
        <p:txBody>
          <a:bodyPr wrap="square" anchor="ctr"/>
          <a:lstStyle/>
          <a:p>
            <a:pPr fontAlgn="base">
              <a:spcBef>
                <a:spcPct val="0"/>
              </a:spcBef>
              <a:spcAft>
                <a:spcPct val="0"/>
              </a:spcAft>
            </a:pPr>
            <a:endParaRPr lang="en-AU">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4">
            <a:extLst>
              <a:ext uri="{FF2B5EF4-FFF2-40B4-BE49-F238E27FC236}">
                <a16:creationId xmlns:a16="http://schemas.microsoft.com/office/drawing/2014/main" id="{25974275-1A85-46AD-97CD-A60776899EBA}"/>
              </a:ext>
            </a:extLst>
          </p:cNvPr>
          <p:cNvSpPr>
            <a:spLocks/>
          </p:cNvSpPr>
          <p:nvPr/>
        </p:nvSpPr>
        <p:spPr bwMode="auto">
          <a:xfrm>
            <a:off x="5405223" y="1454242"/>
            <a:ext cx="4158457" cy="3328539"/>
          </a:xfrm>
          <a:custGeom>
            <a:avLst/>
            <a:gdLst>
              <a:gd name="T0" fmla="*/ 0 w 2336"/>
              <a:gd name="T1" fmla="*/ 0 h 1800"/>
              <a:gd name="T2" fmla="*/ 2147483647 w 2336"/>
              <a:gd name="T3" fmla="*/ 0 h 1800"/>
              <a:gd name="T4" fmla="*/ 2147483647 w 2336"/>
              <a:gd name="T5" fmla="*/ 2147483647 h 1800"/>
              <a:gd name="T6" fmla="*/ 2147483647 w 2336"/>
              <a:gd name="T7" fmla="*/ 2147483647 h 1800"/>
              <a:gd name="T8" fmla="*/ 0 w 2336"/>
              <a:gd name="T9" fmla="*/ 2147483647 h 1800"/>
              <a:gd name="T10" fmla="*/ 0 w 2336"/>
              <a:gd name="T11" fmla="*/ 0 h 1800"/>
              <a:gd name="T12" fmla="*/ 0 60000 65536"/>
              <a:gd name="T13" fmla="*/ 0 60000 65536"/>
              <a:gd name="T14" fmla="*/ 0 60000 65536"/>
              <a:gd name="T15" fmla="*/ 0 60000 65536"/>
              <a:gd name="T16" fmla="*/ 0 60000 65536"/>
              <a:gd name="T17" fmla="*/ 0 60000 65536"/>
              <a:gd name="T18" fmla="*/ 0 w 2336"/>
              <a:gd name="T19" fmla="*/ 0 h 1800"/>
              <a:gd name="T20" fmla="*/ 2336 w 2336"/>
              <a:gd name="T21" fmla="*/ 1800 h 1800"/>
            </a:gdLst>
            <a:ahLst/>
            <a:cxnLst>
              <a:cxn ang="T12">
                <a:pos x="T0" y="T1"/>
              </a:cxn>
              <a:cxn ang="T13">
                <a:pos x="T2" y="T3"/>
              </a:cxn>
              <a:cxn ang="T14">
                <a:pos x="T4" y="T5"/>
              </a:cxn>
              <a:cxn ang="T15">
                <a:pos x="T6" y="T7"/>
              </a:cxn>
              <a:cxn ang="T16">
                <a:pos x="T8" y="T9"/>
              </a:cxn>
              <a:cxn ang="T17">
                <a:pos x="T10" y="T11"/>
              </a:cxn>
            </a:cxnLst>
            <a:rect l="T18" t="T19" r="T20" b="T21"/>
            <a:pathLst>
              <a:path w="2336" h="1800">
                <a:moveTo>
                  <a:pt x="0" y="0"/>
                </a:moveTo>
                <a:lnTo>
                  <a:pt x="2336" y="0"/>
                </a:lnTo>
                <a:lnTo>
                  <a:pt x="2336" y="1800"/>
                </a:lnTo>
                <a:lnTo>
                  <a:pt x="752" y="1800"/>
                </a:lnTo>
                <a:lnTo>
                  <a:pt x="0" y="1200"/>
                </a:lnTo>
                <a:lnTo>
                  <a:pt x="0" y="0"/>
                </a:lnTo>
                <a:close/>
              </a:path>
            </a:pathLst>
          </a:custGeom>
          <a:solidFill>
            <a:schemeClr val="bg1">
              <a:lumMod val="85000"/>
            </a:schemeClr>
          </a:solidFill>
          <a:ln w="12700">
            <a:noFill/>
            <a:round/>
            <a:headEnd/>
            <a:tailEnd/>
          </a:ln>
        </p:spPr>
        <p:txBody>
          <a:bodyPr wrap="square" anchor="ctr"/>
          <a:lstStyle/>
          <a:p>
            <a:pPr fontAlgn="base">
              <a:spcBef>
                <a:spcPct val="0"/>
              </a:spcBef>
              <a:spcAft>
                <a:spcPct val="0"/>
              </a:spcAft>
            </a:pPr>
            <a:endParaRPr lang="en-AU" dirty="0">
              <a:highlight>
                <a:srgbClr val="80808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5">
            <a:extLst>
              <a:ext uri="{FF2B5EF4-FFF2-40B4-BE49-F238E27FC236}">
                <a16:creationId xmlns:a16="http://schemas.microsoft.com/office/drawing/2014/main" id="{A8A4E7B9-0B6E-4945-AB72-0FDEF55389F5}"/>
              </a:ext>
            </a:extLst>
          </p:cNvPr>
          <p:cNvSpPr>
            <a:spLocks/>
          </p:cNvSpPr>
          <p:nvPr/>
        </p:nvSpPr>
        <p:spPr bwMode="auto">
          <a:xfrm>
            <a:off x="2445390" y="1454242"/>
            <a:ext cx="4055209" cy="3028539"/>
          </a:xfrm>
          <a:custGeom>
            <a:avLst/>
            <a:gdLst>
              <a:gd name="T0" fmla="*/ 0 w 2272"/>
              <a:gd name="T1" fmla="*/ 0 h 1801"/>
              <a:gd name="T2" fmla="*/ 2147483647 w 2272"/>
              <a:gd name="T3" fmla="*/ 0 h 1801"/>
              <a:gd name="T4" fmla="*/ 2147483647 w 2272"/>
              <a:gd name="T5" fmla="*/ 2147483647 h 1801"/>
              <a:gd name="T6" fmla="*/ 2147483647 w 2272"/>
              <a:gd name="T7" fmla="*/ 2147483647 h 1801"/>
              <a:gd name="T8" fmla="*/ 2147483647 w 2272"/>
              <a:gd name="T9" fmla="*/ 2147483647 h 1801"/>
              <a:gd name="T10" fmla="*/ 2147483647 w 2272"/>
              <a:gd name="T11" fmla="*/ 2147483647 h 1801"/>
              <a:gd name="T12" fmla="*/ 2147483647 w 2272"/>
              <a:gd name="T13" fmla="*/ 2147483647 h 1801"/>
              <a:gd name="T14" fmla="*/ 2147483647 w 2272"/>
              <a:gd name="T15" fmla="*/ 2147483647 h 1801"/>
              <a:gd name="T16" fmla="*/ 2147483647 w 2272"/>
              <a:gd name="T17" fmla="*/ 2147483647 h 1801"/>
              <a:gd name="T18" fmla="*/ 2147483647 w 2272"/>
              <a:gd name="T19" fmla="*/ 2147483647 h 1801"/>
              <a:gd name="T20" fmla="*/ 2147483647 w 2272"/>
              <a:gd name="T21" fmla="*/ 2147483647 h 1801"/>
              <a:gd name="T22" fmla="*/ 2147483647 w 2272"/>
              <a:gd name="T23" fmla="*/ 2147483647 h 1801"/>
              <a:gd name="T24" fmla="*/ 2147483647 w 2272"/>
              <a:gd name="T25" fmla="*/ 2147483647 h 1801"/>
              <a:gd name="T26" fmla="*/ 2147483647 w 2272"/>
              <a:gd name="T27" fmla="*/ 2147483647 h 1801"/>
              <a:gd name="T28" fmla="*/ 2147483647 w 2272"/>
              <a:gd name="T29" fmla="*/ 2147483647 h 1801"/>
              <a:gd name="T30" fmla="*/ 2147483647 w 2272"/>
              <a:gd name="T31" fmla="*/ 2147483647 h 1801"/>
              <a:gd name="T32" fmla="*/ 2147483647 w 2272"/>
              <a:gd name="T33" fmla="*/ 2147483647 h 1801"/>
              <a:gd name="T34" fmla="*/ 2147483647 w 2272"/>
              <a:gd name="T35" fmla="*/ 2147483647 h 1801"/>
              <a:gd name="T36" fmla="*/ 2147483647 w 2272"/>
              <a:gd name="T37" fmla="*/ 2147483647 h 1801"/>
              <a:gd name="T38" fmla="*/ 2147483647 w 2272"/>
              <a:gd name="T39" fmla="*/ 2147483647 h 1801"/>
              <a:gd name="T40" fmla="*/ 2147483647 w 2272"/>
              <a:gd name="T41" fmla="*/ 2147483647 h 1801"/>
              <a:gd name="T42" fmla="*/ 2147483647 w 2272"/>
              <a:gd name="T43" fmla="*/ 2147483647 h 1801"/>
              <a:gd name="T44" fmla="*/ 2147483647 w 2272"/>
              <a:gd name="T45" fmla="*/ 2147483647 h 1801"/>
              <a:gd name="T46" fmla="*/ 0 w 2272"/>
              <a:gd name="T47" fmla="*/ 2147483647 h 1801"/>
              <a:gd name="T48" fmla="*/ 0 w 2272"/>
              <a:gd name="T49" fmla="*/ 0 h 18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72"/>
              <a:gd name="T76" fmla="*/ 0 h 1801"/>
              <a:gd name="T77" fmla="*/ 2272 w 2272"/>
              <a:gd name="T78" fmla="*/ 1801 h 18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72" h="1801">
                <a:moveTo>
                  <a:pt x="0" y="0"/>
                </a:moveTo>
                <a:lnTo>
                  <a:pt x="1967" y="0"/>
                </a:lnTo>
                <a:cubicBezTo>
                  <a:pt x="1967" y="0"/>
                  <a:pt x="1969" y="282"/>
                  <a:pt x="1967" y="354"/>
                </a:cubicBezTo>
                <a:cubicBezTo>
                  <a:pt x="1972" y="486"/>
                  <a:pt x="1864" y="372"/>
                  <a:pt x="1792" y="375"/>
                </a:cubicBezTo>
                <a:cubicBezTo>
                  <a:pt x="1720" y="378"/>
                  <a:pt x="1702" y="460"/>
                  <a:pt x="1702" y="504"/>
                </a:cubicBezTo>
                <a:cubicBezTo>
                  <a:pt x="1702" y="548"/>
                  <a:pt x="1723" y="627"/>
                  <a:pt x="1798" y="627"/>
                </a:cubicBezTo>
                <a:cubicBezTo>
                  <a:pt x="1873" y="627"/>
                  <a:pt x="1960" y="555"/>
                  <a:pt x="1967" y="620"/>
                </a:cubicBezTo>
                <a:cubicBezTo>
                  <a:pt x="1967" y="788"/>
                  <a:pt x="1967" y="957"/>
                  <a:pt x="1967" y="957"/>
                </a:cubicBezTo>
                <a:cubicBezTo>
                  <a:pt x="1966" y="1071"/>
                  <a:pt x="2101" y="960"/>
                  <a:pt x="2167" y="960"/>
                </a:cubicBezTo>
                <a:cubicBezTo>
                  <a:pt x="2233" y="960"/>
                  <a:pt x="2266" y="1029"/>
                  <a:pt x="2269" y="1095"/>
                </a:cubicBezTo>
                <a:cubicBezTo>
                  <a:pt x="2272" y="1161"/>
                  <a:pt x="2221" y="1221"/>
                  <a:pt x="2171" y="1223"/>
                </a:cubicBezTo>
                <a:cubicBezTo>
                  <a:pt x="2121" y="1225"/>
                  <a:pt x="1966" y="1155"/>
                  <a:pt x="1967" y="1223"/>
                </a:cubicBezTo>
                <a:cubicBezTo>
                  <a:pt x="1967" y="1360"/>
                  <a:pt x="1967" y="1497"/>
                  <a:pt x="1967" y="1497"/>
                </a:cubicBezTo>
                <a:cubicBezTo>
                  <a:pt x="1967" y="1497"/>
                  <a:pt x="1637" y="1496"/>
                  <a:pt x="1308" y="1496"/>
                </a:cubicBezTo>
                <a:cubicBezTo>
                  <a:pt x="1236" y="1464"/>
                  <a:pt x="1332" y="1384"/>
                  <a:pt x="1332" y="1320"/>
                </a:cubicBezTo>
                <a:cubicBezTo>
                  <a:pt x="1332" y="1256"/>
                  <a:pt x="1245" y="1232"/>
                  <a:pt x="1204" y="1232"/>
                </a:cubicBezTo>
                <a:cubicBezTo>
                  <a:pt x="1163" y="1232"/>
                  <a:pt x="1103" y="1276"/>
                  <a:pt x="1084" y="1320"/>
                </a:cubicBezTo>
                <a:cubicBezTo>
                  <a:pt x="1065" y="1364"/>
                  <a:pt x="1151" y="1467"/>
                  <a:pt x="1092" y="1496"/>
                </a:cubicBezTo>
                <a:cubicBezTo>
                  <a:pt x="1092" y="1496"/>
                  <a:pt x="912" y="1496"/>
                  <a:pt x="732" y="1496"/>
                </a:cubicBezTo>
                <a:cubicBezTo>
                  <a:pt x="660" y="1544"/>
                  <a:pt x="764" y="1632"/>
                  <a:pt x="748" y="1696"/>
                </a:cubicBezTo>
                <a:cubicBezTo>
                  <a:pt x="732" y="1760"/>
                  <a:pt x="657" y="1801"/>
                  <a:pt x="612" y="1800"/>
                </a:cubicBezTo>
                <a:cubicBezTo>
                  <a:pt x="567" y="1799"/>
                  <a:pt x="468" y="1760"/>
                  <a:pt x="476" y="1688"/>
                </a:cubicBezTo>
                <a:cubicBezTo>
                  <a:pt x="484" y="1616"/>
                  <a:pt x="572" y="1488"/>
                  <a:pt x="500" y="1496"/>
                </a:cubicBezTo>
                <a:cubicBezTo>
                  <a:pt x="250" y="1496"/>
                  <a:pt x="0" y="1497"/>
                  <a:pt x="0" y="1497"/>
                </a:cubicBezTo>
                <a:lnTo>
                  <a:pt x="0" y="0"/>
                </a:lnTo>
                <a:close/>
              </a:path>
            </a:pathLst>
          </a:custGeom>
          <a:solidFill>
            <a:schemeClr val="bg1">
              <a:lumMod val="95000"/>
            </a:schemeClr>
          </a:solidFill>
          <a:ln w="9525">
            <a:noFill/>
            <a:round/>
            <a:headEnd/>
            <a:tailEnd/>
          </a:ln>
        </p:spPr>
        <p:txBody>
          <a:bodyPr wrap="square" anchor="ctr"/>
          <a:lstStyle/>
          <a:p>
            <a:pPr algn="ctr" fontAlgn="base">
              <a:spcBef>
                <a:spcPct val="0"/>
              </a:spcBef>
              <a:spcAft>
                <a:spcPct val="0"/>
              </a:spcAft>
            </a:pPr>
            <a:endParaRPr lang="en-AU" dirty="0">
              <a:solidFill>
                <a:schemeClr val="bg1"/>
              </a:solidFill>
              <a:highlight>
                <a:srgbClr val="C0C0C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6">
            <a:extLst>
              <a:ext uri="{FF2B5EF4-FFF2-40B4-BE49-F238E27FC236}">
                <a16:creationId xmlns:a16="http://schemas.microsoft.com/office/drawing/2014/main" id="{6AE9A9F9-6A77-47C5-B549-3B40A821BC77}"/>
              </a:ext>
            </a:extLst>
          </p:cNvPr>
          <p:cNvSpPr>
            <a:spLocks/>
          </p:cNvSpPr>
          <p:nvPr/>
        </p:nvSpPr>
        <p:spPr bwMode="auto">
          <a:xfrm rot="10800000">
            <a:off x="5509998" y="3484337"/>
            <a:ext cx="4053682" cy="2939410"/>
          </a:xfrm>
          <a:custGeom>
            <a:avLst/>
            <a:gdLst>
              <a:gd name="T0" fmla="*/ 0 w 2272"/>
              <a:gd name="T1" fmla="*/ 0 h 1801"/>
              <a:gd name="T2" fmla="*/ 2147483647 w 2272"/>
              <a:gd name="T3" fmla="*/ 0 h 1801"/>
              <a:gd name="T4" fmla="*/ 2147483647 w 2272"/>
              <a:gd name="T5" fmla="*/ 2147483647 h 1801"/>
              <a:gd name="T6" fmla="*/ 2147483647 w 2272"/>
              <a:gd name="T7" fmla="*/ 2147483647 h 1801"/>
              <a:gd name="T8" fmla="*/ 2147483647 w 2272"/>
              <a:gd name="T9" fmla="*/ 2147483647 h 1801"/>
              <a:gd name="T10" fmla="*/ 2147483647 w 2272"/>
              <a:gd name="T11" fmla="*/ 2147483647 h 1801"/>
              <a:gd name="T12" fmla="*/ 2147483647 w 2272"/>
              <a:gd name="T13" fmla="*/ 2147483647 h 1801"/>
              <a:gd name="T14" fmla="*/ 2147483647 w 2272"/>
              <a:gd name="T15" fmla="*/ 2147483647 h 1801"/>
              <a:gd name="T16" fmla="*/ 2147483647 w 2272"/>
              <a:gd name="T17" fmla="*/ 2147483647 h 1801"/>
              <a:gd name="T18" fmla="*/ 2147483647 w 2272"/>
              <a:gd name="T19" fmla="*/ 2147483647 h 1801"/>
              <a:gd name="T20" fmla="*/ 2147483647 w 2272"/>
              <a:gd name="T21" fmla="*/ 2147483647 h 1801"/>
              <a:gd name="T22" fmla="*/ 2147483647 w 2272"/>
              <a:gd name="T23" fmla="*/ 2147483647 h 1801"/>
              <a:gd name="T24" fmla="*/ 2147483647 w 2272"/>
              <a:gd name="T25" fmla="*/ 2147483647 h 1801"/>
              <a:gd name="T26" fmla="*/ 2147483647 w 2272"/>
              <a:gd name="T27" fmla="*/ 2147483647 h 1801"/>
              <a:gd name="T28" fmla="*/ 2147483647 w 2272"/>
              <a:gd name="T29" fmla="*/ 2147483647 h 1801"/>
              <a:gd name="T30" fmla="*/ 2147483647 w 2272"/>
              <a:gd name="T31" fmla="*/ 2147483647 h 1801"/>
              <a:gd name="T32" fmla="*/ 2147483647 w 2272"/>
              <a:gd name="T33" fmla="*/ 2147483647 h 1801"/>
              <a:gd name="T34" fmla="*/ 2147483647 w 2272"/>
              <a:gd name="T35" fmla="*/ 2147483647 h 1801"/>
              <a:gd name="T36" fmla="*/ 2147483647 w 2272"/>
              <a:gd name="T37" fmla="*/ 2147483647 h 1801"/>
              <a:gd name="T38" fmla="*/ 2147483647 w 2272"/>
              <a:gd name="T39" fmla="*/ 2147483647 h 1801"/>
              <a:gd name="T40" fmla="*/ 2147483647 w 2272"/>
              <a:gd name="T41" fmla="*/ 2147483647 h 1801"/>
              <a:gd name="T42" fmla="*/ 2147483647 w 2272"/>
              <a:gd name="T43" fmla="*/ 2147483647 h 1801"/>
              <a:gd name="T44" fmla="*/ 2147483647 w 2272"/>
              <a:gd name="T45" fmla="*/ 2147483647 h 1801"/>
              <a:gd name="T46" fmla="*/ 0 w 2272"/>
              <a:gd name="T47" fmla="*/ 2147483647 h 1801"/>
              <a:gd name="T48" fmla="*/ 0 w 2272"/>
              <a:gd name="T49" fmla="*/ 0 h 18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72"/>
              <a:gd name="T76" fmla="*/ 0 h 1801"/>
              <a:gd name="T77" fmla="*/ 2272 w 2272"/>
              <a:gd name="T78" fmla="*/ 1801 h 18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72" h="1801">
                <a:moveTo>
                  <a:pt x="0" y="0"/>
                </a:moveTo>
                <a:lnTo>
                  <a:pt x="1967" y="0"/>
                </a:lnTo>
                <a:cubicBezTo>
                  <a:pt x="1967" y="0"/>
                  <a:pt x="1969" y="282"/>
                  <a:pt x="1967" y="354"/>
                </a:cubicBezTo>
                <a:cubicBezTo>
                  <a:pt x="1972" y="486"/>
                  <a:pt x="1864" y="372"/>
                  <a:pt x="1792" y="375"/>
                </a:cubicBezTo>
                <a:cubicBezTo>
                  <a:pt x="1720" y="378"/>
                  <a:pt x="1702" y="460"/>
                  <a:pt x="1702" y="504"/>
                </a:cubicBezTo>
                <a:cubicBezTo>
                  <a:pt x="1702" y="548"/>
                  <a:pt x="1723" y="627"/>
                  <a:pt x="1798" y="627"/>
                </a:cubicBezTo>
                <a:cubicBezTo>
                  <a:pt x="1873" y="627"/>
                  <a:pt x="1960" y="555"/>
                  <a:pt x="1967" y="620"/>
                </a:cubicBezTo>
                <a:cubicBezTo>
                  <a:pt x="1967" y="788"/>
                  <a:pt x="1967" y="957"/>
                  <a:pt x="1967" y="957"/>
                </a:cubicBezTo>
                <a:cubicBezTo>
                  <a:pt x="1966" y="1071"/>
                  <a:pt x="2101" y="960"/>
                  <a:pt x="2167" y="960"/>
                </a:cubicBezTo>
                <a:cubicBezTo>
                  <a:pt x="2233" y="960"/>
                  <a:pt x="2266" y="1029"/>
                  <a:pt x="2269" y="1095"/>
                </a:cubicBezTo>
                <a:cubicBezTo>
                  <a:pt x="2272" y="1161"/>
                  <a:pt x="2221" y="1221"/>
                  <a:pt x="2171" y="1223"/>
                </a:cubicBezTo>
                <a:cubicBezTo>
                  <a:pt x="2121" y="1225"/>
                  <a:pt x="1966" y="1155"/>
                  <a:pt x="1967" y="1223"/>
                </a:cubicBezTo>
                <a:cubicBezTo>
                  <a:pt x="1967" y="1360"/>
                  <a:pt x="1967" y="1497"/>
                  <a:pt x="1967" y="1497"/>
                </a:cubicBezTo>
                <a:cubicBezTo>
                  <a:pt x="1967" y="1497"/>
                  <a:pt x="1637" y="1496"/>
                  <a:pt x="1308" y="1496"/>
                </a:cubicBezTo>
                <a:cubicBezTo>
                  <a:pt x="1236" y="1464"/>
                  <a:pt x="1332" y="1384"/>
                  <a:pt x="1332" y="1320"/>
                </a:cubicBezTo>
                <a:cubicBezTo>
                  <a:pt x="1332" y="1256"/>
                  <a:pt x="1245" y="1232"/>
                  <a:pt x="1204" y="1232"/>
                </a:cubicBezTo>
                <a:cubicBezTo>
                  <a:pt x="1163" y="1232"/>
                  <a:pt x="1103" y="1276"/>
                  <a:pt x="1084" y="1320"/>
                </a:cubicBezTo>
                <a:cubicBezTo>
                  <a:pt x="1065" y="1364"/>
                  <a:pt x="1151" y="1467"/>
                  <a:pt x="1092" y="1496"/>
                </a:cubicBezTo>
                <a:cubicBezTo>
                  <a:pt x="1092" y="1496"/>
                  <a:pt x="912" y="1496"/>
                  <a:pt x="732" y="1496"/>
                </a:cubicBezTo>
                <a:cubicBezTo>
                  <a:pt x="660" y="1544"/>
                  <a:pt x="764" y="1632"/>
                  <a:pt x="748" y="1696"/>
                </a:cubicBezTo>
                <a:cubicBezTo>
                  <a:pt x="732" y="1760"/>
                  <a:pt x="657" y="1801"/>
                  <a:pt x="612" y="1800"/>
                </a:cubicBezTo>
                <a:cubicBezTo>
                  <a:pt x="567" y="1799"/>
                  <a:pt x="468" y="1760"/>
                  <a:pt x="476" y="1688"/>
                </a:cubicBezTo>
                <a:cubicBezTo>
                  <a:pt x="484" y="1616"/>
                  <a:pt x="572" y="1488"/>
                  <a:pt x="500" y="1496"/>
                </a:cubicBezTo>
                <a:cubicBezTo>
                  <a:pt x="250" y="1496"/>
                  <a:pt x="0" y="1497"/>
                  <a:pt x="0" y="1497"/>
                </a:cubicBezTo>
                <a:lnTo>
                  <a:pt x="0" y="0"/>
                </a:lnTo>
                <a:close/>
              </a:path>
            </a:pathLst>
          </a:custGeom>
          <a:solidFill>
            <a:schemeClr val="bg1">
              <a:lumMod val="95000"/>
            </a:schemeClr>
          </a:solidFill>
          <a:ln w="9525">
            <a:noFill/>
            <a:round/>
            <a:headEnd/>
            <a:tailEnd/>
          </a:ln>
        </p:spPr>
        <p:txBody>
          <a:bodyPr wrap="square"/>
          <a:lstStyle/>
          <a:p>
            <a:pPr fontAlgn="base">
              <a:spcBef>
                <a:spcPct val="0"/>
              </a:spcBef>
              <a:spcAft>
                <a:spcPct val="0"/>
              </a:spcAft>
            </a:pPr>
            <a:endParaRPr lang="en-AU">
              <a:solidFill>
                <a:schemeClr val="bg1"/>
              </a:solidFill>
              <a:highlight>
                <a:srgbClr val="C0C0C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B8411319-9CC9-4C62-87A4-71DF4A93D1FB}"/>
              </a:ext>
            </a:extLst>
          </p:cNvPr>
          <p:cNvSpPr/>
          <p:nvPr/>
        </p:nvSpPr>
        <p:spPr>
          <a:xfrm>
            <a:off x="2965218" y="2574435"/>
            <a:ext cx="2352785" cy="923330"/>
          </a:xfrm>
          <a:prstGeom prst="rect">
            <a:avLst/>
          </a:prstGeom>
          <a:ln>
            <a:noFill/>
          </a:ln>
        </p:spPr>
        <p:txBody>
          <a:bodyPr wrap="square">
            <a:spAutoFit/>
          </a:bodyPr>
          <a:lstStyle/>
          <a:p>
            <a:pPr algn="ctr"/>
            <a:r>
              <a:rPr lang="en-US" dirty="0">
                <a:latin typeface="Open Sans" panose="020B0606030504020204" pitchFamily="34" charset="0"/>
              </a:rPr>
              <a:t>Collect high quality data and analyze the data accurately</a:t>
            </a:r>
            <a:endParaRPr lang="en-AU" dirty="0">
              <a:latin typeface="Open Sans" panose="020B0606030504020204" pitchFamily="34" charset="0"/>
            </a:endParaRPr>
          </a:p>
        </p:txBody>
      </p:sp>
      <p:sp>
        <p:nvSpPr>
          <p:cNvPr id="12" name="Rectangle 11">
            <a:extLst>
              <a:ext uri="{FF2B5EF4-FFF2-40B4-BE49-F238E27FC236}">
                <a16:creationId xmlns:a16="http://schemas.microsoft.com/office/drawing/2014/main" id="{7471324C-4E34-4E15-B89E-FE521D01B4DC}"/>
              </a:ext>
            </a:extLst>
          </p:cNvPr>
          <p:cNvSpPr/>
          <p:nvPr/>
        </p:nvSpPr>
        <p:spPr>
          <a:xfrm>
            <a:off x="6567549" y="2574435"/>
            <a:ext cx="2883584" cy="969496"/>
          </a:xfrm>
          <a:prstGeom prst="rect">
            <a:avLst/>
          </a:prstGeom>
          <a:ln>
            <a:noFill/>
          </a:ln>
        </p:spPr>
        <p:txBody>
          <a:bodyPr wrap="square">
            <a:spAutoFit/>
          </a:bodyPr>
          <a:lstStyle/>
          <a:p>
            <a:pPr lvl="0" algn="ctr"/>
            <a:r>
              <a:rPr lang="en-US" dirty="0">
                <a:latin typeface="Open Sans" panose="020B0606030504020204" pitchFamily="34" charset="0"/>
                <a:ea typeface="Open Sans" panose="020B0606030504020204" pitchFamily="34" charset="0"/>
                <a:cs typeface="Open Sans" panose="020B0606030504020204" pitchFamily="34" charset="0"/>
              </a:rPr>
              <a:t>Collect data that can help you make choices, and commit to act on it</a:t>
            </a:r>
          </a:p>
        </p:txBody>
      </p:sp>
      <p:sp>
        <p:nvSpPr>
          <p:cNvPr id="13" name="Rectangle 12">
            <a:extLst>
              <a:ext uri="{FF2B5EF4-FFF2-40B4-BE49-F238E27FC236}">
                <a16:creationId xmlns:a16="http://schemas.microsoft.com/office/drawing/2014/main" id="{2FB8C381-BBB7-4360-B394-56E5E76C2FFD}"/>
              </a:ext>
            </a:extLst>
          </p:cNvPr>
          <p:cNvSpPr/>
          <p:nvPr/>
        </p:nvSpPr>
        <p:spPr>
          <a:xfrm>
            <a:off x="2940670" y="5325930"/>
            <a:ext cx="2401880" cy="923330"/>
          </a:xfrm>
          <a:prstGeom prst="rect">
            <a:avLst/>
          </a:prstGeom>
          <a:ln>
            <a:noFill/>
          </a:ln>
        </p:spPr>
        <p:txBody>
          <a:bodyPr wrap="square">
            <a:spAutoFit/>
          </a:bodyPr>
          <a:lstStyle/>
          <a:p>
            <a:pPr algn="ctr"/>
            <a:r>
              <a:rPr lang="en-US" dirty="0">
                <a:latin typeface="Open Sans" panose="020B0606030504020204" pitchFamily="34" charset="0"/>
              </a:rPr>
              <a:t>Ensure the benefits of data collection outweighs the cost</a:t>
            </a:r>
            <a:endParaRPr lang="en-AU" dirty="0">
              <a:latin typeface="Open Sans" panose="020B0606030504020204" pitchFamily="34" charset="0"/>
            </a:endParaRPr>
          </a:p>
        </p:txBody>
      </p:sp>
      <p:sp>
        <p:nvSpPr>
          <p:cNvPr id="14" name="Rectangle 13">
            <a:extLst>
              <a:ext uri="{FF2B5EF4-FFF2-40B4-BE49-F238E27FC236}">
                <a16:creationId xmlns:a16="http://schemas.microsoft.com/office/drawing/2014/main" id="{86135614-8320-4E38-8002-445C49DB0678}"/>
              </a:ext>
            </a:extLst>
          </p:cNvPr>
          <p:cNvSpPr/>
          <p:nvPr/>
        </p:nvSpPr>
        <p:spPr>
          <a:xfrm>
            <a:off x="6685315" y="5311826"/>
            <a:ext cx="2493119" cy="923330"/>
          </a:xfrm>
          <a:prstGeom prst="rect">
            <a:avLst/>
          </a:prstGeom>
          <a:ln>
            <a:noFill/>
          </a:ln>
        </p:spPr>
        <p:txBody>
          <a:bodyPr wrap="square">
            <a:spAutoFit/>
          </a:bodyPr>
          <a:lstStyle/>
          <a:p>
            <a:pPr algn="ctr"/>
            <a:r>
              <a:rPr lang="en-US" dirty="0">
                <a:latin typeface="Open Sans" panose="020B0606030504020204" pitchFamily="34" charset="0"/>
              </a:rPr>
              <a:t>Collect data that generate knowledge for other programs</a:t>
            </a:r>
          </a:p>
        </p:txBody>
      </p:sp>
      <p:pic>
        <p:nvPicPr>
          <p:cNvPr id="15" name="Picture 14">
            <a:extLst>
              <a:ext uri="{FF2B5EF4-FFF2-40B4-BE49-F238E27FC236}">
                <a16:creationId xmlns:a16="http://schemas.microsoft.com/office/drawing/2014/main" id="{A8DF6B7E-9849-4D12-840F-9ABD1FFC5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365" y="1689720"/>
            <a:ext cx="795123" cy="795123"/>
          </a:xfrm>
          <a:prstGeom prst="rect">
            <a:avLst/>
          </a:prstGeom>
        </p:spPr>
      </p:pic>
      <p:sp>
        <p:nvSpPr>
          <p:cNvPr id="16" name="Rectangle 15">
            <a:extLst>
              <a:ext uri="{FF2B5EF4-FFF2-40B4-BE49-F238E27FC236}">
                <a16:creationId xmlns:a16="http://schemas.microsoft.com/office/drawing/2014/main" id="{1D60058A-28BA-4BF8-AFA6-E223A3ABEAAC}"/>
              </a:ext>
            </a:extLst>
          </p:cNvPr>
          <p:cNvSpPr/>
          <p:nvPr/>
        </p:nvSpPr>
        <p:spPr>
          <a:xfrm>
            <a:off x="7313585" y="1908019"/>
            <a:ext cx="1741182" cy="461665"/>
          </a:xfrm>
          <a:prstGeom prst="rect">
            <a:avLst/>
          </a:prstGeom>
        </p:spPr>
        <p:txBody>
          <a:bodyPr wrap="none">
            <a:spAutoFit/>
          </a:bodyPr>
          <a:lstStyle/>
          <a:p>
            <a:pPr algn="ctr" fontAlgn="base">
              <a:spcBef>
                <a:spcPct val="0"/>
              </a:spcBef>
              <a:spcAft>
                <a:spcPct val="0"/>
              </a:spcAft>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Actionable</a:t>
            </a:r>
          </a:p>
        </p:txBody>
      </p:sp>
      <p:sp>
        <p:nvSpPr>
          <p:cNvPr id="17" name="Rectangle 16">
            <a:extLst>
              <a:ext uri="{FF2B5EF4-FFF2-40B4-BE49-F238E27FC236}">
                <a16:creationId xmlns:a16="http://schemas.microsoft.com/office/drawing/2014/main" id="{5375FF69-C276-4DAF-BE4F-783B0600AD46}"/>
              </a:ext>
            </a:extLst>
          </p:cNvPr>
          <p:cNvSpPr/>
          <p:nvPr/>
        </p:nvSpPr>
        <p:spPr>
          <a:xfrm>
            <a:off x="3763292" y="1908020"/>
            <a:ext cx="1388906" cy="461665"/>
          </a:xfrm>
          <a:prstGeom prst="rect">
            <a:avLst/>
          </a:prstGeom>
        </p:spPr>
        <p:txBody>
          <a:bodyPr wrap="none">
            <a:spAutoFit/>
          </a:bodyPr>
          <a:lstStyle/>
          <a:p>
            <a:pPr algn="ctr" fontAlgn="base">
              <a:spcBef>
                <a:spcPct val="0"/>
              </a:spcBef>
              <a:spcAft>
                <a:spcPct val="0"/>
              </a:spcAft>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Credible</a:t>
            </a:r>
          </a:p>
        </p:txBody>
      </p:sp>
      <p:pic>
        <p:nvPicPr>
          <p:cNvPr id="18" name="Picture 17">
            <a:extLst>
              <a:ext uri="{FF2B5EF4-FFF2-40B4-BE49-F238E27FC236}">
                <a16:creationId xmlns:a16="http://schemas.microsoft.com/office/drawing/2014/main" id="{EA038053-FA57-4E7C-883A-04FCEFAD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268" y="1666793"/>
            <a:ext cx="949611" cy="925111"/>
          </a:xfrm>
          <a:prstGeom prst="rect">
            <a:avLst/>
          </a:prstGeom>
        </p:spPr>
      </p:pic>
      <p:pic>
        <p:nvPicPr>
          <p:cNvPr id="19" name="Picture 18">
            <a:extLst>
              <a:ext uri="{FF2B5EF4-FFF2-40B4-BE49-F238E27FC236}">
                <a16:creationId xmlns:a16="http://schemas.microsoft.com/office/drawing/2014/main" id="{123223B4-E86F-4752-8CC7-F5F746F7C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736" y="4455485"/>
            <a:ext cx="848441" cy="848441"/>
          </a:xfrm>
          <a:prstGeom prst="rect">
            <a:avLst/>
          </a:prstGeom>
        </p:spPr>
      </p:pic>
      <p:sp>
        <p:nvSpPr>
          <p:cNvPr id="20" name="Rectangle 19">
            <a:extLst>
              <a:ext uri="{FF2B5EF4-FFF2-40B4-BE49-F238E27FC236}">
                <a16:creationId xmlns:a16="http://schemas.microsoft.com/office/drawing/2014/main" id="{CDE93F6D-6869-4F4E-87C7-E6C01E715D51}"/>
              </a:ext>
            </a:extLst>
          </p:cNvPr>
          <p:cNvSpPr/>
          <p:nvPr/>
        </p:nvSpPr>
        <p:spPr>
          <a:xfrm>
            <a:off x="3529883" y="4681713"/>
            <a:ext cx="1911421" cy="461665"/>
          </a:xfrm>
          <a:prstGeom prst="rect">
            <a:avLst/>
          </a:prstGeom>
        </p:spPr>
        <p:txBody>
          <a:bodyPr wrap="none">
            <a:spAutoFit/>
          </a:bodyPr>
          <a:lstStyle/>
          <a:p>
            <a:pPr algn="ctr" fontAlgn="base">
              <a:spcBef>
                <a:spcPct val="0"/>
              </a:spcBef>
              <a:spcAft>
                <a:spcPct val="0"/>
              </a:spcAft>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Responsible</a:t>
            </a:r>
          </a:p>
        </p:txBody>
      </p:sp>
      <p:pic>
        <p:nvPicPr>
          <p:cNvPr id="21" name="Picture 20">
            <a:extLst>
              <a:ext uri="{FF2B5EF4-FFF2-40B4-BE49-F238E27FC236}">
                <a16:creationId xmlns:a16="http://schemas.microsoft.com/office/drawing/2014/main" id="{E12DEDF8-56A7-4AD6-B9DD-328406F23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8412" y="4455485"/>
            <a:ext cx="794511" cy="794511"/>
          </a:xfrm>
          <a:prstGeom prst="rect">
            <a:avLst/>
          </a:prstGeom>
        </p:spPr>
      </p:pic>
      <p:sp>
        <p:nvSpPr>
          <p:cNvPr id="22" name="Rectangle 21">
            <a:extLst>
              <a:ext uri="{FF2B5EF4-FFF2-40B4-BE49-F238E27FC236}">
                <a16:creationId xmlns:a16="http://schemas.microsoft.com/office/drawing/2014/main" id="{4DD14D54-A5A0-4F15-815B-1563CBE95EFE}"/>
              </a:ext>
            </a:extLst>
          </p:cNvPr>
          <p:cNvSpPr/>
          <p:nvPr/>
        </p:nvSpPr>
        <p:spPr>
          <a:xfrm>
            <a:off x="7201249" y="4651771"/>
            <a:ext cx="2190151" cy="461665"/>
          </a:xfrm>
          <a:prstGeom prst="rect">
            <a:avLst/>
          </a:prstGeom>
        </p:spPr>
        <p:txBody>
          <a:bodyPr wrap="none">
            <a:spAutoFit/>
          </a:bodyPr>
          <a:lstStyle/>
          <a:p>
            <a:pPr algn="ctr" fontAlgn="base">
              <a:spcBef>
                <a:spcPct val="0"/>
              </a:spcBef>
              <a:spcAft>
                <a:spcPct val="0"/>
              </a:spcAft>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Transportable</a:t>
            </a:r>
          </a:p>
        </p:txBody>
      </p:sp>
    </p:spTree>
    <p:extLst>
      <p:ext uri="{BB962C8B-B14F-4D97-AF65-F5344CB8AC3E}">
        <p14:creationId xmlns:p14="http://schemas.microsoft.com/office/powerpoint/2010/main" val="2124891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14"/>
            <a:ext cx="5135592" cy="1143000"/>
          </a:xfrm>
        </p:spPr>
        <p:txBody>
          <a:bodyPr>
            <a:normAutofit/>
          </a:bodyPr>
          <a:lstStyle/>
          <a:p>
            <a:r>
              <a:rPr lang="en-US" sz="3200" dirty="0" smtClean="0"/>
              <a:t>Data Quality: </a:t>
            </a:r>
            <a:br>
              <a:rPr lang="en-US" sz="3200" dirty="0" smtClean="0"/>
            </a:br>
            <a:r>
              <a:rPr lang="en-US" sz="3200" dirty="0" smtClean="0"/>
              <a:t>Listen </a:t>
            </a:r>
            <a:r>
              <a:rPr lang="en-US" sz="3200" dirty="0" smtClean="0"/>
              <a:t>to constituents!</a:t>
            </a:r>
            <a:endParaRPr lang="en-US" sz="3200" dirty="0"/>
          </a:p>
        </p:txBody>
      </p:sp>
      <p:sp>
        <p:nvSpPr>
          <p:cNvPr id="3" name="Content Placeholder 2"/>
          <p:cNvSpPr>
            <a:spLocks noGrp="1"/>
          </p:cNvSpPr>
          <p:nvPr>
            <p:ph idx="1"/>
          </p:nvPr>
        </p:nvSpPr>
        <p:spPr>
          <a:xfrm>
            <a:off x="838200" y="2078953"/>
            <a:ext cx="5259604" cy="4506405"/>
          </a:xfrm>
        </p:spPr>
        <p:txBody>
          <a:bodyPr>
            <a:normAutofit/>
          </a:bodyPr>
          <a:lstStyle/>
          <a:p>
            <a:r>
              <a:rPr lang="en-US" sz="2400" dirty="0" smtClean="0"/>
              <a:t>Pilot:</a:t>
            </a:r>
          </a:p>
          <a:p>
            <a:pPr lvl="1"/>
            <a:r>
              <a:rPr lang="en-US" sz="2200" dirty="0" smtClean="0"/>
              <a:t>What matters to them?</a:t>
            </a:r>
          </a:p>
          <a:p>
            <a:pPr lvl="1"/>
            <a:r>
              <a:rPr lang="en-US" sz="2200" dirty="0" smtClean="0"/>
              <a:t>What is success?</a:t>
            </a:r>
          </a:p>
          <a:p>
            <a:pPr lvl="1"/>
            <a:r>
              <a:rPr lang="en-US" sz="2200" dirty="0" smtClean="0"/>
              <a:t>Does this question make sense to them?</a:t>
            </a:r>
          </a:p>
          <a:p>
            <a:pPr lvl="1"/>
            <a:r>
              <a:rPr lang="en-US" sz="2200" dirty="0" smtClean="0"/>
              <a:t>Does this question make sense in their context?</a:t>
            </a:r>
          </a:p>
          <a:p>
            <a:pPr lvl="1"/>
            <a:r>
              <a:rPr lang="en-US" sz="2200" dirty="0" smtClean="0"/>
              <a:t>Does this question generate any variation?</a:t>
            </a:r>
          </a:p>
          <a:p>
            <a:r>
              <a:rPr lang="en-US" sz="2400" dirty="0" smtClean="0"/>
              <a:t>CRITICAL </a:t>
            </a:r>
            <a:r>
              <a:rPr lang="en-US" sz="2400" dirty="0" smtClean="0"/>
              <a:t>for quality data</a:t>
            </a:r>
            <a:endParaRPr lang="en-US" sz="2400"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533" t="1932" r="19036" b="906"/>
          <a:stretch/>
        </p:blipFill>
        <p:spPr>
          <a:xfrm>
            <a:off x="6271404" y="1"/>
            <a:ext cx="5911894" cy="6857999"/>
          </a:xfrm>
          <a:prstGeom prst="rect">
            <a:avLst/>
          </a:prstGeom>
        </p:spPr>
      </p:pic>
    </p:spTree>
    <p:extLst>
      <p:ext uri="{BB962C8B-B14F-4D97-AF65-F5344CB8AC3E}">
        <p14:creationId xmlns:p14="http://schemas.microsoft.com/office/powerpoint/2010/main" val="3247026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14"/>
            <a:ext cx="5482362" cy="1143000"/>
          </a:xfrm>
        </p:spPr>
        <p:txBody>
          <a:bodyPr>
            <a:normAutofit/>
          </a:bodyPr>
          <a:lstStyle/>
          <a:p>
            <a:r>
              <a:rPr lang="en-US" sz="3200" dirty="0" smtClean="0"/>
              <a:t>Quality Data:</a:t>
            </a:r>
            <a:br>
              <a:rPr lang="en-US" sz="3200" dirty="0" smtClean="0"/>
            </a:br>
            <a:r>
              <a:rPr lang="en-US" sz="3200" dirty="0" smtClean="0"/>
              <a:t>Measurement </a:t>
            </a:r>
            <a:r>
              <a:rPr lang="en-US" sz="3200" dirty="0" smtClean="0"/>
              <a:t>Process</a:t>
            </a:r>
            <a:endParaRPr lang="en-US" sz="3200" dirty="0"/>
          </a:p>
        </p:txBody>
      </p:sp>
      <p:sp>
        <p:nvSpPr>
          <p:cNvPr id="3" name="Content Placeholder 2"/>
          <p:cNvSpPr>
            <a:spLocks noGrp="1"/>
          </p:cNvSpPr>
          <p:nvPr>
            <p:ph idx="1"/>
          </p:nvPr>
        </p:nvSpPr>
        <p:spPr>
          <a:xfrm>
            <a:off x="677333" y="1489166"/>
            <a:ext cx="5414629" cy="4781005"/>
          </a:xfrm>
        </p:spPr>
        <p:txBody>
          <a:bodyPr>
            <a:normAutofit fontScale="92500" lnSpcReduction="20000"/>
          </a:bodyPr>
          <a:lstStyle/>
          <a:p>
            <a:r>
              <a:rPr lang="en-US" sz="2400" dirty="0" smtClean="0"/>
              <a:t>Pilot: listen to a few people</a:t>
            </a:r>
          </a:p>
          <a:p>
            <a:r>
              <a:rPr lang="en-US" sz="2400" dirty="0" smtClean="0"/>
              <a:t>Survey: listen to a ton of people!</a:t>
            </a:r>
          </a:p>
          <a:p>
            <a:r>
              <a:rPr lang="en-US" sz="2400" dirty="0" smtClean="0"/>
              <a:t>Surveyors:</a:t>
            </a:r>
          </a:p>
          <a:p>
            <a:pPr lvl="1"/>
            <a:r>
              <a:rPr lang="en-US" sz="2200" dirty="0" smtClean="0"/>
              <a:t>Qualities: knowledge of local context, empathetic, respectful, ethical, committed</a:t>
            </a:r>
          </a:p>
          <a:p>
            <a:pPr lvl="1"/>
            <a:r>
              <a:rPr lang="en-US" sz="2200" dirty="0" smtClean="0"/>
              <a:t>Training: knowledge of the questions, context of the evaluation, and roles in the team</a:t>
            </a:r>
          </a:p>
          <a:p>
            <a:pPr lvl="1"/>
            <a:r>
              <a:rPr lang="en-US" sz="2200" dirty="0" smtClean="0"/>
              <a:t>Career: Can move on to become team leaders, field coordinators, field managers or research associates. </a:t>
            </a:r>
          </a:p>
          <a:p>
            <a:pPr lvl="1"/>
            <a:r>
              <a:rPr lang="en-US" sz="2200" dirty="0" smtClean="0"/>
              <a:t>Feedback critical to improve </a:t>
            </a:r>
            <a:r>
              <a:rPr lang="en-US" sz="2200" dirty="0" smtClean="0"/>
              <a:t>the </a:t>
            </a:r>
            <a:r>
              <a:rPr lang="en-US" sz="2200" dirty="0" smtClean="0"/>
              <a:t>survey, catch errors. </a:t>
            </a:r>
            <a:endParaRPr lang="en-US" sz="2200" dirty="0" smtClean="0"/>
          </a:p>
          <a:p>
            <a:pPr lvl="1"/>
            <a:r>
              <a:rPr lang="en-US" sz="2200" dirty="0" smtClean="0"/>
              <a:t>Regular and direct contact with the person managing the data </a:t>
            </a:r>
            <a:r>
              <a:rPr lang="en-US" sz="2200" dirty="0" smtClean="0"/>
              <a:t>collection</a:t>
            </a:r>
          </a:p>
          <a:p>
            <a:pPr lvl="1"/>
            <a:r>
              <a:rPr lang="en-US" sz="2200" dirty="0" smtClean="0"/>
              <a:t>Trust but verify: audit subset</a:t>
            </a:r>
            <a:endParaRPr lang="en-US" sz="22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888966" y="554966"/>
            <a:ext cx="6858000" cy="5748068"/>
          </a:xfrm>
          <a:prstGeom prst="rect">
            <a:avLst/>
          </a:prstGeom>
        </p:spPr>
      </p:pic>
    </p:spTree>
    <p:extLst>
      <p:ext uri="{BB962C8B-B14F-4D97-AF65-F5344CB8AC3E}">
        <p14:creationId xmlns:p14="http://schemas.microsoft.com/office/powerpoint/2010/main" val="2499122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4" y="113124"/>
            <a:ext cx="8600661" cy="1143000"/>
          </a:xfrm>
        </p:spPr>
        <p:txBody>
          <a:bodyPr/>
          <a:lstStyle/>
          <a:p>
            <a:r>
              <a:rPr lang="en-US" dirty="0" smtClean="0"/>
              <a:t>Credible Analysis:</a:t>
            </a:r>
            <a:br>
              <a:rPr lang="en-US" dirty="0" smtClean="0"/>
            </a:br>
            <a:r>
              <a:rPr lang="en-US" dirty="0" smtClean="0"/>
              <a:t>What do we learn from overhead ratios?</a:t>
            </a:r>
            <a:endParaRPr lang="en-US" dirty="0"/>
          </a:p>
        </p:txBody>
      </p:sp>
      <p:sp>
        <p:nvSpPr>
          <p:cNvPr id="3" name="Content Placeholder 2"/>
          <p:cNvSpPr>
            <a:spLocks noGrp="1"/>
          </p:cNvSpPr>
          <p:nvPr>
            <p:ph idx="1"/>
          </p:nvPr>
        </p:nvSpPr>
        <p:spPr>
          <a:xfrm>
            <a:off x="1981200" y="1485840"/>
            <a:ext cx="8229600" cy="998281"/>
          </a:xfrm>
        </p:spPr>
        <p:txBody>
          <a:bodyPr>
            <a:normAutofit/>
          </a:bodyPr>
          <a:lstStyle/>
          <a:p>
            <a:pPr>
              <a:buNone/>
            </a:pPr>
            <a:r>
              <a:rPr lang="en-US" sz="2200" b="1" dirty="0"/>
              <a:t>Overhead ratio:</a:t>
            </a:r>
            <a:r>
              <a:rPr lang="en-US" sz="2200" dirty="0"/>
              <a:t> the percentage of expenses devoted to management and fundraising costs.</a:t>
            </a:r>
            <a:endParaRPr lang="en-US" sz="2200" b="1" dirty="0"/>
          </a:p>
        </p:txBody>
      </p:sp>
      <p:sp>
        <p:nvSpPr>
          <p:cNvPr id="4" name="Footer Placeholder 3"/>
          <p:cNvSpPr>
            <a:spLocks noGrp="1"/>
          </p:cNvSpPr>
          <p:nvPr>
            <p:ph type="ftr" sz="quarter" idx="10"/>
          </p:nvPr>
        </p:nvSpPr>
        <p:spPr>
          <a:xfrm>
            <a:off x="2209771" y="6371288"/>
            <a:ext cx="11213998" cy="656020"/>
          </a:xfrm>
        </p:spPr>
        <p:txBody>
          <a:bodyPr/>
          <a:lstStyle/>
          <a:p>
            <a:r>
              <a:rPr lang="en-US" sz="1200" dirty="0" smtClean="0">
                <a:solidFill>
                  <a:schemeClr val="tx1"/>
                </a:solidFill>
              </a:rPr>
              <a:t>Source: Karlan</a:t>
            </a:r>
            <a:r>
              <a:rPr lang="en-US" sz="1200" dirty="0">
                <a:solidFill>
                  <a:schemeClr val="tx1"/>
                </a:solidFill>
              </a:rPr>
              <a:t>, Dean. “Here’s how to determine if that charity is worth your dollars.” Op-ed, </a:t>
            </a:r>
            <a:r>
              <a:rPr lang="en-US" sz="1200" i="1" dirty="0">
                <a:solidFill>
                  <a:schemeClr val="tx1"/>
                </a:solidFill>
              </a:rPr>
              <a:t>Los Angeles Times</a:t>
            </a:r>
            <a:r>
              <a:rPr lang="en-US" sz="1200" dirty="0">
                <a:solidFill>
                  <a:schemeClr val="tx1"/>
                </a:solidFill>
              </a:rPr>
              <a:t>, December 17, 2014. </a:t>
            </a:r>
          </a:p>
          <a:p>
            <a:endParaRPr lang="en-US" sz="1200" dirty="0" smtClean="0"/>
          </a:p>
        </p:txBody>
      </p:sp>
      <p:sp>
        <p:nvSpPr>
          <p:cNvPr id="6" name="Content Placeholder 2"/>
          <p:cNvSpPr txBox="1">
            <a:spLocks/>
          </p:cNvSpPr>
          <p:nvPr/>
        </p:nvSpPr>
        <p:spPr>
          <a:xfrm>
            <a:off x="1981200" y="3916680"/>
            <a:ext cx="8229600" cy="18821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a:t>A: </a:t>
            </a:r>
            <a:r>
              <a:rPr lang="en-US" sz="2200" dirty="0"/>
              <a:t>2.5% of nonprofits with more than $1 million in revenue; that’s almost 55,000 organizations accounting for 94% of donations to public charities.</a:t>
            </a:r>
            <a:endParaRPr lang="en-US" sz="2200" dirty="0"/>
          </a:p>
        </p:txBody>
      </p:sp>
      <p:sp>
        <p:nvSpPr>
          <p:cNvPr id="7" name="Content Placeholder 2"/>
          <p:cNvSpPr txBox="1">
            <a:spLocks/>
          </p:cNvSpPr>
          <p:nvPr/>
        </p:nvSpPr>
        <p:spPr>
          <a:xfrm>
            <a:off x="1981200" y="2558774"/>
            <a:ext cx="8229600" cy="11744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b="1" dirty="0"/>
              <a:t>Q: </a:t>
            </a:r>
            <a:r>
              <a:rPr lang="en-US" sz="2200" dirty="0"/>
              <a:t>What percentage of nonprofits spend more on administrative costs than program costs (i.e., have an overhead ratio greater than 50%)?</a:t>
            </a:r>
            <a:endParaRPr lang="en-US" sz="2200" dirty="0"/>
          </a:p>
        </p:txBody>
      </p:sp>
    </p:spTree>
    <p:extLst>
      <p:ext uri="{BB962C8B-B14F-4D97-AF65-F5344CB8AC3E}">
        <p14:creationId xmlns:p14="http://schemas.microsoft.com/office/powerpoint/2010/main" val="41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theme/theme1.xml><?xml version="1.0" encoding="utf-8"?>
<a:theme xmlns:a="http://schemas.openxmlformats.org/drawingml/2006/main" name="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6" id="{56F0F41F-B13F-BB42-8750-AE4204961142}" vid="{F10A71DA-87BB-464F-A561-F0212C5C05D9}"/>
    </a:ext>
  </a:extLst>
</a:theme>
</file>

<file path=ppt/theme/theme2.xml><?xml version="1.0" encoding="utf-8"?>
<a:theme xmlns:a="http://schemas.openxmlformats.org/drawingml/2006/main" name="1_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6" id="{56F0F41F-B13F-BB42-8750-AE4204961142}" vid="{31C843F6-A6E1-D443-AF3F-C04E60D8AB35}"/>
    </a:ext>
  </a:extLst>
</a:theme>
</file>

<file path=ppt/theme/theme3.xml><?xml version="1.0" encoding="utf-8"?>
<a:theme xmlns:a="http://schemas.openxmlformats.org/drawingml/2006/main" name="2_IPA Presentation Template">
  <a:themeElements>
    <a:clrScheme name="Salesforce Color Pallet - June 2015 2">
      <a:dk1>
        <a:srgbClr val="1C1C1C"/>
      </a:dk1>
      <a:lt1>
        <a:srgbClr val="FFFFFF"/>
      </a:lt1>
      <a:dk2>
        <a:srgbClr val="19325C"/>
      </a:dk2>
      <a:lt2>
        <a:srgbClr val="D0D9DE"/>
      </a:lt2>
      <a:accent1>
        <a:srgbClr val="00A1E0"/>
      </a:accent1>
      <a:accent2>
        <a:srgbClr val="7C868D"/>
      </a:accent2>
      <a:accent3>
        <a:srgbClr val="00B2A9"/>
      </a:accent3>
      <a:accent4>
        <a:srgbClr val="963CBD"/>
      </a:accent4>
      <a:accent5>
        <a:srgbClr val="ED8B00"/>
      </a:accent5>
      <a:accent6>
        <a:srgbClr val="FFC72C"/>
      </a:accent6>
      <a:hlink>
        <a:srgbClr val="001871"/>
      </a:hlink>
      <a:folHlink>
        <a:srgbClr val="963CBD"/>
      </a:folHlink>
    </a:clrScheme>
    <a:fontScheme name="Salesforce 2014 Interi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accent2"/>
          </a:solidFill>
          <a:headEnd type="none" w="med" len="med"/>
          <a:tailEnd type="none" w="med" len="med"/>
        </a:ln>
      </a:spPr>
      <a:bodyPr numCol="1"/>
      <a:lstStyle/>
      <a:style>
        <a:lnRef idx="1">
          <a:schemeClr val="accent1"/>
        </a:lnRef>
        <a:fillRef idx="0">
          <a:schemeClr val="accent1"/>
        </a:fillRef>
        <a:effectRef idx="0">
          <a:schemeClr val="accent1"/>
        </a:effectRef>
        <a:fontRef idx="minor">
          <a:schemeClr val="tx1"/>
        </a:fontRef>
      </a:style>
    </a:lnDef>
    <a:txDef>
      <a:spPr>
        <a:noFill/>
      </a:spPr>
      <a:bodyPr wrap="none" numCol="1" rtlCol="0">
        <a:spAutoFit/>
      </a:bodyPr>
      <a:lstStyle>
        <a:defPPr>
          <a:spcBef>
            <a:spcPts val="300"/>
          </a:spcBef>
          <a:spcAft>
            <a:spcPts val="600"/>
          </a:spcAft>
          <a:defRPr sz="2000" dirty="0" smtClean="0">
            <a:solidFill>
              <a:schemeClr val="accent2"/>
            </a:solidFill>
            <a:latin typeface="Salesforce Sans"/>
            <a:cs typeface="Salesforce Sans"/>
          </a:defRPr>
        </a:defPPr>
      </a:lstStyle>
    </a:txDef>
  </a:objectDefaults>
  <a:extraClrSchemeLst/>
  <a:extLst>
    <a:ext uri="{05A4C25C-085E-4340-85A3-A5531E510DB2}">
      <thm15:themeFamily xmlns:thm15="http://schemas.microsoft.com/office/thememl/2012/main" name="Template_Presentations_2016" id="{56F0F41F-B13F-BB42-8750-AE4204961142}" vid="{1FD5BC54-90B8-0447-82A0-DB1D9E7A078C}"/>
    </a:ext>
  </a:extLst>
</a:theme>
</file>

<file path=ppt/theme/theme4.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_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 2014 Inter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Template_Presentations_2016</Template>
  <TotalTime>0</TotalTime>
  <Words>3407</Words>
  <Application>Microsoft Office PowerPoint</Application>
  <PresentationFormat>Widescreen</PresentationFormat>
  <Paragraphs>758</Paragraphs>
  <Slides>39</Slides>
  <Notes>26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39</vt:i4>
      </vt:variant>
    </vt:vector>
  </HeadingPairs>
  <TitlesOfParts>
    <vt:vector size="55" baseType="lpstr">
      <vt:lpstr>ＭＳ Ｐゴシック</vt:lpstr>
      <vt:lpstr>ＭＳ Ｐゴシック</vt:lpstr>
      <vt:lpstr>Arial</vt:lpstr>
      <vt:lpstr>Arial Unicode MS</vt:lpstr>
      <vt:lpstr>Avenir Book</vt:lpstr>
      <vt:lpstr>Courier New</vt:lpstr>
      <vt:lpstr>Open Sans</vt:lpstr>
      <vt:lpstr>Open Sans Condensed</vt:lpstr>
      <vt:lpstr>Open Sans Condensed Light</vt:lpstr>
      <vt:lpstr>Open Sans Semibold</vt:lpstr>
      <vt:lpstr>Salesforce Sans</vt:lpstr>
      <vt:lpstr>Times New Roman</vt:lpstr>
      <vt:lpstr>Wingdings</vt:lpstr>
      <vt:lpstr>IPA Presentation Template</vt:lpstr>
      <vt:lpstr>1_IPA Presentation Template</vt:lpstr>
      <vt:lpstr>2_IPA Presentation Template</vt:lpstr>
      <vt:lpstr>Pragmatic Optimism:  Fighting Poverty with Hearts and Minds</vt:lpstr>
      <vt:lpstr>Types of Nonprofits</vt:lpstr>
      <vt:lpstr>Two Parts</vt:lpstr>
      <vt:lpstr>The Role of Data</vt:lpstr>
      <vt:lpstr>PowerPoint Presentation</vt:lpstr>
      <vt:lpstr>The CART principles</vt:lpstr>
      <vt:lpstr>Data Quality:  Listen to constituents!</vt:lpstr>
      <vt:lpstr>Quality Data: Measurement Process</vt:lpstr>
      <vt:lpstr>Credible Analysis: What do we learn from overhead ratios?</vt:lpstr>
      <vt:lpstr>Do high-quality charities have low overhead?</vt:lpstr>
      <vt:lpstr>Which would you buy in order to increase test scores?</vt:lpstr>
      <vt:lpstr>Improved test scores for $100</vt:lpstr>
      <vt:lpstr>Which job training program  would you buy?</vt:lpstr>
      <vt:lpstr>Credible:   What is impact?</vt:lpstr>
      <vt:lpstr>Credible</vt:lpstr>
      <vt:lpstr>Credible Analysis: Ask program participants to evaluate effectiveness? </vt:lpstr>
      <vt:lpstr> Are program participants good evaluators?</vt:lpstr>
      <vt:lpstr> Choose a program to invest in</vt:lpstr>
      <vt:lpstr> Choose a program to invest in</vt:lpstr>
      <vt:lpstr> Choose a program to invest in</vt:lpstr>
      <vt:lpstr>Randomized Trials in Development Economics</vt:lpstr>
      <vt:lpstr>Microcredit</vt:lpstr>
      <vt:lpstr>Microcredit</vt:lpstr>
      <vt:lpstr>PowerPoint Presentation</vt:lpstr>
      <vt:lpstr>Impact?  Somewhat.</vt:lpstr>
      <vt:lpstr>The Graduation Model</vt:lpstr>
      <vt:lpstr>A multi-faceted intervention</vt:lpstr>
      <vt:lpstr>Eight Countries</vt:lpstr>
      <vt:lpstr>Asset Index</vt:lpstr>
      <vt:lpstr>Mental Health</vt:lpstr>
      <vt:lpstr>A cost-effective intervention for helping the ultra-poor</vt:lpstr>
      <vt:lpstr>Leveraging evidence: Expanded to 58 projects in 37 countries</vt:lpstr>
      <vt:lpstr>New studies to work on Hope and Aspiration… </vt:lpstr>
      <vt:lpstr>Positive correlations with religiosity</vt:lpstr>
      <vt:lpstr>International Care Ministries (ICM)</vt:lpstr>
      <vt:lpstr>PowerPoint Presentation</vt:lpstr>
      <vt:lpstr>Design</vt:lpstr>
      <vt:lpstr>Primary outcomes</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2016-04-18T04:25:18Z</dcterms:created>
  <dcterms:modified xsi:type="dcterms:W3CDTF">2019-05-07T01:14:44Z</dcterms:modified>
  <cp:contentStatus>Created February 2016</cp:contentStatus>
</cp:coreProperties>
</file>